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81" r:id="rId2"/>
    <p:sldId id="276" r:id="rId3"/>
    <p:sldId id="256" r:id="rId4"/>
    <p:sldId id="258" r:id="rId5"/>
    <p:sldId id="260" r:id="rId6"/>
    <p:sldId id="271" r:id="rId7"/>
    <p:sldId id="272" r:id="rId8"/>
    <p:sldId id="279" r:id="rId9"/>
    <p:sldId id="273" r:id="rId10"/>
    <p:sldId id="277" r:id="rId11"/>
    <p:sldId id="274" r:id="rId12"/>
    <p:sldId id="275" r:id="rId13"/>
    <p:sldId id="278" r:id="rId14"/>
    <p:sldId id="267" r:id="rId15"/>
    <p:sldId id="259" r:id="rId16"/>
    <p:sldId id="261" r:id="rId17"/>
    <p:sldId id="262" r:id="rId18"/>
    <p:sldId id="263" r:id="rId19"/>
    <p:sldId id="264" r:id="rId20"/>
    <p:sldId id="265" r:id="rId21"/>
    <p:sldId id="266" r:id="rId22"/>
    <p:sldId id="269" r:id="rId23"/>
    <p:sldId id="280" r:id="rId24"/>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1715" autoAdjust="0"/>
  </p:normalViewPr>
  <p:slideViewPr>
    <p:cSldViewPr snapToGrid="0">
      <p:cViewPr varScale="1">
        <p:scale>
          <a:sx n="62" d="100"/>
          <a:sy n="62" d="100"/>
        </p:scale>
        <p:origin x="157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3DBAE48F-12B3-4BCA-84B0-FAFDC1E40C9A}" type="datetimeFigureOut">
              <a:rPr lang="fa-IR" smtClean="0"/>
              <a:t>20/05/43</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C6CD5B70-E625-4AD2-895C-E5EE15314E6B}" type="slidenum">
              <a:rPr lang="fa-IR" smtClean="0"/>
              <a:t>‹#›</a:t>
            </a:fld>
            <a:endParaRPr lang="fa-IR"/>
          </a:p>
        </p:txBody>
      </p:sp>
    </p:spTree>
    <p:extLst>
      <p:ext uri="{BB962C8B-B14F-4D97-AF65-F5344CB8AC3E}">
        <p14:creationId xmlns:p14="http://schemas.microsoft.com/office/powerpoint/2010/main" val="41711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a-IR" sz="1200" b="1" dirty="0" smtClean="0">
                <a:solidFill>
                  <a:prstClr val="white"/>
                </a:solidFill>
                <a:effectLst>
                  <a:glow rad="228600">
                    <a:srgbClr val="002060">
                      <a:alpha val="40000"/>
                    </a:srgbClr>
                  </a:glow>
                </a:effectLst>
                <a:latin typeface="A RaiMedia-Black" panose="020B0800040000020004" pitchFamily="34" charset="-78"/>
                <a:ea typeface="A RaiMedia-Black" panose="020B0800040000020004" pitchFamily="34" charset="-78"/>
                <a:cs typeface="A RaiMedia-Black" panose="020B0800040000020004" pitchFamily="34" charset="-78"/>
              </a:rPr>
              <a:t>موضوع</a:t>
            </a:r>
            <a:r>
              <a:rPr lang="fa-IR" sz="1200" b="1" baseline="0" dirty="0" smtClean="0">
                <a:solidFill>
                  <a:prstClr val="white"/>
                </a:solidFill>
                <a:effectLst>
                  <a:glow rad="228600">
                    <a:srgbClr val="002060">
                      <a:alpha val="40000"/>
                    </a:srgbClr>
                  </a:glow>
                </a:effectLst>
                <a:latin typeface="A RaiMedia-Black" panose="020B0800040000020004" pitchFamily="34" charset="-78"/>
                <a:ea typeface="A RaiMedia-Black" panose="020B0800040000020004" pitchFamily="34" charset="-78"/>
                <a:cs typeface="A RaiMedia-Black" panose="020B0800040000020004" pitchFamily="34" charset="-78"/>
              </a:rPr>
              <a:t> این برنامه درباره حصرت زهرا </a:t>
            </a:r>
            <a:r>
              <a:rPr lang="fa-IR" sz="1200" b="1" dirty="0" smtClean="0">
                <a:solidFill>
                  <a:prstClr val="white"/>
                </a:solidFill>
                <a:effectLst>
                  <a:glow rad="228600">
                    <a:srgbClr val="002060">
                      <a:alpha val="40000"/>
                    </a:srgbClr>
                  </a:glow>
                </a:effectLst>
                <a:latin typeface="A RaiMedia-Black" panose="020B0800040000020004" pitchFamily="34" charset="-78"/>
                <a:ea typeface="A RaiMedia-Black" panose="020B0800040000020004" pitchFamily="34" charset="-78"/>
                <a:cs typeface="A RaiMedia-Black" panose="020B0800040000020004" pitchFamily="34" charset="-78"/>
              </a:rPr>
              <a:t>سلام الله علیها و </a:t>
            </a:r>
            <a:r>
              <a:rPr lang="fa-IR" sz="1200" dirty="0" smtClean="0">
                <a:solidFill>
                  <a:schemeClr val="bg1"/>
                </a:solidFill>
                <a:effectLst>
                  <a:glow rad="228600">
                    <a:srgbClr val="002060">
                      <a:alpha val="40000"/>
                    </a:srgbClr>
                  </a:glow>
                </a:effectLst>
                <a:latin typeface="A RaiMedia-Black" panose="020B0800040000020004" pitchFamily="34" charset="-78"/>
                <a:ea typeface="A RaiMedia-Black" panose="020B0800040000020004" pitchFamily="34" charset="-78"/>
                <a:cs typeface="A RaiMedia-Black" panose="020B0800040000020004" pitchFamily="34" charset="-78"/>
              </a:rPr>
              <a:t>خدمت به دیگران</a:t>
            </a:r>
            <a:r>
              <a:rPr lang="fa-IR" sz="1200" baseline="0" dirty="0" smtClean="0">
                <a:solidFill>
                  <a:schemeClr val="bg1"/>
                </a:solidFill>
                <a:effectLst>
                  <a:glow rad="228600">
                    <a:srgbClr val="002060">
                      <a:alpha val="40000"/>
                    </a:srgbClr>
                  </a:glow>
                </a:effectLst>
                <a:latin typeface="A RaiMedia-Black" panose="020B0800040000020004" pitchFamily="34" charset="-78"/>
                <a:ea typeface="A RaiMedia-Black" panose="020B0800040000020004" pitchFamily="34" charset="-78"/>
                <a:cs typeface="A RaiMedia-Black" panose="020B0800040000020004" pitchFamily="34" charset="-78"/>
              </a:rPr>
              <a:t> می باشد</a:t>
            </a:r>
            <a:endParaRPr lang="fa-IR" sz="1200" b="1" dirty="0" smtClean="0">
              <a:solidFill>
                <a:schemeClr val="bg1"/>
              </a:solidFill>
              <a:effectLst>
                <a:glow rad="228600">
                  <a:srgbClr val="002060">
                    <a:alpha val="40000"/>
                  </a:srgbClr>
                </a:glow>
              </a:effectLst>
              <a:latin typeface="A RaiMedia-Black" panose="020B0800040000020004" pitchFamily="34" charset="-78"/>
              <a:ea typeface="A RaiMedia-Black" panose="020B0800040000020004" pitchFamily="34" charset="-78"/>
              <a:cs typeface="A RaiMedia-Black" panose="020B0800040000020004" pitchFamily="34" charset="-78"/>
            </a:endParaRPr>
          </a:p>
          <a:p>
            <a:pPr algn="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a:t>
            </a:fld>
            <a:endParaRPr lang="fa-IR"/>
          </a:p>
        </p:txBody>
      </p:sp>
    </p:spTree>
    <p:extLst>
      <p:ext uri="{BB962C8B-B14F-4D97-AF65-F5344CB8AC3E}">
        <p14:creationId xmlns:p14="http://schemas.microsoft.com/office/powerpoint/2010/main" val="178598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050" kern="1200" dirty="0" smtClean="0">
                <a:solidFill>
                  <a:schemeClr val="tx1"/>
                </a:solidFill>
                <a:effectLst/>
                <a:latin typeface="+mn-lt"/>
                <a:ea typeface="+mn-ea"/>
                <a:cs typeface="+mn-cs"/>
              </a:rPr>
              <a:t>شعار: </a:t>
            </a:r>
            <a:endParaRPr lang="en-US" sz="1050" dirty="0" smtClean="0">
              <a:effectLst/>
            </a:endParaRPr>
          </a:p>
          <a:p>
            <a:pPr algn="r" rtl="1"/>
            <a:r>
              <a:rPr lang="fa-IR" sz="1050" kern="1200" dirty="0" smtClean="0">
                <a:solidFill>
                  <a:schemeClr val="tx1"/>
                </a:solidFill>
                <a:effectLst/>
                <a:latin typeface="+mn-lt"/>
                <a:ea typeface="+mn-ea"/>
                <a:cs typeface="+mn-cs"/>
              </a:rPr>
              <a:t>1)چادرت را بتکان، روزی ما را بفرست </a:t>
            </a:r>
            <a:r>
              <a:rPr lang="en-US" sz="1050" b="1" kern="1200" dirty="0" smtClean="0">
                <a:solidFill>
                  <a:schemeClr val="tx1"/>
                </a:solidFill>
                <a:effectLst/>
                <a:latin typeface="+mn-lt"/>
                <a:ea typeface="+mn-ea"/>
                <a:cs typeface="+mn-cs"/>
              </a:rPr>
              <a:t> *** </a:t>
            </a:r>
            <a:r>
              <a:rPr lang="en-US" sz="1050" kern="1200" dirty="0" smtClean="0">
                <a:solidFill>
                  <a:schemeClr val="tx1"/>
                </a:solidFill>
                <a:effectLst/>
                <a:latin typeface="+mn-lt"/>
                <a:ea typeface="+mn-ea"/>
                <a:cs typeface="+mn-cs"/>
              </a:rPr>
              <a:t> </a:t>
            </a:r>
            <a:r>
              <a:rPr lang="fa-IR" sz="1050" kern="1200" dirty="0" smtClean="0">
                <a:solidFill>
                  <a:schemeClr val="tx1"/>
                </a:solidFill>
                <a:effectLst/>
                <a:latin typeface="+mn-lt"/>
                <a:ea typeface="+mn-ea"/>
                <a:cs typeface="+mn-cs"/>
              </a:rPr>
              <a:t>ای که روزی دو عالم همه از چادر توست</a:t>
            </a:r>
            <a:endParaRPr lang="en-US" sz="1050" kern="1200" dirty="0" smtClean="0">
              <a:solidFill>
                <a:schemeClr val="tx1"/>
              </a:solidFill>
              <a:effectLst/>
              <a:latin typeface="+mn-lt"/>
              <a:ea typeface="+mn-ea"/>
              <a:cs typeface="+mn-cs"/>
            </a:endParaRPr>
          </a:p>
          <a:p>
            <a:pPr algn="r" rtl="1"/>
            <a:r>
              <a:rPr lang="fa-IR" sz="1050" kern="1200" dirty="0" smtClean="0">
                <a:solidFill>
                  <a:schemeClr val="tx1"/>
                </a:solidFill>
                <a:effectLst/>
                <a:latin typeface="+mn-lt"/>
                <a:ea typeface="+mn-ea"/>
                <a:cs typeface="+mn-cs"/>
              </a:rPr>
              <a:t>2)نوکر زهرا شدم دنیا به نامم گشته است</a:t>
            </a:r>
            <a:r>
              <a:rPr lang="en-US" sz="1050" b="1" kern="1200" dirty="0" smtClean="0">
                <a:solidFill>
                  <a:schemeClr val="tx1"/>
                </a:solidFill>
                <a:effectLst/>
                <a:latin typeface="+mn-lt"/>
                <a:ea typeface="+mn-ea"/>
                <a:cs typeface="+mn-cs"/>
              </a:rPr>
              <a:t>  *** </a:t>
            </a:r>
            <a:r>
              <a:rPr lang="fa-IR" sz="1050" kern="1200" dirty="0" smtClean="0">
                <a:solidFill>
                  <a:schemeClr val="tx1"/>
                </a:solidFill>
                <a:effectLst/>
                <a:latin typeface="+mn-lt"/>
                <a:ea typeface="+mn-ea"/>
                <a:cs typeface="+mn-cs"/>
              </a:rPr>
              <a:t>نام پاک فاطمه ذکر سلامم گشته است</a:t>
            </a:r>
            <a:endParaRPr lang="en-US" sz="1050" kern="1200" dirty="0" smtClean="0">
              <a:solidFill>
                <a:schemeClr val="tx1"/>
              </a:solidFill>
              <a:effectLst/>
              <a:latin typeface="+mn-lt"/>
              <a:ea typeface="+mn-ea"/>
              <a:cs typeface="+mn-cs"/>
            </a:endParaRPr>
          </a:p>
          <a:p>
            <a:pPr algn="r" rtl="1"/>
            <a:r>
              <a:rPr lang="fa-IR" sz="1050" kern="1200" dirty="0" smtClean="0">
                <a:solidFill>
                  <a:schemeClr val="tx1"/>
                </a:solidFill>
                <a:effectLst/>
                <a:latin typeface="+mn-lt"/>
                <a:ea typeface="+mn-ea"/>
                <a:cs typeface="+mn-cs"/>
              </a:rPr>
              <a:t>من نمی‌دانم چه رازی دارد این نام عجیب  </a:t>
            </a:r>
            <a:r>
              <a:rPr lang="en-US" sz="1050" b="1" kern="1200" dirty="0" smtClean="0">
                <a:solidFill>
                  <a:schemeClr val="tx1"/>
                </a:solidFill>
                <a:effectLst/>
                <a:latin typeface="+mn-lt"/>
                <a:ea typeface="+mn-ea"/>
                <a:cs typeface="+mn-cs"/>
              </a:rPr>
              <a:t> *** </a:t>
            </a:r>
            <a:r>
              <a:rPr lang="fa-IR" sz="1050" kern="1200" dirty="0" smtClean="0">
                <a:solidFill>
                  <a:schemeClr val="tx1"/>
                </a:solidFill>
                <a:effectLst/>
                <a:latin typeface="+mn-lt"/>
                <a:ea typeface="+mn-ea"/>
                <a:cs typeface="+mn-cs"/>
              </a:rPr>
              <a:t>گفتن یا فاطمه تکیه‌کلامم گشته است</a:t>
            </a:r>
            <a:endParaRPr lang="en-US" sz="1050" kern="1200" dirty="0" smtClean="0">
              <a:solidFill>
                <a:schemeClr val="tx1"/>
              </a:solidFill>
              <a:effectLst/>
              <a:latin typeface="+mn-lt"/>
              <a:ea typeface="+mn-ea"/>
              <a:cs typeface="+mn-cs"/>
            </a:endParaRPr>
          </a:p>
          <a:p>
            <a:pPr algn="r" rtl="1"/>
            <a:r>
              <a:rPr lang="fa-IR" sz="1050" kern="1200" dirty="0" smtClean="0">
                <a:solidFill>
                  <a:schemeClr val="tx1"/>
                </a:solidFill>
                <a:effectLst/>
                <a:latin typeface="+mn-lt"/>
                <a:ea typeface="+mn-ea"/>
                <a:cs typeface="+mn-cs"/>
              </a:rPr>
              <a:t> </a:t>
            </a:r>
            <a:endParaRPr lang="en-US" sz="1050" kern="1200" dirty="0" smtClean="0">
              <a:solidFill>
                <a:schemeClr val="tx1"/>
              </a:solidFill>
              <a:effectLst/>
              <a:latin typeface="+mn-lt"/>
              <a:ea typeface="+mn-ea"/>
              <a:cs typeface="+mn-cs"/>
            </a:endParaRPr>
          </a:p>
          <a:p>
            <a:pPr algn="r" rtl="1"/>
            <a:r>
              <a:rPr lang="fa-IR" sz="1050" kern="1200" dirty="0" smtClean="0">
                <a:solidFill>
                  <a:schemeClr val="tx1"/>
                </a:solidFill>
                <a:effectLst/>
                <a:latin typeface="+mn-lt"/>
                <a:ea typeface="+mn-ea"/>
                <a:cs typeface="+mn-cs"/>
              </a:rPr>
              <a:t> </a:t>
            </a:r>
            <a:endParaRPr lang="en-US" sz="1050" kern="1200" dirty="0" smtClean="0">
              <a:solidFill>
                <a:schemeClr val="tx1"/>
              </a:solidFill>
              <a:effectLst/>
              <a:latin typeface="+mn-lt"/>
              <a:ea typeface="+mn-ea"/>
              <a:cs typeface="+mn-cs"/>
            </a:endParaRPr>
          </a:p>
          <a:p>
            <a:pPr algn="r" rtl="1"/>
            <a:r>
              <a:rPr lang="fa-IR" sz="1050" kern="1200" dirty="0" smtClean="0">
                <a:solidFill>
                  <a:schemeClr val="tx1"/>
                </a:solidFill>
                <a:effectLst/>
                <a:latin typeface="+mn-lt"/>
                <a:ea typeface="+mn-ea"/>
                <a:cs typeface="+mn-cs"/>
              </a:rPr>
              <a:t> زنده به لطف و رحمت زهرائیم   </a:t>
            </a:r>
            <a:r>
              <a:rPr lang="en-US" sz="1050" b="1" kern="1200" dirty="0" smtClean="0">
                <a:solidFill>
                  <a:schemeClr val="tx1"/>
                </a:solidFill>
                <a:effectLst/>
                <a:latin typeface="+mn-lt"/>
                <a:ea typeface="+mn-ea"/>
                <a:cs typeface="+mn-cs"/>
              </a:rPr>
              <a:t>  *** </a:t>
            </a:r>
            <a:r>
              <a:rPr lang="fa-IR" sz="1050" kern="1200" dirty="0" smtClean="0">
                <a:solidFill>
                  <a:schemeClr val="tx1"/>
                </a:solidFill>
                <a:effectLst/>
                <a:latin typeface="+mn-lt"/>
                <a:ea typeface="+mn-ea"/>
                <a:cs typeface="+mn-cs"/>
              </a:rPr>
              <a:t>مــامور  برای خدمــت زهــرائیم</a:t>
            </a:r>
            <a:endParaRPr lang="en-US" sz="1050" kern="1200" dirty="0" smtClean="0">
              <a:solidFill>
                <a:schemeClr val="tx1"/>
              </a:solidFill>
              <a:effectLst/>
              <a:latin typeface="+mn-lt"/>
              <a:ea typeface="+mn-ea"/>
              <a:cs typeface="+mn-cs"/>
            </a:endParaRPr>
          </a:p>
          <a:p>
            <a:pPr algn="r" rtl="1"/>
            <a:r>
              <a:rPr lang="fa-IR" sz="1050" kern="1200" dirty="0" smtClean="0">
                <a:solidFill>
                  <a:schemeClr val="tx1"/>
                </a:solidFill>
                <a:effectLst/>
                <a:latin typeface="+mn-lt"/>
                <a:ea typeface="+mn-ea"/>
                <a:cs typeface="+mn-cs"/>
              </a:rPr>
              <a:t>روزی که تمام خلق حیران هستند    </a:t>
            </a:r>
            <a:r>
              <a:rPr lang="en-US" sz="1050" b="1" kern="1200" dirty="0" smtClean="0">
                <a:solidFill>
                  <a:schemeClr val="tx1"/>
                </a:solidFill>
                <a:effectLst/>
                <a:latin typeface="+mn-lt"/>
                <a:ea typeface="+mn-ea"/>
                <a:cs typeface="+mn-cs"/>
              </a:rPr>
              <a:t>*** </a:t>
            </a:r>
            <a:r>
              <a:rPr lang="en-US" sz="1050" kern="1200" dirty="0" smtClean="0">
                <a:solidFill>
                  <a:schemeClr val="tx1"/>
                </a:solidFill>
                <a:effectLst/>
                <a:latin typeface="+mn-lt"/>
                <a:ea typeface="+mn-ea"/>
                <a:cs typeface="+mn-cs"/>
              </a:rPr>
              <a:t> </a:t>
            </a:r>
            <a:r>
              <a:rPr lang="fa-IR" sz="1050" kern="1200" dirty="0" smtClean="0">
                <a:solidFill>
                  <a:schemeClr val="tx1"/>
                </a:solidFill>
                <a:effectLst/>
                <a:latin typeface="+mn-lt"/>
                <a:ea typeface="+mn-ea"/>
                <a:cs typeface="+mn-cs"/>
              </a:rPr>
              <a:t>مــا منتظــر شفــــاعت زهــرائیم </a:t>
            </a:r>
            <a:endParaRPr lang="en-US" sz="1050" kern="1200" dirty="0" smtClean="0">
              <a:solidFill>
                <a:schemeClr val="tx1"/>
              </a:solidFill>
              <a:effectLst/>
              <a:latin typeface="+mn-lt"/>
              <a:ea typeface="+mn-ea"/>
              <a:cs typeface="+mn-cs"/>
            </a:endParaRPr>
          </a:p>
          <a:p>
            <a:pPr algn="r" rtl="1"/>
            <a:r>
              <a:rPr lang="fa-IR" sz="1050" kern="1200" dirty="0" smtClean="0">
                <a:solidFill>
                  <a:schemeClr val="tx1"/>
                </a:solidFill>
                <a:effectLst/>
                <a:latin typeface="+mn-lt"/>
                <a:ea typeface="+mn-ea"/>
                <a:cs typeface="+mn-cs"/>
              </a:rPr>
              <a:t> </a:t>
            </a:r>
            <a:endParaRPr lang="en-US" sz="1050" kern="1200" dirty="0" smtClean="0">
              <a:solidFill>
                <a:schemeClr val="tx1"/>
              </a:solidFill>
              <a:effectLst/>
              <a:latin typeface="+mn-lt"/>
              <a:ea typeface="+mn-ea"/>
              <a:cs typeface="+mn-cs"/>
            </a:endParaRPr>
          </a:p>
          <a:p>
            <a:pPr algn="r"/>
            <a:endParaRPr lang="en-US" sz="1050" dirty="0"/>
          </a:p>
        </p:txBody>
      </p:sp>
      <p:sp>
        <p:nvSpPr>
          <p:cNvPr id="4" name="Slide Number Placeholder 3"/>
          <p:cNvSpPr>
            <a:spLocks noGrp="1"/>
          </p:cNvSpPr>
          <p:nvPr>
            <p:ph type="sldNum" sz="quarter" idx="10"/>
          </p:nvPr>
        </p:nvSpPr>
        <p:spPr/>
        <p:txBody>
          <a:bodyPr/>
          <a:lstStyle/>
          <a:p>
            <a:fld id="{C6CD5B70-E625-4AD2-895C-E5EE15314E6B}" type="slidenum">
              <a:rPr lang="fa-IR" smtClean="0"/>
              <a:t>10</a:t>
            </a:fld>
            <a:endParaRPr lang="fa-IR"/>
          </a:p>
        </p:txBody>
      </p:sp>
    </p:spTree>
    <p:extLst>
      <p:ext uri="{BB962C8B-B14F-4D97-AF65-F5344CB8AC3E}">
        <p14:creationId xmlns:p14="http://schemas.microsoft.com/office/powerpoint/2010/main" val="475121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مسابقه: </a:t>
            </a:r>
            <a:endParaRPr lang="en-US" dirty="0" smtClean="0">
              <a:effectLst/>
            </a:endParaRPr>
          </a:p>
          <a:p>
            <a:pPr algn="r" rtl="1"/>
            <a:r>
              <a:rPr lang="fa-IR" sz="1200" kern="1200" dirty="0" smtClean="0">
                <a:solidFill>
                  <a:schemeClr val="tx1"/>
                </a:solidFill>
                <a:effectLst/>
                <a:latin typeface="+mn-lt"/>
                <a:ea typeface="+mn-ea"/>
                <a:cs typeface="+mn-cs"/>
              </a:rPr>
              <a:t>1)مربّی گرامی! با ذکر اعداد زیر از دانش‌آموزان بخواهید بیان کنند این اعداد چه ارتباطی به حضرت زهرا‌ سلام‌الله‌علیها دارد.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حضرت زهرا سلام الله علیها: 3 = شهادت، 13= شهادت اول، 5= تعداد فرزندان، 1= اول ذی‌حجه سالروز ازدواج، 18= سن حضرت زهرا سلام‌الله‌علیها، 4= خانم‌های بهشتی در هنگام تولد حضرت، 20= سالروز تولد حضرت زهرا سلام‌الله‌علیها، 100= تسبیحات حضرت زهرا سلام‌الله‌علیها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2)مربّی گرامی! با نوشتن یا بیان کلمات زیر از دانش‌آموزان بخواهید، جمله بسازند و به بهترین جمله یا جملات امتیاز یا جایزه بدهید.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جمله‌سازی با کلمات (فاطمیه – میهمان – انتقام – جوانان – سیلی – سپر موشکی)</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3)مربّی محترم! ابتدا کارت‌هایی که روی آن اسامی حضرت زهرا سلام‌الله‌علیها نوشته شده را بین بچّه‌ها تقسیم کنید، سپس یکی از اسامی را نام ببرید. به بچّه‌ها اعلام کنید هر کدام که نام کارت او ذکر شد باید بنشیند و اگر نشسته است بایستد.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11</a:t>
            </a:fld>
            <a:endParaRPr lang="fa-IR"/>
          </a:p>
        </p:txBody>
      </p:sp>
    </p:spTree>
    <p:extLst>
      <p:ext uri="{BB962C8B-B14F-4D97-AF65-F5344CB8AC3E}">
        <p14:creationId xmlns:p14="http://schemas.microsoft.com/office/powerpoint/2010/main" val="269794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kern="1200" dirty="0" smtClean="0">
                <a:solidFill>
                  <a:schemeClr val="tx1"/>
                </a:solidFill>
                <a:effectLst/>
                <a:latin typeface="+mn-lt"/>
                <a:ea typeface="+mn-ea"/>
                <a:cs typeface="+mn-cs"/>
              </a:rPr>
              <a:t> </a:t>
            </a:r>
            <a:r>
              <a:rPr lang="fa-IR" sz="1200" kern="1200" dirty="0" smtClean="0">
                <a:solidFill>
                  <a:schemeClr val="tx1"/>
                </a:solidFill>
                <a:effectLst/>
                <a:latin typeface="+mn-lt"/>
                <a:ea typeface="+mn-ea"/>
                <a:cs typeface="+mn-cs"/>
              </a:rPr>
              <a:t>مربی</a:t>
            </a:r>
            <a:r>
              <a:rPr lang="fa-IR" sz="1200" kern="1200" baseline="0" dirty="0" smtClean="0">
                <a:solidFill>
                  <a:schemeClr val="tx1"/>
                </a:solidFill>
                <a:effectLst/>
                <a:latin typeface="+mn-lt"/>
                <a:ea typeface="+mn-ea"/>
                <a:cs typeface="+mn-cs"/>
              </a:rPr>
              <a:t> دقت کند به تناسب جنسیت دخترا و پسرا محرم و نامحرم را در هنگام اجرا بیان کند</a:t>
            </a:r>
            <a:endParaRPr lang="fa-IR"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بازی حرکتی: </a:t>
            </a:r>
            <a:endParaRPr lang="en-US" dirty="0" smtClean="0">
              <a:effectLst/>
            </a:endParaRPr>
          </a:p>
          <a:p>
            <a:pPr algn="r" rtl="1"/>
            <a:r>
              <a:rPr lang="fa-IR" sz="1200" kern="1200" dirty="0" smtClean="0">
                <a:solidFill>
                  <a:schemeClr val="tx1"/>
                </a:solidFill>
                <a:effectLst/>
                <a:latin typeface="+mn-lt"/>
                <a:ea typeface="+mn-ea"/>
                <a:cs typeface="+mn-cs"/>
              </a:rPr>
              <a:t>محرم و نامحرم: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گرامی! به صورت ترکیبی نام یک محرم یا نامحرم (پدر، مادر، شوهرعمه، خاله و...) را بیان کنید. از بچّه‌ها بخواهید وقتی شخص محرم ذکر شد، حالت دست دادن بگیرند و وقتی شخص نامحرم ذکر شد دست خود را پشت سرشان ببرند و پنهان کنند.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برای جذاب‌شدن بازی می‌توانید موقع ذکر محرم و نامحرم بر عکس آنچه دانش‌آموزان باید انجام دهند، دست خود را جلو بیاورید یا به پشت سر خود ببرید.</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12</a:t>
            </a:fld>
            <a:endParaRPr lang="fa-IR"/>
          </a:p>
        </p:txBody>
      </p:sp>
    </p:spTree>
    <p:extLst>
      <p:ext uri="{BB962C8B-B14F-4D97-AF65-F5344CB8AC3E}">
        <p14:creationId xmlns:p14="http://schemas.microsoft.com/office/powerpoint/2010/main" val="1448492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100" kern="1200" dirty="0" smtClean="0">
                <a:solidFill>
                  <a:schemeClr val="tx1"/>
                </a:solidFill>
                <a:effectLst/>
                <a:latin typeface="+mn-lt"/>
                <a:ea typeface="+mn-ea"/>
                <a:cs typeface="+mn-cs"/>
              </a:rPr>
              <a:t> </a:t>
            </a:r>
            <a:r>
              <a:rPr lang="fa-IR" sz="1100" kern="1200" dirty="0" smtClean="0">
                <a:solidFill>
                  <a:schemeClr val="tx1"/>
                </a:solidFill>
                <a:effectLst/>
                <a:latin typeface="+mn-lt"/>
                <a:ea typeface="+mn-ea"/>
                <a:cs typeface="+mn-cs"/>
              </a:rPr>
              <a:t>شعر: </a:t>
            </a:r>
            <a:endParaRPr lang="en-US" sz="1100" dirty="0" smtClean="0">
              <a:effectLst/>
            </a:endParaRPr>
          </a:p>
          <a:p>
            <a:pPr algn="r" rtl="1"/>
            <a:r>
              <a:rPr lang="fa-IR" sz="1100" kern="1200" dirty="0" smtClean="0">
                <a:solidFill>
                  <a:schemeClr val="tx1"/>
                </a:solidFill>
                <a:effectLst/>
                <a:latin typeface="+mn-lt"/>
                <a:ea typeface="+mn-ea"/>
                <a:cs typeface="+mn-cs"/>
              </a:rPr>
              <a:t>مربی جهت تنوع در کلاس می تواند صوت پاورپوینت را اجرا کند و یا شعر زیر را بخواند و بچه ها در پاسخ دوبار ام ابیها</a:t>
            </a:r>
            <a:r>
              <a:rPr lang="fa-IR" sz="1100" kern="1200" baseline="0" dirty="0" smtClean="0">
                <a:solidFill>
                  <a:schemeClr val="tx1"/>
                </a:solidFill>
                <a:effectLst/>
                <a:latin typeface="+mn-lt"/>
                <a:ea typeface="+mn-ea"/>
                <a:cs typeface="+mn-cs"/>
              </a:rPr>
              <a:t> را تکرار کنند</a:t>
            </a:r>
            <a:endParaRPr lang="fa-IR"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دختر آل طاها</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ام ابیها    ام ابیها</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هدیه و لطف خدا</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همسر و یار علی</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باغ و بهار علی</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کوثر قرآن تویی</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مادر پاکان تویی</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هستی پیغمبری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از همگان برتری</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مهر تو مهر خدا</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لطف تو بی‌انتها</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راه تو راه دین است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راه خدا همین است</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ام ابیها    ام ابیها   </a:t>
            </a:r>
            <a:endParaRPr lang="en-US" sz="1100" kern="1200" dirty="0" smtClean="0">
              <a:solidFill>
                <a:schemeClr val="tx1"/>
              </a:solidFill>
              <a:effectLst/>
              <a:latin typeface="+mn-lt"/>
              <a:ea typeface="+mn-ea"/>
              <a:cs typeface="+mn-cs"/>
            </a:endParaRPr>
          </a:p>
          <a:p>
            <a:pPr algn="r" rtl="1"/>
            <a:r>
              <a:rPr lang="fa-IR" sz="1100" kern="120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algn="r"/>
            <a:endParaRPr lang="en-US" sz="1100" dirty="0"/>
          </a:p>
        </p:txBody>
      </p:sp>
      <p:sp>
        <p:nvSpPr>
          <p:cNvPr id="4" name="Slide Number Placeholder 3"/>
          <p:cNvSpPr>
            <a:spLocks noGrp="1"/>
          </p:cNvSpPr>
          <p:nvPr>
            <p:ph type="sldNum" sz="quarter" idx="10"/>
          </p:nvPr>
        </p:nvSpPr>
        <p:spPr/>
        <p:txBody>
          <a:bodyPr/>
          <a:lstStyle/>
          <a:p>
            <a:fld id="{C6CD5B70-E625-4AD2-895C-E5EE15314E6B}" type="slidenum">
              <a:rPr lang="fa-IR" smtClean="0"/>
              <a:t>13</a:t>
            </a:fld>
            <a:endParaRPr lang="fa-IR"/>
          </a:p>
        </p:txBody>
      </p:sp>
    </p:spTree>
    <p:extLst>
      <p:ext uri="{BB962C8B-B14F-4D97-AF65-F5344CB8AC3E}">
        <p14:creationId xmlns:p14="http://schemas.microsoft.com/office/powerpoint/2010/main" val="3944142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400" kern="1200" dirty="0" smtClean="0">
                <a:solidFill>
                  <a:schemeClr val="tx1"/>
                </a:solidFill>
                <a:effectLst/>
                <a:latin typeface="+mn-lt"/>
                <a:ea typeface="+mn-ea"/>
                <a:cs typeface="+mn-cs"/>
              </a:rPr>
              <a:t>مسابقه جدول: </a:t>
            </a:r>
            <a:endParaRPr lang="en-US" sz="1400" dirty="0" smtClean="0">
              <a:effectLst/>
            </a:endParaRPr>
          </a:p>
          <a:p>
            <a:pPr algn="r" rtl="1"/>
            <a:r>
              <a:rPr lang="fa-IR" sz="1400" kern="1200" dirty="0" smtClean="0">
                <a:solidFill>
                  <a:schemeClr val="tx1"/>
                </a:solidFill>
                <a:effectLst/>
                <a:latin typeface="+mn-lt"/>
                <a:ea typeface="+mn-ea"/>
                <a:cs typeface="+mn-cs"/>
              </a:rPr>
              <a:t>«مربّی محترم!  سوالات زیر از دانش‌آموزان میپرسد و بعد با اتّصال حرف اوّل و دوّم پاسخ ها، رمز مورد نظر را به دست آورند»:</a:t>
            </a:r>
            <a:endParaRPr lang="en-US" sz="1400" kern="1200" dirty="0" smtClean="0">
              <a:solidFill>
                <a:schemeClr val="tx1"/>
              </a:solidFill>
              <a:effectLst/>
              <a:latin typeface="+mn-lt"/>
              <a:ea typeface="+mn-ea"/>
              <a:cs typeface="+mn-cs"/>
            </a:endParaRPr>
          </a:p>
          <a:p>
            <a:pPr lvl="0" algn="r" rtl="1"/>
            <a:r>
              <a:rPr lang="fa-IR" sz="1400" kern="1200" dirty="0" smtClean="0">
                <a:solidFill>
                  <a:schemeClr val="tx1"/>
                </a:solidFill>
                <a:effectLst/>
                <a:latin typeface="+mn-lt"/>
                <a:ea typeface="+mn-ea"/>
                <a:cs typeface="+mn-cs"/>
              </a:rPr>
              <a:t>کسی که ما را آفریده : خدا</a:t>
            </a:r>
            <a:endParaRPr lang="en-US" sz="1400" kern="1200" dirty="0" smtClean="0">
              <a:solidFill>
                <a:schemeClr val="tx1"/>
              </a:solidFill>
              <a:effectLst/>
              <a:latin typeface="+mn-lt"/>
              <a:ea typeface="+mn-ea"/>
              <a:cs typeface="+mn-cs"/>
            </a:endParaRPr>
          </a:p>
          <a:p>
            <a:pPr lvl="0" algn="r" rtl="1"/>
            <a:r>
              <a:rPr lang="fa-IR" sz="1400" kern="1200" dirty="0" smtClean="0">
                <a:solidFill>
                  <a:schemeClr val="tx1"/>
                </a:solidFill>
                <a:effectLst/>
                <a:latin typeface="+mn-lt"/>
                <a:ea typeface="+mn-ea"/>
                <a:cs typeface="+mn-cs"/>
              </a:rPr>
              <a:t>عروسکی که در زمین های کشاورزی قرار میدهند تا پرندگان و حیوانات به مزرعه حمله نکنند : مترسک</a:t>
            </a:r>
            <a:endParaRPr lang="en-US" sz="1400" kern="1200" dirty="0" smtClean="0">
              <a:solidFill>
                <a:schemeClr val="tx1"/>
              </a:solidFill>
              <a:effectLst/>
              <a:latin typeface="+mn-lt"/>
              <a:ea typeface="+mn-ea"/>
              <a:cs typeface="+mn-cs"/>
            </a:endParaRPr>
          </a:p>
          <a:p>
            <a:pPr lvl="0" algn="r" rtl="1"/>
            <a:r>
              <a:rPr lang="fa-IR" sz="1400" kern="1200" dirty="0" smtClean="0">
                <a:solidFill>
                  <a:schemeClr val="tx1"/>
                </a:solidFill>
                <a:effectLst/>
                <a:latin typeface="+mn-lt"/>
                <a:ea typeface="+mn-ea"/>
                <a:cs typeface="+mn-cs"/>
              </a:rPr>
              <a:t>ماه پیروزی انقلاب اسلامی: بهمن</a:t>
            </a:r>
            <a:endParaRPr lang="en-US" sz="1400" kern="1200" dirty="0" smtClean="0">
              <a:solidFill>
                <a:schemeClr val="tx1"/>
              </a:solidFill>
              <a:effectLst/>
              <a:latin typeface="+mn-lt"/>
              <a:ea typeface="+mn-ea"/>
              <a:cs typeface="+mn-cs"/>
            </a:endParaRPr>
          </a:p>
          <a:p>
            <a:pPr lvl="0" algn="r" rtl="1"/>
            <a:r>
              <a:rPr lang="fa-IR" sz="1400" kern="1200" dirty="0" smtClean="0">
                <a:solidFill>
                  <a:schemeClr val="tx1"/>
                </a:solidFill>
                <a:effectLst/>
                <a:latin typeface="+mn-lt"/>
                <a:ea typeface="+mn-ea"/>
                <a:cs typeface="+mn-cs"/>
              </a:rPr>
              <a:t>نام بانویی که سوره ای از قرآن به نام ایشان است: مریم</a:t>
            </a:r>
            <a:endParaRPr lang="en-US" sz="1400" kern="1200" dirty="0" smtClean="0">
              <a:solidFill>
                <a:schemeClr val="tx1"/>
              </a:solidFill>
              <a:effectLst/>
              <a:latin typeface="+mn-lt"/>
              <a:ea typeface="+mn-ea"/>
              <a:cs typeface="+mn-cs"/>
            </a:endParaRPr>
          </a:p>
          <a:p>
            <a:pPr lvl="0" algn="r" rtl="1"/>
            <a:r>
              <a:rPr lang="fa-IR" sz="1400" kern="1200" dirty="0" smtClean="0">
                <a:solidFill>
                  <a:schemeClr val="tx1"/>
                </a:solidFill>
                <a:effectLst/>
                <a:latin typeface="+mn-lt"/>
                <a:ea typeface="+mn-ea"/>
                <a:cs typeface="+mn-cs"/>
              </a:rPr>
              <a:t>وسیله ای برای سنجش دما: دماسنج</a:t>
            </a:r>
            <a:r>
              <a:rPr lang="en-US" sz="1400" b="1" kern="1200" dirty="0" smtClean="0">
                <a:solidFill>
                  <a:schemeClr val="tx1"/>
                </a:solidFill>
                <a:effectLst/>
                <a:latin typeface="+mn-lt"/>
                <a:ea typeface="+mn-ea"/>
                <a:cs typeface="+mn-cs"/>
              </a:rPr>
              <a:t/>
            </a:r>
            <a:br>
              <a:rPr lang="en-US" sz="1400" b="1" kern="1200" dirty="0" smtClean="0">
                <a:solidFill>
                  <a:schemeClr val="tx1"/>
                </a:solidFill>
                <a:effectLst/>
                <a:latin typeface="+mn-lt"/>
                <a:ea typeface="+mn-ea"/>
                <a:cs typeface="+mn-cs"/>
              </a:rPr>
            </a:br>
            <a:endParaRPr lang="en-US" sz="1400" kern="1200" dirty="0" smtClean="0">
              <a:solidFill>
                <a:schemeClr val="tx1"/>
              </a:solidFill>
              <a:effectLst/>
              <a:latin typeface="+mn-lt"/>
              <a:ea typeface="+mn-ea"/>
              <a:cs typeface="+mn-cs"/>
            </a:endParaRPr>
          </a:p>
          <a:p>
            <a:pPr algn="r" rtl="1"/>
            <a:r>
              <a:rPr lang="fa-IR" sz="1400" b="1" kern="1200" dirty="0" smtClean="0">
                <a:solidFill>
                  <a:schemeClr val="tx1"/>
                </a:solidFill>
                <a:effectLst/>
                <a:latin typeface="+mn-lt"/>
                <a:ea typeface="+mn-ea"/>
                <a:cs typeface="+mn-cs"/>
              </a:rPr>
              <a:t>رمز: (خدمت به مردم) </a:t>
            </a:r>
            <a:endParaRPr lang="en-US" sz="1400" kern="1200" dirty="0" smtClean="0">
              <a:solidFill>
                <a:schemeClr val="tx1"/>
              </a:solidFill>
              <a:effectLst/>
              <a:latin typeface="+mn-lt"/>
              <a:ea typeface="+mn-ea"/>
              <a:cs typeface="+mn-cs"/>
            </a:endParaRPr>
          </a:p>
          <a:p>
            <a:pPr algn="r"/>
            <a:endParaRPr lang="fa-IR" sz="1400" dirty="0"/>
          </a:p>
        </p:txBody>
      </p:sp>
      <p:sp>
        <p:nvSpPr>
          <p:cNvPr id="4" name="Slide Number Placeholder 3"/>
          <p:cNvSpPr>
            <a:spLocks noGrp="1"/>
          </p:cNvSpPr>
          <p:nvPr>
            <p:ph type="sldNum" sz="quarter" idx="10"/>
          </p:nvPr>
        </p:nvSpPr>
        <p:spPr/>
        <p:txBody>
          <a:bodyPr/>
          <a:lstStyle/>
          <a:p>
            <a:fld id="{C6CD5B70-E625-4AD2-895C-E5EE15314E6B}" type="slidenum">
              <a:rPr lang="fa-IR" smtClean="0"/>
              <a:t>14</a:t>
            </a:fld>
            <a:endParaRPr lang="fa-IR"/>
          </a:p>
        </p:txBody>
      </p:sp>
    </p:spTree>
    <p:extLst>
      <p:ext uri="{BB962C8B-B14F-4D97-AF65-F5344CB8AC3E}">
        <p14:creationId xmlns:p14="http://schemas.microsoft.com/office/powerpoint/2010/main" val="1647342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شهدای ما بهترین الگو و نمونه بودند که به مردم خدمت کردند. مثل کی؟ آفرین مثل سردار شهید حاج قاسم سلیمانی.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دوست دارید یه داستان خیلی بامزه از کمک حاج‌قاسم بشنوید؟ پس خوب گوش کنید»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گرامی! داستان زیر را با لحن دلنشین و شور و هیجان برای بچّه‌ها تعریف کنید»: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a:t>
            </a:r>
            <a:endParaRPr lang="en-US" dirty="0" smtClean="0">
              <a:effectLst/>
            </a:endParaRPr>
          </a:p>
          <a:p>
            <a:pPr algn="r" rtl="1"/>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15</a:t>
            </a:fld>
            <a:endParaRPr lang="fa-IR"/>
          </a:p>
        </p:txBody>
      </p:sp>
    </p:spTree>
    <p:extLst>
      <p:ext uri="{BB962C8B-B14F-4D97-AF65-F5344CB8AC3E}">
        <p14:creationId xmlns:p14="http://schemas.microsoft.com/office/powerpoint/2010/main" val="2395353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خاطره داستانی: </a:t>
            </a:r>
            <a:endParaRPr lang="en-US" dirty="0" smtClean="0">
              <a:effectLst/>
            </a:endParaRPr>
          </a:p>
          <a:p>
            <a:pPr algn="r" rtl="1"/>
            <a:r>
              <a:rPr lang="fa-IR" sz="1200" kern="1200" dirty="0" smtClean="0">
                <a:solidFill>
                  <a:schemeClr val="tx1"/>
                </a:solidFill>
                <a:effectLst/>
                <a:latin typeface="+mn-lt"/>
                <a:ea typeface="+mn-ea"/>
                <a:cs typeface="+mn-cs"/>
              </a:rPr>
              <a:t>موضوع: سیل خوزستان</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گرامی! شما می‌توانید معنی کُنده درخت را از روی عکس برای بچّه‌ها توضیح بدهید»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یوهووو... یوهوووو توی آب‌ها شنا می‌کردم و خوش و خرّم موج‌سواری می‌کردم. سوار آب بودم و بالا و پایین می‌رفتم. در طول تاریخ هیچ کُنده‌ای به خوشبختی من نبوده که بتواند توی آب این‌طور سُرسُره‌بازی کند‌. آب توی خانه‌ها و تمام خیابان‌ها را گرفته بود و من بدجوری خوش‌خوشانم بود. می‌رفتم و می‌رفتم تا اینکه به تخته‌سنگی گیر کردم. اولش خیلی عصبانی شدم، امّا بعد به حرف‌های مردمی که آن‌جا بودند گوش کردم. خیلی دلم سوخت. طفلکی‌ها زندگی‌شان را آب برده بود. دیدم غمگین هستند و غصّه می‌خورند‌. من هم می‌خواستم گریه کنم امّا یک دفعه بین مردم شور و هیجانی به‌پا شد. درست می‌دیدم؟ یا خواب می‌دیدم؟ خودش بود؟ حاج قاسم بود؟ بله! درست می‌دیدم. حاج قاسم بود‌. می‌خواستم بگویم حاج قاسم شما کجا؟ این‌جا کجا؟ شما حالا باید در جنگ با داعش باشی. امّا چیزی نگفتم و گوش کردم. شنیدم که بله! حاج قاسم جنگ با دشمن را رها کرده و به خوزستان آمده تا به مردم سیل‌زده کمک کند. او شانه‌به‌شانه‌ی مردم کمک می‌کرد. دورتادور آب‌ها را با گونی سیل‌بند درست کرد. با مردم به زبان عربی، حرف می‌زد. بعد هم با لباس‌های ساده روی یکی از سیل‌بندها، بین مردم نشست. تعجّب کردم! آخر فرمانده هم این‌قدر مردمی؟! همان‌وقت مردی عرب شروع کرد که از سیل آه و ناله کند. از اینکه کسی کمکشان نیامده گلایه می‌کرد، امّا حاج قاسم با زبان شیرین عربی به شوخی گفت: «باران نبارد ناراحت می‌شوی، باران ببارد هم ناراحت می‌شوی». چه بامزه! ریزریز خندیدم. فکرش را بکن! یک فرمانده‌ی بزرگ بین مردم ای والله ندارد؟ دارد.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به گمانم من خوشبخت‌ترین کُنده‌ی تاریخم. چون حاج قاسم را از نزدیک دیدم، آن هم بین مردم. تازه حاج قاسم به بقیه‌ی مدافعان حرم هم گفته بود که به خوزستان کمک کنند. او گفت: « کمک به خوزستان مثل دفاع از حرم است. ما در دفاع از حرم می‌خواهیم انسان‌ها عزیز بمانند و کسی احساس بیچارگی نکند و حالا هم باید کمک کنیم انسان‌ها عزیز بمانند و از خانه‌هایشان آواره نشوند». به‌به! عجب حرف‌هایی!  من که حظ کردم.</a:t>
            </a:r>
            <a:endParaRPr lang="en-US" sz="1200" kern="1200" dirty="0" smtClean="0">
              <a:solidFill>
                <a:schemeClr val="tx1"/>
              </a:solidFill>
              <a:effectLst/>
              <a:latin typeface="+mn-lt"/>
              <a:ea typeface="+mn-ea"/>
              <a:cs typeface="+mn-cs"/>
            </a:endParaRPr>
          </a:p>
          <a:p>
            <a:pPr algn="r" rtl="1"/>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16</a:t>
            </a:fld>
            <a:endParaRPr lang="fa-IR"/>
          </a:p>
        </p:txBody>
      </p:sp>
    </p:spTree>
    <p:extLst>
      <p:ext uri="{BB962C8B-B14F-4D97-AF65-F5344CB8AC3E}">
        <p14:creationId xmlns:p14="http://schemas.microsoft.com/office/powerpoint/2010/main" val="2753336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شعار: </a:t>
            </a:r>
            <a:endParaRPr lang="en-US" dirty="0" smtClean="0">
              <a:effectLst/>
            </a:endParaRPr>
          </a:p>
          <a:p>
            <a:pPr algn="r" rtl="1"/>
            <a:r>
              <a:rPr lang="fa-IR" sz="1200" kern="1200" dirty="0" smtClean="0">
                <a:solidFill>
                  <a:schemeClr val="tx1"/>
                </a:solidFill>
                <a:effectLst/>
                <a:latin typeface="+mn-lt"/>
                <a:ea typeface="+mn-ea"/>
                <a:cs typeface="+mn-cs"/>
              </a:rPr>
              <a:t>«مربّی گرامی! برای ایجاد شور و هیجان بین بچّه‌ها از شعار زیر استفاده کنید».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ما بچّه‌های ایران حاج قاسمُ دوست داریم.</a:t>
            </a:r>
            <a:endParaRPr lang="en-US" sz="1200" kern="120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17</a:t>
            </a:fld>
            <a:endParaRPr lang="fa-IR"/>
          </a:p>
        </p:txBody>
      </p:sp>
    </p:spTree>
    <p:extLst>
      <p:ext uri="{BB962C8B-B14F-4D97-AF65-F5344CB8AC3E}">
        <p14:creationId xmlns:p14="http://schemas.microsoft.com/office/powerpoint/2010/main" val="1744962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وای وای وای! شاعر بزرگ ما سعدی ببینید چه شعر قشنگی سروده‌.</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یه شعر برای کمک کردن آدم‌ها به‌هم. بچه ها جالبه بدونید این شعر بر سر در سازمان ملل یعنی همون جایی که همه کشورها توش عضو هستند نوشته شده. خوب گوش کنید: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بــنى آدم اعـضــاى يـكــديگــرنــد             كـه در آفــرينــش ز يــك گـوهرند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چـو عــضــوى بــه درد آورد روزگــار       دگــر عـضـوهــا را نـمانــد قــرار</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تــو كــز محنـت ديــگران بــى غمى          نــشـايــد كــه نــامـت نهند آدمى</a:t>
            </a:r>
            <a:endParaRPr lang="en-US" sz="1200" kern="120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18</a:t>
            </a:fld>
            <a:endParaRPr lang="fa-IR"/>
          </a:p>
        </p:txBody>
      </p:sp>
    </p:spTree>
    <p:extLst>
      <p:ext uri="{BB962C8B-B14F-4D97-AF65-F5344CB8AC3E}">
        <p14:creationId xmlns:p14="http://schemas.microsoft.com/office/powerpoint/2010/main" val="2592096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kern="1200" dirty="0" smtClean="0">
                <a:solidFill>
                  <a:schemeClr val="tx1"/>
                </a:solidFill>
                <a:effectLst/>
                <a:latin typeface="+mn-lt"/>
                <a:ea typeface="+mn-ea"/>
                <a:cs typeface="+mn-cs"/>
              </a:rPr>
              <a:t> </a:t>
            </a:r>
            <a:r>
              <a:rPr lang="fa-IR" sz="1200" kern="1200" dirty="0" smtClean="0">
                <a:solidFill>
                  <a:schemeClr val="tx1"/>
                </a:solidFill>
                <a:effectLst/>
                <a:latin typeface="+mn-lt"/>
                <a:ea typeface="+mn-ea"/>
                <a:cs typeface="+mn-cs"/>
              </a:rPr>
              <a:t>گره داستانی: </a:t>
            </a:r>
            <a:endParaRPr lang="en-US" dirty="0" smtClean="0">
              <a:effectLst/>
            </a:endParaRPr>
          </a:p>
          <a:p>
            <a:pPr algn="r" rtl="1"/>
            <a:r>
              <a:rPr lang="fa-IR" sz="1200" kern="1200" dirty="0" smtClean="0">
                <a:solidFill>
                  <a:schemeClr val="tx1"/>
                </a:solidFill>
                <a:effectLst/>
                <a:latin typeface="+mn-lt"/>
                <a:ea typeface="+mn-ea"/>
                <a:cs typeface="+mn-cs"/>
              </a:rPr>
              <a:t>1)</a:t>
            </a:r>
            <a:r>
              <a:rPr lang="ar-SA" sz="1200" kern="1200" dirty="0" smtClean="0">
                <a:solidFill>
                  <a:schemeClr val="tx1"/>
                </a:solidFill>
                <a:effectLst/>
                <a:latin typeface="+mn-lt"/>
                <a:ea typeface="+mn-ea"/>
                <a:cs typeface="+mn-cs"/>
              </a:rPr>
              <a:t>بنا به روایتی که ابن شهر آشوب، نویسنده مشهور شیعه در قرن ششم به نقل از یعقوب بن اسحاق نوبختی روایت کرده است. امام رضا علیه السلام روزی به گونه‌ای وارد حمام نیشابور شد که حاضران متوجه نشدند آن حضرت دارای مقامی است. ابن شهر آشوب می‌نویسد: حضرت رضا علیه‌السلام وارد حمام شد. یکی از کسانی که حاضر بود و ایشان را نمی‌شناخت از آن حضرت خواست تا دلاکی او را کرده و به اصطلاح امروزه کیسه او را بکشد. حضرت درخواست او را پذیرفت و مشغول کار شد. برخی که امام را می‌شناختند، آن مرد را درباره امام رضا علیه السلام آگاه کردند و او مشغول عذرخواهی شد. با این حال امام به او آرامش داده و همچنان به دلاکی او مشغول ب</a:t>
            </a:r>
            <a:r>
              <a:rPr lang="fa-IR" sz="1200" kern="1200" dirty="0" smtClean="0">
                <a:solidFill>
                  <a:schemeClr val="tx1"/>
                </a:solidFill>
                <a:effectLst/>
                <a:latin typeface="+mn-lt"/>
                <a:ea typeface="+mn-ea"/>
                <a:cs typeface="+mn-cs"/>
              </a:rPr>
              <a:t>ود. (</a:t>
            </a:r>
            <a:r>
              <a:rPr lang="ar-SA" sz="1200" kern="1200" dirty="0" smtClean="0">
                <a:solidFill>
                  <a:schemeClr val="tx1"/>
                </a:solidFill>
                <a:effectLst/>
                <a:latin typeface="+mn-lt"/>
                <a:ea typeface="+mn-ea"/>
                <a:cs typeface="+mn-cs"/>
              </a:rPr>
              <a:t>مناقب ابن شهر آشوب، ج </a:t>
            </a:r>
            <a:r>
              <a:rPr lang="fa-IR" sz="1200" kern="1200" dirty="0" smtClean="0">
                <a:solidFill>
                  <a:schemeClr val="tx1"/>
                </a:solidFill>
                <a:effectLst/>
                <a:latin typeface="+mn-lt"/>
                <a:ea typeface="+mn-ea"/>
                <a:cs typeface="+mn-cs"/>
              </a:rPr>
              <a:t>۲</a:t>
            </a:r>
            <a:r>
              <a:rPr lang="ar-SA" sz="1200" kern="1200" dirty="0" smtClean="0">
                <a:solidFill>
                  <a:schemeClr val="tx1"/>
                </a:solidFill>
                <a:effectLst/>
                <a:latin typeface="+mn-lt"/>
                <a:ea typeface="+mn-ea"/>
                <a:cs typeface="+mn-cs"/>
              </a:rPr>
              <a:t>، ص</a:t>
            </a:r>
            <a:r>
              <a:rPr lang="fa-IR" sz="1200" kern="1200" dirty="0" smtClean="0">
                <a:solidFill>
                  <a:schemeClr val="tx1"/>
                </a:solidFill>
                <a:effectLst/>
                <a:latin typeface="+mn-lt"/>
                <a:ea typeface="+mn-ea"/>
                <a:cs typeface="+mn-cs"/>
              </a:rPr>
              <a:t> 412)</a:t>
            </a:r>
            <a:endParaRPr lang="en-US" sz="1200" kern="120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19</a:t>
            </a:fld>
            <a:endParaRPr lang="fa-IR"/>
          </a:p>
        </p:txBody>
      </p:sp>
    </p:spTree>
    <p:extLst>
      <p:ext uri="{BB962C8B-B14F-4D97-AF65-F5344CB8AC3E}">
        <p14:creationId xmlns:p14="http://schemas.microsoft.com/office/powerpoint/2010/main" val="4310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dirty="0" smtClean="0"/>
              <a:t>مربی گرامی</a:t>
            </a:r>
            <a:r>
              <a:rPr lang="fa-IR" baseline="0" dirty="0" smtClean="0"/>
              <a:t> :سلام </a:t>
            </a:r>
            <a:endParaRPr lang="fa-IR" baseline="0" dirty="0"/>
          </a:p>
          <a:p>
            <a:pPr algn="r"/>
            <a:r>
              <a:rPr lang="fa-IR" baseline="0" dirty="0" smtClean="0"/>
              <a:t>چهت امادگی جلسه فیلم را پخش نمایید...</a:t>
            </a:r>
          </a:p>
        </p:txBody>
      </p:sp>
      <p:sp>
        <p:nvSpPr>
          <p:cNvPr id="4" name="Slide Number Placeholder 3"/>
          <p:cNvSpPr>
            <a:spLocks noGrp="1"/>
          </p:cNvSpPr>
          <p:nvPr>
            <p:ph type="sldNum" sz="quarter" idx="10"/>
          </p:nvPr>
        </p:nvSpPr>
        <p:spPr/>
        <p:txBody>
          <a:bodyPr/>
          <a:lstStyle/>
          <a:p>
            <a:fld id="{C6CD5B70-E625-4AD2-895C-E5EE15314E6B}" type="slidenum">
              <a:rPr lang="fa-IR" smtClean="0"/>
              <a:t>2</a:t>
            </a:fld>
            <a:endParaRPr lang="fa-IR"/>
          </a:p>
        </p:txBody>
      </p:sp>
    </p:spTree>
    <p:extLst>
      <p:ext uri="{BB962C8B-B14F-4D97-AF65-F5344CB8AC3E}">
        <p14:creationId xmlns:p14="http://schemas.microsoft.com/office/powerpoint/2010/main" val="4267508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a-IR" sz="1200" kern="1200" dirty="0" smtClean="0">
                <a:solidFill>
                  <a:schemeClr val="tx1"/>
                </a:solidFill>
                <a:effectLst/>
                <a:latin typeface="+mn-lt"/>
                <a:ea typeface="+mn-ea"/>
                <a:cs typeface="+mn-cs"/>
              </a:rPr>
              <a:t>2)روزعقدش مارا هم دعوت کرده بود، تا حرکت کردیم و رسیدیم ساعت دو بعدازظهر بود، مکثی که نشستیم و گلویی تازه کردیم عاقد هم آمد، ولی سید علی اصغر هنوز نیامده بود، همه منتظر رسیدن آقای داماد بودیم اما هرچه گذشت خبری ازش نشد.</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چند نفر رفتن دنبالش و به سختی پیدایش کردند. وقتی آمد فهمیدیم موقعی که داشته از حمام عمومی روستا بر می­گشته تا بیاید و پای سفره عقد بنشیند تو مسیر متوجه صدای یکی از اهالی روستا می­شود که داشته به خاطر خشک شدن چاه آب منزلش گریه می­­کرده، سید علی اصغر رفته بود برایش یکی دومتر چاه کنده بود تا به آب رسیده بود، خلاصه با همون سرو وضع که از چاه اومده بود بیرون، آمد نشست پای سفره عقد.(روایتی از روحانی شهید سیدعلی اصغر حسینی)</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(عمامه های خاکی، نشر شهید کاظمی، ص 59)</a:t>
            </a:r>
            <a:endParaRPr lang="en-US" sz="1200" kern="120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20</a:t>
            </a:fld>
            <a:endParaRPr lang="fa-IR"/>
          </a:p>
        </p:txBody>
      </p:sp>
    </p:spTree>
    <p:extLst>
      <p:ext uri="{BB962C8B-B14F-4D97-AF65-F5344CB8AC3E}">
        <p14:creationId xmlns:p14="http://schemas.microsoft.com/office/powerpoint/2010/main" val="2007642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بازی حرکتی: </a:t>
            </a:r>
            <a:endParaRPr lang="en-US" dirty="0" smtClean="0">
              <a:effectLst/>
            </a:endParaRPr>
          </a:p>
          <a:p>
            <a:pPr algn="r" rtl="1"/>
            <a:r>
              <a:rPr lang="fa-IR" sz="1200" kern="1200" dirty="0" smtClean="0">
                <a:solidFill>
                  <a:schemeClr val="tx1"/>
                </a:solidFill>
                <a:effectLst/>
                <a:latin typeface="+mn-lt"/>
                <a:ea typeface="+mn-ea"/>
                <a:cs typeface="+mn-cs"/>
              </a:rPr>
              <a:t>1) مربّی گرامی! کمک کنید تعدادی از دانش‌آموزان در یک صف و با فاصله از یکدیگر قرار بگیرند. شعر بالا را بخوانید و از دانش‌اموزان بخواهید کلاهی که دست یکی از آنان است، بعد از آنکه بر سر خودش گذاشت، آن را از سر خود بردارد و به نفر بعدی تحویل دهد. این کار را ادامه دهید تا زمانی که شعر تمام شود. در این زمان کلاه دست هر کدام از دانش‌آموزان باشد او بازنده است.</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این مسابقه مانند مسابقه توپ شیطان می‌باشد و ضمن پیام ایثار و از خود گذشتن (چیزی را برای خود نگه‌نداشتن و انفاق به دیگران)، سرعت عمل دانش‌آموزان را هم مورد محک قرار می‌دهید.</a:t>
            </a:r>
          </a:p>
          <a:p>
            <a:pPr marL="0" marR="0" indent="0" algn="r" defTabSz="914400" rtl="1" eaLnBrk="1" fontAlgn="auto" latinLnBrk="0" hangingPunct="1">
              <a:lnSpc>
                <a:spcPct val="100000"/>
              </a:lnSpc>
              <a:spcBef>
                <a:spcPts val="0"/>
              </a:spcBef>
              <a:spcAft>
                <a:spcPts val="0"/>
              </a:spcAft>
              <a:buClrTx/>
              <a:buSzTx/>
              <a:buFontTx/>
              <a:buNone/>
              <a:tabLst/>
              <a:defRPr/>
            </a:pPr>
            <a:r>
              <a:rPr lang="fa-IR" sz="1200" kern="1200" dirty="0" smtClean="0">
                <a:solidFill>
                  <a:schemeClr val="tx1"/>
                </a:solidFill>
                <a:effectLst/>
                <a:latin typeface="+mn-lt"/>
                <a:ea typeface="+mn-ea"/>
                <a:cs typeface="+mn-cs"/>
              </a:rPr>
              <a:t>نمونه شعرطنز جهت شروع بازی :سر به سرت می‌ذارم، کلاه به سرت می‌ذارم اگر بشی بی کلاه قابلمه</a:t>
            </a:r>
            <a:r>
              <a:rPr lang="fa-IR" sz="1200" kern="1200" baseline="0" dirty="0" smtClean="0">
                <a:solidFill>
                  <a:schemeClr val="tx1"/>
                </a:solidFill>
                <a:effectLst/>
                <a:latin typeface="+mn-lt"/>
                <a:ea typeface="+mn-ea"/>
                <a:cs typeface="+mn-cs"/>
              </a:rPr>
              <a:t> سرت میذارمت</a:t>
            </a:r>
            <a:endParaRPr lang="en-US"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2) بستن دکمه با چشمان بسته: دانش‌آموزان دو به دو روبروی هم قرار می‌گیرند و چشم یکی از آن‌ها بسته می‌شود. آن‌گاه از او خواسته می‌شود دکمه‌های باز نفر مقابل را با سرعت ببندد. هر یک از دانش‌آموزان زودتر دکمه‌ها را ببندد برنده است.</a:t>
            </a:r>
            <a:endParaRPr lang="en-US" sz="1200" kern="1200" dirty="0" smtClean="0">
              <a:solidFill>
                <a:schemeClr val="tx1"/>
              </a:solidFill>
              <a:effectLst/>
              <a:latin typeface="+mn-lt"/>
              <a:ea typeface="+mn-ea"/>
              <a:cs typeface="+mn-cs"/>
            </a:endParaRPr>
          </a:p>
          <a:p>
            <a:pPr algn="r" rtl="1"/>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CD5B70-E625-4AD2-895C-E5EE15314E6B}" type="slidenum">
              <a:rPr lang="fa-IR" smtClean="0"/>
              <a:t>21</a:t>
            </a:fld>
            <a:endParaRPr lang="fa-IR"/>
          </a:p>
        </p:txBody>
      </p:sp>
    </p:spTree>
    <p:extLst>
      <p:ext uri="{BB962C8B-B14F-4D97-AF65-F5344CB8AC3E}">
        <p14:creationId xmlns:p14="http://schemas.microsoft.com/office/powerpoint/2010/main" val="3976072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پایان:</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بله بچه ها انسان با بندگی وخدمت به مردم  می­تواند مثل یک کبوتر پرواز کنه بره بالا بالا </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بالاتر از ستاره - تو آسمان بهشت - پرواز کند دوباره – بگه خدا خدا جون – خدا جون مهربون - دست من را تو بگیر – ببر من را تو بهشت</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پس بیایید همه با هم  دعا کنیم ، پس همه دست ها را بیاورند بالا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با این دو دست کوچکم دست می برم پیش خدا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با دل پاک و روشنم دعا کنم دعا دعا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آهای خدا خدا خدا بشنو دعاهای مرا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دعا برای مادرم دعا به شادی بابا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به جان حضرت زهرا ما را نکن ز خود جدا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صلوات</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22</a:t>
            </a:fld>
            <a:endParaRPr lang="fa-IR"/>
          </a:p>
        </p:txBody>
      </p:sp>
    </p:spTree>
    <p:extLst>
      <p:ext uri="{BB962C8B-B14F-4D97-AF65-F5344CB8AC3E}">
        <p14:creationId xmlns:p14="http://schemas.microsoft.com/office/powerpoint/2010/main" val="2696705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پایان:</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بله بچه ها انسان با بندگی وخدمت به مردم  می­تواند مثل یک کبوتر پرواز کنه بره بالا بالا </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بالاتر از ستاره - تو آسمان بهشت - پرواز کند دوباره – بگه خدا خدا جون – خدا جون مهربون - دست من را تو بگیر – ببر من را تو بهشت</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پس بیایید همه با هم  دعا کنیم ، پس همه دست ها را بیاورند بالا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با این دو دست کوچکم دست می برم پیش خدا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با دل پاک و روشنم دعا کنم دعا دعا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آهای خدا خدا خدا بشنو دعاهای مرا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دعا برای مادرم دعا به شادی بابا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به جان حضرت زهرا ما را نکن ز خود جدا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صلوات</a:t>
            </a:r>
            <a:endParaRPr lang="en-US" sz="1200" kern="1200" dirty="0" smtClean="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23</a:t>
            </a:fld>
            <a:endParaRPr lang="fa-IR"/>
          </a:p>
        </p:txBody>
      </p:sp>
    </p:spTree>
    <p:extLst>
      <p:ext uri="{BB962C8B-B14F-4D97-AF65-F5344CB8AC3E}">
        <p14:creationId xmlns:p14="http://schemas.microsoft.com/office/powerpoint/2010/main" val="407525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شروع:  </a:t>
            </a:r>
            <a:endParaRPr lang="en-US" sz="1200" dirty="0" smtClean="0">
              <a:effectLst/>
            </a:endParaRPr>
          </a:p>
          <a:p>
            <a:pPr algn="r" rtl="1"/>
            <a:r>
              <a:rPr lang="fa-IR" sz="1200" kern="1200" dirty="0" smtClean="0">
                <a:solidFill>
                  <a:schemeClr val="tx1"/>
                </a:solidFill>
                <a:effectLst/>
                <a:latin typeface="+mn-lt"/>
                <a:ea typeface="+mn-ea"/>
                <a:cs typeface="+mn-cs"/>
              </a:rPr>
              <a:t>«مربّی گرامی! برنامه</a:t>
            </a:r>
            <a:r>
              <a:rPr lang="fa-IR" sz="1200" kern="1200" baseline="0" dirty="0" smtClean="0">
                <a:solidFill>
                  <a:schemeClr val="tx1"/>
                </a:solidFill>
                <a:effectLst/>
                <a:latin typeface="+mn-lt"/>
                <a:ea typeface="+mn-ea"/>
                <a:cs typeface="+mn-cs"/>
              </a:rPr>
              <a:t> با نام خداوند اغاز میشود ..</a:t>
            </a:r>
          </a:p>
          <a:p>
            <a:pPr algn="r" rtl="1"/>
            <a:endParaRPr lang="fa-IR" sz="1200" kern="1200" baseline="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خدای خوب و مهربان           داده به ما گوش و زبان</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بخشیده ما را دل و جان       چشم و سر و دست و دهان</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او داده ما را عقل و هوش       او داده ما را آب و نان</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از لطف نعمت‌های او           ما زنده‌ایم و پرتوان</a:t>
            </a:r>
            <a:endParaRPr lang="en-US" sz="1200" kern="1200" dirty="0" smtClean="0">
              <a:solidFill>
                <a:schemeClr val="tx1"/>
              </a:solidFill>
              <a:effectLst/>
              <a:latin typeface="+mn-lt"/>
              <a:ea typeface="+mn-ea"/>
              <a:cs typeface="+mn-cs"/>
            </a:endParaRPr>
          </a:p>
          <a:p>
            <a:pPr algn="r" rtl="1"/>
            <a:endParaRPr lang="fa-IR" sz="1200" kern="1200" baseline="0" dirty="0" smtClean="0">
              <a:solidFill>
                <a:schemeClr val="tx1"/>
              </a:solidFill>
              <a:effectLst/>
              <a:latin typeface="+mn-lt"/>
              <a:ea typeface="+mn-ea"/>
              <a:cs typeface="+mn-cs"/>
            </a:endParaRPr>
          </a:p>
          <a:p>
            <a:pPr algn="r" rtl="1"/>
            <a:endParaRPr lang="fa-IR" sz="1200" kern="1200" baseline="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3</a:t>
            </a:fld>
            <a:endParaRPr lang="fa-IR"/>
          </a:p>
        </p:txBody>
      </p:sp>
    </p:spTree>
    <p:extLst>
      <p:ext uri="{BB962C8B-B14F-4D97-AF65-F5344CB8AC3E}">
        <p14:creationId xmlns:p14="http://schemas.microsoft.com/office/powerpoint/2010/main" val="377340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a-IR" sz="1200" kern="1200" dirty="0" smtClean="0">
                <a:solidFill>
                  <a:schemeClr val="tx1"/>
                </a:solidFill>
                <a:effectLst/>
                <a:latin typeface="+mn-lt"/>
                <a:ea typeface="+mn-ea"/>
                <a:cs typeface="+mn-cs"/>
              </a:rPr>
              <a:t>بعد از نام خدا، سلام می‌گم خدمت همه‌ی دوستان گل و مهربون و خوش‌قلب خودم. دوستانی که قلب‌های مهربونشون مثل آینه صاف صاف و براقه!</a:t>
            </a:r>
            <a:endParaRPr lang="en-US" sz="1200" kern="120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4</a:t>
            </a:fld>
            <a:endParaRPr lang="fa-IR"/>
          </a:p>
        </p:txBody>
      </p:sp>
    </p:spTree>
    <p:extLst>
      <p:ext uri="{BB962C8B-B14F-4D97-AF65-F5344CB8AC3E}">
        <p14:creationId xmlns:p14="http://schemas.microsoft.com/office/powerpoint/2010/main" val="178819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kern="1200" dirty="0" smtClean="0">
                <a:solidFill>
                  <a:schemeClr val="tx1"/>
                </a:solidFill>
                <a:effectLst/>
                <a:latin typeface="+mn-lt"/>
                <a:ea typeface="+mn-ea"/>
                <a:cs typeface="+mn-cs"/>
              </a:rPr>
              <a:t> برنامه رو آغاز کردیم با نام</a:t>
            </a:r>
            <a:r>
              <a:rPr lang="fa-IR" sz="1200" kern="1200" baseline="0" dirty="0" smtClean="0">
                <a:solidFill>
                  <a:schemeClr val="tx1"/>
                </a:solidFill>
                <a:effectLst/>
                <a:latin typeface="+mn-lt"/>
                <a:ea typeface="+mn-ea"/>
                <a:cs typeface="+mn-cs"/>
              </a:rPr>
              <a:t> </a:t>
            </a:r>
            <a:r>
              <a:rPr lang="fa-IR" sz="1200" kern="1200" dirty="0" smtClean="0">
                <a:solidFill>
                  <a:schemeClr val="tx1"/>
                </a:solidFill>
                <a:effectLst/>
                <a:latin typeface="+mn-lt"/>
                <a:ea typeface="+mn-ea"/>
                <a:cs typeface="+mn-cs"/>
              </a:rPr>
              <a:t>خدایی که به ما نعمت‌های فراوونی عنایت کرده تا از اون‌ها به بهترین شکل استفاده کنیم.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دوستان خوبم! کی می‌دونه که خداوند چرا به ما چشم داده؟»</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گرامی!  مکث کنید و اجازه دهید بچّه‌ها نظراتشان را بیان کنند. سپس ادامه بدهید»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بله! آفرین به شما!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برای اینکه نعمت‌های زیبای خداوند رو ببینیم و لذّت ببریم و خدا رو شکر کنیم. برای اینکه مامان و بابای مهربون و خواهر و برادر و دوست‌هامون رو ببینیم و با اون‌ها صحبت کنیم.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حالا کی می‌دونه که خداوند مهربون، چرا به ما دست داده؟»</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«مربّی گرامی!  مکث کنید و اجازه دهید بچّه‌ها نظراتشان را بیان کنند. سپس ادامه بدهید»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آفرین به شما!</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برای اینکه کارهامون رو انجام بدیم. تکالیفمون رو بنویسیم. به بقیه کمک کنیم و دست اون‌ها رو بگیریم.</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آفرین به شما عزیزان من که این‌قدر مهربون و زرنگ هستید و به بقیه خدمت  می­کنید.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اصلا می‌دونید؟ شاید خداوند به ما دوتا دست داده تا با اون‌ها به بقیه کمک کنیم. شاعر می‌گه:</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دانی که چرا خدا تو را داده دو دست *** من معتقدم که اندر آن سِرّی هست</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یک دست به کار خویشتن پردازی *** با دست دگر ز دیگران گیری دست</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«مربّی گرامی! حین خواندن شعر، با حرکات دست مفهوم شعر را برای بچّه‌ها روشن کنید»</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 بعد از شعر ادامه بدهید:</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rtl="1"/>
            <a:r>
              <a:rPr lang="fa-I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a:endParaRPr lang="fa-IR" dirty="0"/>
          </a:p>
        </p:txBody>
      </p:sp>
      <p:sp>
        <p:nvSpPr>
          <p:cNvPr id="4" name="Slide Number Placeholder 3"/>
          <p:cNvSpPr>
            <a:spLocks noGrp="1"/>
          </p:cNvSpPr>
          <p:nvPr>
            <p:ph type="sldNum" sz="quarter" idx="10"/>
          </p:nvPr>
        </p:nvSpPr>
        <p:spPr/>
        <p:txBody>
          <a:bodyPr/>
          <a:lstStyle/>
          <a:p>
            <a:fld id="{C6CD5B70-E625-4AD2-895C-E5EE15314E6B}" type="slidenum">
              <a:rPr lang="fa-IR" smtClean="0"/>
              <a:t>5</a:t>
            </a:fld>
            <a:endParaRPr lang="fa-IR"/>
          </a:p>
        </p:txBody>
      </p:sp>
    </p:spTree>
    <p:extLst>
      <p:ext uri="{BB962C8B-B14F-4D97-AF65-F5344CB8AC3E}">
        <p14:creationId xmlns:p14="http://schemas.microsoft.com/office/powerpoint/2010/main" val="3794673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sz="1200" b="0" i="0" kern="1200" dirty="0" smtClean="0">
                <a:solidFill>
                  <a:schemeClr val="tx1"/>
                </a:solidFill>
                <a:effectLst/>
                <a:latin typeface="+mn-lt"/>
                <a:ea typeface="+mn-ea"/>
                <a:cs typeface="+mn-cs"/>
              </a:rPr>
              <a:t>مربی گرامی خلاصه</a:t>
            </a:r>
            <a:r>
              <a:rPr lang="fa-IR" sz="1200" b="0" i="0" kern="1200" baseline="0" dirty="0" smtClean="0">
                <a:solidFill>
                  <a:schemeClr val="tx1"/>
                </a:solidFill>
                <a:effectLst/>
                <a:latin typeface="+mn-lt"/>
                <a:ea typeface="+mn-ea"/>
                <a:cs typeface="+mn-cs"/>
              </a:rPr>
              <a:t> ای از خدمت رسانی حضرت زهرا را توضیح میدهد:</a:t>
            </a:r>
          </a:p>
          <a:p>
            <a:pPr algn="r"/>
            <a:r>
              <a:rPr lang="fa-IR" sz="1200" b="0" i="0" kern="1200" dirty="0" smtClean="0">
                <a:solidFill>
                  <a:schemeClr val="tx1"/>
                </a:solidFill>
                <a:effectLst/>
                <a:latin typeface="+mn-lt"/>
                <a:ea typeface="+mn-ea"/>
                <a:cs typeface="+mn-cs"/>
              </a:rPr>
              <a:t>وجود مقدس حضرت فاطمه زهرا(س)، در جامعه اسلامی آن روز و در شهر مدینه، از جایگاهی بسیار ممتاز برخوردار بود و این جایگاه ممتاز، نه فقط به دلیل دختر رسول‌خدا(ص) بودن، بلکه به واسطه شخصیت و سیره اجتماعی والا و الهی آن بانوی بزرگوار نیز بود. در سراسر دوران حیات پربرکت بانوی دو عالم، می‌توان نمونه‌های ناب و در خور ذکر فراوانی در این زمینه یافت. آن حضرت در توجه به امور اجتماعی و پرداختن به حل مشکلات مردم و تلاش در این مسیر، نمونه بود. روایت مشهوری که در این باره وجود دارد، به شب عروسی حضرت فاطمه(س) با امیرمؤمنان(ع) مربوط می‌شود؛ هنگامی که آن بانوی گرامی در لحظه خروج از منزل پدر و عزیمت به خانه شوهر، لباس نو خود را به فقیری بخشید و در آن لحظات نیز، از رسیدگی به نیاز نیازمندان، خودداری نکرد.</a:t>
            </a:r>
            <a:r>
              <a:rPr lang="fa-IR" dirty="0" smtClean="0"/>
              <a:t/>
            </a:r>
            <a:br>
              <a:rPr lang="fa-IR" dirty="0" smtClean="0"/>
            </a:br>
            <a:r>
              <a:rPr lang="fa-IR" sz="1200" b="0" i="0" kern="1200" dirty="0" smtClean="0">
                <a:solidFill>
                  <a:schemeClr val="tx1"/>
                </a:solidFill>
                <a:effectLst/>
                <a:latin typeface="+mn-lt"/>
                <a:ea typeface="+mn-ea"/>
                <a:cs typeface="+mn-cs"/>
              </a:rPr>
              <a:t> نمونه دیگر این توجه که تا حد ایثار و از خودگذشتگی در راه رفع حاجات نیازمندان، قابل توصیف است، هنگامی اتفاق افتاد که آن حضرت، به همراه همسر بزرگوارش، چند روز متوالی، نانی را که برای افطار در اختیار داشتند، به یتیم و اسیر و مسکین بخشیدند و به افطار با آب اکتفا کردند و آیه شریفه «وَ یُطْعِمُونَ الطَّعامَ عَلی‏ حُبِّهِ مِسْکیناً وَ یَتیماً وَ أَسیرا»(انسان-8) در حق آن بزرگواران نازل شد. نکته دیگری که باید به آن اشاره کنم، موضوع مراجعه زنان مدینه به حضرت زهرا(س) برای پرسیدن مسائل شرعی و شنیدن روایت است. آن حضرت در بسیاری از اوقات، با حوصله فراوان، پاسخگوی پرسش‌های پرشماری بود که از سوی بانوان مسلمان مطرح می‌شد و این رویکرد را می‌توان به عنوان یکی از ویژگی های سیره اجتماعی حضرت فاطمه(س) در نظر گرفت.</a:t>
            </a: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6</a:t>
            </a:fld>
            <a:endParaRPr lang="fa-IR"/>
          </a:p>
        </p:txBody>
      </p:sp>
    </p:spTree>
    <p:extLst>
      <p:ext uri="{BB962C8B-B14F-4D97-AF65-F5344CB8AC3E}">
        <p14:creationId xmlns:p14="http://schemas.microsoft.com/office/powerpoint/2010/main" val="288163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sz="1200" b="1" i="0" kern="1200" dirty="0" smtClean="0">
                <a:solidFill>
                  <a:schemeClr val="tx1"/>
                </a:solidFill>
                <a:effectLst/>
                <a:latin typeface="+mn-lt"/>
                <a:ea typeface="+mn-ea"/>
                <a:cs typeface="+mn-cs"/>
              </a:rPr>
              <a:t>گروه داستانی</a:t>
            </a:r>
            <a:r>
              <a:rPr lang="fa-IR" sz="1200" b="1" i="0" kern="1200" baseline="0" dirty="0" smtClean="0">
                <a:solidFill>
                  <a:schemeClr val="tx1"/>
                </a:solidFill>
                <a:effectLst/>
                <a:latin typeface="+mn-lt"/>
                <a:ea typeface="+mn-ea"/>
                <a:cs typeface="+mn-cs"/>
              </a:rPr>
              <a:t> :</a:t>
            </a:r>
            <a:endParaRPr lang="fa-IR" sz="1200" b="1" i="0" kern="1200" dirty="0" smtClean="0">
              <a:solidFill>
                <a:schemeClr val="tx1"/>
              </a:solidFill>
              <a:effectLst/>
              <a:latin typeface="+mn-lt"/>
              <a:ea typeface="+mn-ea"/>
              <a:cs typeface="+mn-cs"/>
            </a:endParaRPr>
          </a:p>
          <a:p>
            <a:pPr algn="r"/>
            <a:r>
              <a:rPr lang="fa-IR" sz="1200" b="1" i="0" kern="1200" dirty="0" smtClean="0">
                <a:solidFill>
                  <a:schemeClr val="tx1"/>
                </a:solidFill>
                <a:effectLst/>
                <a:latin typeface="+mn-lt"/>
                <a:ea typeface="+mn-ea"/>
                <a:cs typeface="+mn-cs"/>
              </a:rPr>
              <a:t>خاطره ای از توسل شهید ردانی پور به مادرسادات (س): </a:t>
            </a:r>
            <a:br>
              <a:rPr lang="fa-IR" sz="1200" b="1" i="0" kern="1200" dirty="0" smtClean="0">
                <a:solidFill>
                  <a:schemeClr val="tx1"/>
                </a:solidFill>
                <a:effectLst/>
                <a:latin typeface="+mn-lt"/>
                <a:ea typeface="+mn-ea"/>
                <a:cs typeface="+mn-cs"/>
              </a:rPr>
            </a:br>
            <a:r>
              <a:rPr lang="fa-IR" sz="1200" b="0" i="0" kern="1200" dirty="0" smtClean="0">
                <a:solidFill>
                  <a:schemeClr val="tx1"/>
                </a:solidFill>
                <a:effectLst/>
                <a:latin typeface="+mn-lt"/>
                <a:ea typeface="+mn-ea"/>
                <a:cs typeface="+mn-cs"/>
              </a:rPr>
              <a:t>کارت عروسی اش را که خواست بنویسد، اول رفت سراغ اهل بیت علیهم السلام؛</a:t>
            </a:r>
            <a:r>
              <a:rPr lang="fa-IR" dirty="0" smtClean="0"/>
              <a:t/>
            </a:r>
            <a:br>
              <a:rPr lang="fa-IR" dirty="0" smtClean="0"/>
            </a:br>
            <a:r>
              <a:rPr lang="fa-IR" sz="1200" b="0" i="0" kern="1200" dirty="0" smtClean="0">
                <a:solidFill>
                  <a:schemeClr val="tx1"/>
                </a:solidFill>
                <a:effectLst/>
                <a:latin typeface="+mn-lt"/>
                <a:ea typeface="+mn-ea"/>
                <a:cs typeface="+mn-cs"/>
              </a:rPr>
              <a:t>یک کارت نوشت برای امام رضا (ع) مشهد؛</a:t>
            </a:r>
            <a:r>
              <a:rPr lang="fa-IR" dirty="0" smtClean="0"/>
              <a:t/>
            </a:r>
            <a:br>
              <a:rPr lang="fa-IR" dirty="0" smtClean="0"/>
            </a:br>
            <a:r>
              <a:rPr lang="fa-IR" sz="1200" b="0" i="0" kern="1200" dirty="0" smtClean="0">
                <a:solidFill>
                  <a:schemeClr val="tx1"/>
                </a:solidFill>
                <a:effectLst/>
                <a:latin typeface="+mn-lt"/>
                <a:ea typeface="+mn-ea"/>
                <a:cs typeface="+mn-cs"/>
              </a:rPr>
              <a:t>یک کارت برا امام زمان (عج)، مسجد جمکران؛</a:t>
            </a:r>
            <a:r>
              <a:rPr lang="fa-IR" dirty="0" smtClean="0"/>
              <a:t/>
            </a:r>
            <a:br>
              <a:rPr lang="fa-IR" dirty="0" smtClean="0"/>
            </a:br>
            <a:r>
              <a:rPr lang="fa-IR" sz="1200" b="0" i="0" kern="1200" dirty="0" smtClean="0">
                <a:solidFill>
                  <a:schemeClr val="tx1"/>
                </a:solidFill>
                <a:effectLst/>
                <a:latin typeface="+mn-lt"/>
                <a:ea typeface="+mn-ea"/>
                <a:cs typeface="+mn-cs"/>
              </a:rPr>
              <a:t>یک کارت هم به نیابت از مادرسادات نوشت و انداخت توی ضریح حضرت معصومه (س).</a:t>
            </a:r>
            <a:r>
              <a:rPr lang="fa-IR" dirty="0" smtClean="0"/>
              <a:t/>
            </a:r>
            <a:br>
              <a:rPr lang="fa-IR" dirty="0" smtClean="0"/>
            </a:br>
            <a:r>
              <a:rPr lang="fa-IR" sz="1200" b="0" i="0" kern="1200" dirty="0" smtClean="0">
                <a:solidFill>
                  <a:schemeClr val="tx1"/>
                </a:solidFill>
                <a:effectLst/>
                <a:latin typeface="+mn-lt"/>
                <a:ea typeface="+mn-ea"/>
                <a:cs typeface="+mn-cs"/>
              </a:rPr>
              <a:t>پیش از مراسم ، حضرت زهرا آمدند به خوابش و فرمودند:«چرا دعوت شما را رد کنیم؟!</a:t>
            </a:r>
            <a:r>
              <a:rPr lang="fa-IR" dirty="0" smtClean="0"/>
              <a:t/>
            </a:r>
            <a:br>
              <a:rPr lang="fa-IR" dirty="0" smtClean="0"/>
            </a:br>
            <a:r>
              <a:rPr lang="fa-IR" sz="1200" b="0" i="0" kern="1200" dirty="0" smtClean="0">
                <a:solidFill>
                  <a:schemeClr val="tx1"/>
                </a:solidFill>
                <a:effectLst/>
                <a:latin typeface="+mn-lt"/>
                <a:ea typeface="+mn-ea"/>
                <a:cs typeface="+mn-cs"/>
              </a:rPr>
              <a:t>چرا به عروسی شما نیاییم؟!کی بهتر از شما؟!</a:t>
            </a:r>
            <a:r>
              <a:rPr lang="fa-IR" dirty="0" smtClean="0"/>
              <a:t/>
            </a:r>
            <a:br>
              <a:rPr lang="fa-IR" dirty="0" smtClean="0"/>
            </a:br>
            <a:r>
              <a:rPr lang="fa-IR" sz="1200" b="0" i="0" kern="1200" dirty="0" smtClean="0">
                <a:solidFill>
                  <a:schemeClr val="tx1"/>
                </a:solidFill>
                <a:effectLst/>
                <a:latin typeface="+mn-lt"/>
                <a:ea typeface="+mn-ea"/>
                <a:cs typeface="+mn-cs"/>
              </a:rPr>
              <a:t>ببین همه آمدیم؛ شما عزیز ما هستی.»</a:t>
            </a:r>
            <a:r>
              <a:rPr lang="fa-IR" dirty="0" smtClean="0"/>
              <a:t/>
            </a:r>
            <a:br>
              <a:rPr lang="fa-IR" dirty="0" smtClean="0"/>
            </a:br>
            <a:r>
              <a:rPr lang="fa-IR" dirty="0" smtClean="0"/>
              <a:t/>
            </a:r>
            <a:br>
              <a:rPr lang="fa-IR" dirty="0" smtClean="0"/>
            </a:br>
            <a:r>
              <a:rPr lang="fa-IR" dirty="0" smtClean="0"/>
              <a:t/>
            </a:r>
            <a:br>
              <a:rPr lang="fa-IR" dirty="0" smtClean="0"/>
            </a:br>
            <a:r>
              <a:rPr lang="fa-IR" sz="1200" b="0" i="0" kern="1200" dirty="0" smtClean="0">
                <a:solidFill>
                  <a:schemeClr val="tx1"/>
                </a:solidFill>
                <a:effectLst/>
                <a:latin typeface="+mn-lt"/>
                <a:ea typeface="+mn-ea"/>
                <a:cs typeface="+mn-cs"/>
              </a:rPr>
              <a:t>منبع: کتاب خط عاشقی ۲</a:t>
            </a:r>
            <a:r>
              <a:rPr lang="fa-IR" dirty="0" smtClean="0"/>
              <a:t/>
            </a:r>
            <a:br>
              <a:rPr lang="fa-IR" dirty="0" smtClean="0"/>
            </a:br>
            <a:r>
              <a:rPr lang="fa-IR" sz="1200" b="0" i="0" kern="1200" dirty="0" smtClean="0">
                <a:solidFill>
                  <a:schemeClr val="tx1"/>
                </a:solidFill>
                <a:effectLst/>
                <a:latin typeface="+mn-lt"/>
                <a:ea typeface="+mn-ea"/>
                <a:cs typeface="+mn-cs"/>
              </a:rPr>
              <a:t>«خاطرات عشق شهدا به حضرت زهرا»</a:t>
            </a:r>
            <a:r>
              <a:rPr lang="fa-IR" dirty="0" smtClean="0"/>
              <a:t/>
            </a:r>
            <a:br>
              <a:rPr lang="fa-IR" dirty="0" smtClean="0"/>
            </a:br>
            <a:r>
              <a:rPr lang="fa-IR" sz="1200" b="0" i="0" kern="1200" dirty="0" smtClean="0">
                <a:solidFill>
                  <a:schemeClr val="tx1"/>
                </a:solidFill>
                <a:effectLst/>
                <a:latin typeface="+mn-lt"/>
                <a:ea typeface="+mn-ea"/>
                <a:cs typeface="+mn-cs"/>
              </a:rPr>
              <a:t>گردآورنده: حسین کاجی</a:t>
            </a: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7</a:t>
            </a:fld>
            <a:endParaRPr lang="fa-IR"/>
          </a:p>
        </p:txBody>
      </p:sp>
    </p:spTree>
    <p:extLst>
      <p:ext uri="{BB962C8B-B14F-4D97-AF65-F5344CB8AC3E}">
        <p14:creationId xmlns:p14="http://schemas.microsoft.com/office/powerpoint/2010/main" val="3740223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fa-IR" sz="1200" kern="1200" dirty="0" smtClean="0">
                <a:solidFill>
                  <a:schemeClr val="tx1"/>
                </a:solidFill>
                <a:effectLst/>
                <a:latin typeface="+mn-lt"/>
                <a:ea typeface="+mn-ea"/>
                <a:cs typeface="+mn-cs"/>
              </a:rPr>
              <a:t>سردار سلیمانی عاشق اهل بیت علیهم‌السلام بود. وقتی سردار به خاطر شغلش از کرمان به تهران رفت خانه‌اش رو برای جلسه‌های عزاداری وقف کرد‌. اسم این خانه رو هم گذاشت بیت‌الزهرا یعنی خانه حضرت زهرا سلام‌الله‌علیها. اون خودش بیت‌الزهرا رو جارو می کرد. حتی دستشویی‌ها رو خودش می‌شست</a:t>
            </a:r>
            <a:endParaRPr lang="fa-IR" dirty="0" smtClean="0"/>
          </a:p>
          <a:p>
            <a:pPr algn="r"/>
            <a:endParaRPr lang="fa-IR" dirty="0" smtClean="0"/>
          </a:p>
          <a:p>
            <a:pPr algn="r"/>
            <a:r>
              <a:rPr lang="fa-IR" sz="1200" kern="1200" dirty="0" smtClean="0">
                <a:solidFill>
                  <a:schemeClr val="tx1"/>
                </a:solidFill>
                <a:effectLst/>
                <a:latin typeface="+mn-lt"/>
                <a:ea typeface="+mn-ea"/>
                <a:cs typeface="+mn-cs"/>
              </a:rPr>
              <a:t>.او اجازه نداد هیچ‌کدام این کار رو انجام بده. همه کارگرها رو بیرون کرده و‌ دستشویی‌ها رو شسته. بعد بیرون آمده و تازه خوشحال بوده که تونسته به مجلس عزاداری حضرت زهرا سلام‌الله‌علیها خدمتی بکنه</a:t>
            </a:r>
          </a:p>
          <a:p>
            <a:pPr algn="r"/>
            <a:endParaRPr lang="fa-IR" sz="1200" kern="1200" dirty="0" smtClean="0">
              <a:solidFill>
                <a:schemeClr val="tx1"/>
              </a:solidFill>
              <a:effectLst/>
              <a:latin typeface="+mn-lt"/>
              <a:ea typeface="+mn-ea"/>
              <a:cs typeface="+mn-cs"/>
            </a:endParaRPr>
          </a:p>
          <a:p>
            <a:pPr algn="r"/>
            <a:r>
              <a:rPr lang="fa-IR" sz="1200" kern="1200" dirty="0" smtClean="0">
                <a:solidFill>
                  <a:schemeClr val="tx1"/>
                </a:solidFill>
                <a:effectLst/>
                <a:latin typeface="+mn-lt"/>
                <a:ea typeface="+mn-ea"/>
                <a:cs typeface="+mn-cs"/>
              </a:rPr>
              <a:t>حاج قاسم خدمت به دیگران را از حضرت زهرا سلام الله علیها اموخته بود</a:t>
            </a:r>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8</a:t>
            </a:fld>
            <a:endParaRPr lang="fa-IR"/>
          </a:p>
        </p:txBody>
      </p:sp>
    </p:spTree>
    <p:extLst>
      <p:ext uri="{BB962C8B-B14F-4D97-AF65-F5344CB8AC3E}">
        <p14:creationId xmlns:p14="http://schemas.microsoft.com/office/powerpoint/2010/main" val="2080346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fa-IR" sz="1200" kern="1200" baseline="0" dirty="0" smtClean="0">
                <a:solidFill>
                  <a:schemeClr val="tx1"/>
                </a:solidFill>
                <a:effectLst/>
                <a:latin typeface="+mn-lt"/>
                <a:ea typeface="+mn-ea"/>
                <a:cs typeface="+mn-cs"/>
              </a:rPr>
              <a:t>گره </a:t>
            </a:r>
            <a:r>
              <a:rPr lang="fa-IR" sz="1200" kern="1200" dirty="0" smtClean="0">
                <a:solidFill>
                  <a:schemeClr val="tx1"/>
                </a:solidFill>
                <a:effectLst/>
                <a:latin typeface="+mn-lt"/>
                <a:ea typeface="+mn-ea"/>
                <a:cs typeface="+mn-cs"/>
              </a:rPr>
              <a:t>داستانی توسل: </a:t>
            </a:r>
            <a:endParaRPr lang="en-US" dirty="0" smtClean="0">
              <a:effectLst/>
            </a:endParaRPr>
          </a:p>
          <a:p>
            <a:pPr rtl="1"/>
            <a:r>
              <a:rPr lang="fa-IR" sz="1200" kern="1200" dirty="0" smtClean="0">
                <a:solidFill>
                  <a:schemeClr val="tx1"/>
                </a:solidFill>
                <a:effectLst/>
                <a:latin typeface="+mn-lt"/>
                <a:ea typeface="+mn-ea"/>
                <a:cs typeface="+mn-cs"/>
              </a:rPr>
              <a:t>وقتی گردان در حین عملیات پشت میدان مین زمین­گیر شد، نفس همه بند آمده بود دشمن با منوری که زد متوجه زمین گیر شدن گردان شد و شروع کرد با سلاح­های مختلف به سمت رزمنده­های گردان تیراندازی کردن، تو همین لحظه عبدالحسین از رزمنده ­ها فاصله گرفت و سر به سجده گذاشت، از سجده که بلند شد گفت: بیست و پنج قدم به راست و چهل قدم به جلو بروید، با تمام استرس و دلهره­ای که داشتم فرمان عبدالحسین را انجام دادم و به طور معجزه آسایی از آن معرکه نجات پیدا کردیم و همه چیز به نفع ما تغییر کرد. روز بعد عملیات وقتی به او اصرار کردم که این معبر را از کجا فهمید و به ما خبر داد بعد از اصرار­های من گفت: حضرت زهرا سلام الله علیها این معبر را در سجده نشانم داد.(روایتی از شهید عبدالحسین برونسی)</a:t>
            </a:r>
            <a:br>
              <a:rPr lang="fa-IR" sz="1200" kern="1200" dirty="0" smtClean="0">
                <a:solidFill>
                  <a:schemeClr val="tx1"/>
                </a:solidFill>
                <a:effectLst/>
                <a:latin typeface="+mn-lt"/>
                <a:ea typeface="+mn-ea"/>
                <a:cs typeface="+mn-cs"/>
              </a:rPr>
            </a:br>
            <a:r>
              <a:rPr lang="fa-IR" sz="1200" kern="1200" dirty="0" smtClean="0">
                <a:solidFill>
                  <a:schemeClr val="tx1"/>
                </a:solidFill>
                <a:effectLst/>
                <a:latin typeface="+mn-lt"/>
                <a:ea typeface="+mn-ea"/>
                <a:cs typeface="+mn-cs"/>
              </a:rPr>
              <a:t>(خاک­های نرم کوشک، نشر ملک اعظم، ص 115)</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CD5B70-E625-4AD2-895C-E5EE15314E6B}" type="slidenum">
              <a:rPr lang="fa-IR" smtClean="0"/>
              <a:t>9</a:t>
            </a:fld>
            <a:endParaRPr lang="fa-IR"/>
          </a:p>
        </p:txBody>
      </p:sp>
    </p:spTree>
    <p:extLst>
      <p:ext uri="{BB962C8B-B14F-4D97-AF65-F5344CB8AC3E}">
        <p14:creationId xmlns:p14="http://schemas.microsoft.com/office/powerpoint/2010/main" val="293813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A26FD9FA-F4F7-44CF-A12A-299878099703}" type="datetimeFigureOut">
              <a:rPr lang="fa-IR" smtClean="0"/>
              <a:t>20/05/43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316140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26FD9FA-F4F7-44CF-A12A-299878099703}" type="datetimeFigureOut">
              <a:rPr lang="fa-IR" smtClean="0"/>
              <a:t>20/05/43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40519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26FD9FA-F4F7-44CF-A12A-299878099703}" type="datetimeFigureOut">
              <a:rPr lang="fa-IR" smtClean="0"/>
              <a:t>20/05/43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1845493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26FD9FA-F4F7-44CF-A12A-299878099703}" type="datetimeFigureOut">
              <a:rPr lang="fa-IR" smtClean="0"/>
              <a:t>20/05/43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133405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26FD9FA-F4F7-44CF-A12A-299878099703}" type="datetimeFigureOut">
              <a:rPr lang="fa-IR" smtClean="0"/>
              <a:t>20/05/43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44251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A26FD9FA-F4F7-44CF-A12A-299878099703}" type="datetimeFigureOut">
              <a:rPr lang="fa-IR" smtClean="0"/>
              <a:t>20/05/43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683605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A26FD9FA-F4F7-44CF-A12A-299878099703}" type="datetimeFigureOut">
              <a:rPr lang="fa-IR" smtClean="0"/>
              <a:t>20/05/43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4050489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A26FD9FA-F4F7-44CF-A12A-299878099703}" type="datetimeFigureOut">
              <a:rPr lang="fa-IR" smtClean="0"/>
              <a:t>20/05/43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834360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FD9FA-F4F7-44CF-A12A-299878099703}" type="datetimeFigureOut">
              <a:rPr lang="fa-IR" smtClean="0"/>
              <a:t>20/05/43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3612991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6FD9FA-F4F7-44CF-A12A-299878099703}" type="datetimeFigureOut">
              <a:rPr lang="fa-IR" smtClean="0"/>
              <a:t>20/05/43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433523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26FD9FA-F4F7-44CF-A12A-299878099703}" type="datetimeFigureOut">
              <a:rPr lang="fa-IR" smtClean="0"/>
              <a:t>20/05/43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2A69077E-119E-47F7-804E-44A7820DEE5E}" type="slidenum">
              <a:rPr lang="fa-IR" smtClean="0"/>
              <a:t>‹#›</a:t>
            </a:fld>
            <a:endParaRPr lang="fa-IR"/>
          </a:p>
        </p:txBody>
      </p:sp>
    </p:spTree>
    <p:extLst>
      <p:ext uri="{BB962C8B-B14F-4D97-AF65-F5344CB8AC3E}">
        <p14:creationId xmlns:p14="http://schemas.microsoft.com/office/powerpoint/2010/main" val="133455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FD9FA-F4F7-44CF-A12A-299878099703}" type="datetimeFigureOut">
              <a:rPr lang="fa-IR" smtClean="0"/>
              <a:t>20/05/43</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9077E-119E-47F7-804E-44A7820DEE5E}" type="slidenum">
              <a:rPr lang="fa-IR" smtClean="0"/>
              <a:t>‹#›</a:t>
            </a:fld>
            <a:endParaRPr lang="fa-IR"/>
          </a:p>
        </p:txBody>
      </p:sp>
    </p:spTree>
    <p:extLst>
      <p:ext uri="{BB962C8B-B14F-4D97-AF65-F5344CB8AC3E}">
        <p14:creationId xmlns:p14="http://schemas.microsoft.com/office/powerpoint/2010/main" val="1566367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gi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jpeg"/><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25.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20.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8.jpg"/><Relationship Id="rId5" Type="http://schemas.openxmlformats.org/officeDocument/2006/relationships/image" Target="../media/image3.jpeg"/><Relationship Id="rId10" Type="http://schemas.openxmlformats.org/officeDocument/2006/relationships/image" Target="../media/image16.png"/><Relationship Id="rId4" Type="http://schemas.openxmlformats.org/officeDocument/2006/relationships/notesSlide" Target="../notesSlides/notesSlide19.xml"/><Relationship Id="rId9" Type="http://schemas.openxmlformats.org/officeDocument/2006/relationships/image" Target="../media/image6.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30.jp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6.gif"/><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 y="-148444"/>
            <a:ext cx="12189850" cy="700644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3156" r="-392" b="3021"/>
          <a:stretch/>
        </p:blipFill>
        <p:spPr>
          <a:xfrm>
            <a:off x="3443591" y="323039"/>
            <a:ext cx="8181560" cy="5785228"/>
          </a:xfrm>
          <a:prstGeom prst="rect">
            <a:avLst/>
          </a:prstGeom>
        </p:spPr>
      </p:pic>
    </p:spTree>
    <p:extLst>
      <p:ext uri="{BB962C8B-B14F-4D97-AF65-F5344CB8AC3E}">
        <p14:creationId xmlns:p14="http://schemas.microsoft.com/office/powerpoint/2010/main" val="427486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3200" dirty="0" smtClean="0">
                <a:ln>
                  <a:solidFill>
                    <a:srgbClr val="C00000"/>
                  </a:solidFill>
                </a:ln>
                <a:solidFill>
                  <a:srgbClr val="C00000"/>
                </a:solidFill>
                <a:cs typeface="B Titr" panose="00000700000000000000" pitchFamily="2" charset="-78"/>
              </a:rPr>
              <a:t>همه با هم بخوانیم:</a:t>
            </a:r>
            <a:endParaRPr lang="en-US" sz="3200" dirty="0">
              <a:ln>
                <a:solidFill>
                  <a:srgbClr val="C00000"/>
                </a:solidFill>
              </a:ln>
              <a:solidFill>
                <a:srgbClr val="C00000"/>
              </a:solidFill>
              <a:cs typeface="B Titr" panose="00000700000000000000" pitchFamily="2" charset="-78"/>
            </a:endParaRPr>
          </a:p>
        </p:txBody>
      </p:sp>
      <p:sp>
        <p:nvSpPr>
          <p:cNvPr id="3" name="Content Placeholder 2"/>
          <p:cNvSpPr>
            <a:spLocks noGrp="1"/>
          </p:cNvSpPr>
          <p:nvPr>
            <p:ph idx="1"/>
          </p:nvPr>
        </p:nvSpPr>
        <p:spPr>
          <a:xfrm>
            <a:off x="460443" y="1923163"/>
            <a:ext cx="11731557" cy="4351338"/>
          </a:xfrm>
        </p:spPr>
        <p:txBody>
          <a:bodyPr>
            <a:noAutofit/>
          </a:bodyPr>
          <a:lstStyle/>
          <a:p>
            <a:pPr marL="0" indent="0" algn="ctr" rtl="1">
              <a:buNone/>
            </a:pPr>
            <a:r>
              <a:rPr lang="fa-IR" b="1" dirty="0" smtClean="0">
                <a:ln>
                  <a:solidFill>
                    <a:sysClr val="windowText" lastClr="000000"/>
                  </a:solidFill>
                </a:ln>
                <a:solidFill>
                  <a:sysClr val="windowText" lastClr="000000"/>
                </a:solidFill>
                <a:cs typeface="B Lotus" panose="00000400000000000000" pitchFamily="2" charset="-78"/>
              </a:rPr>
              <a:t>چادرت </a:t>
            </a:r>
            <a:r>
              <a:rPr lang="fa-IR" b="1" dirty="0">
                <a:ln>
                  <a:solidFill>
                    <a:sysClr val="windowText" lastClr="000000"/>
                  </a:solidFill>
                </a:ln>
                <a:solidFill>
                  <a:sysClr val="windowText" lastClr="000000"/>
                </a:solidFill>
                <a:cs typeface="B Lotus" panose="00000400000000000000" pitchFamily="2" charset="-78"/>
              </a:rPr>
              <a:t>را بتکان، روزی ما را بفرست </a:t>
            </a:r>
            <a:r>
              <a:rPr lang="en-US" b="1" dirty="0">
                <a:ln>
                  <a:solidFill>
                    <a:sysClr val="windowText" lastClr="000000"/>
                  </a:solidFill>
                </a:ln>
                <a:solidFill>
                  <a:sysClr val="windowText" lastClr="000000"/>
                </a:solidFill>
                <a:cs typeface="B Lotus" panose="00000400000000000000" pitchFamily="2" charset="-78"/>
              </a:rPr>
              <a:t> </a:t>
            </a:r>
            <a:r>
              <a:rPr lang="en-US" b="1" dirty="0" smtClean="0">
                <a:ln>
                  <a:solidFill>
                    <a:sysClr val="windowText" lastClr="000000"/>
                  </a:solidFill>
                </a:ln>
                <a:solidFill>
                  <a:sysClr val="windowText" lastClr="000000"/>
                </a:solidFill>
                <a:cs typeface="B Lotus" panose="00000400000000000000" pitchFamily="2" charset="-78"/>
              </a:rPr>
              <a:t>          </a:t>
            </a:r>
            <a:r>
              <a:rPr lang="fa-IR" b="1" dirty="0">
                <a:ln>
                  <a:solidFill>
                    <a:sysClr val="windowText" lastClr="000000"/>
                  </a:solidFill>
                </a:ln>
                <a:solidFill>
                  <a:sysClr val="windowText" lastClr="000000"/>
                </a:solidFill>
                <a:cs typeface="B Lotus" panose="00000400000000000000" pitchFamily="2" charset="-78"/>
              </a:rPr>
              <a:t>ای که روزی دو عالم همه از چادر </a:t>
            </a:r>
            <a:r>
              <a:rPr lang="fa-IR" b="1" dirty="0" smtClean="0">
                <a:ln>
                  <a:solidFill>
                    <a:sysClr val="windowText" lastClr="000000"/>
                  </a:solidFill>
                </a:ln>
                <a:solidFill>
                  <a:sysClr val="windowText" lastClr="000000"/>
                </a:solidFill>
                <a:cs typeface="B Lotus" panose="00000400000000000000" pitchFamily="2" charset="-78"/>
              </a:rPr>
              <a:t>توست </a:t>
            </a:r>
          </a:p>
          <a:p>
            <a:pPr marL="0" indent="0" algn="ctr" rtl="1">
              <a:buNone/>
            </a:pPr>
            <a:endParaRPr lang="fa-IR" b="1" dirty="0">
              <a:ln>
                <a:solidFill>
                  <a:sysClr val="windowText" lastClr="000000"/>
                </a:solidFill>
              </a:ln>
              <a:solidFill>
                <a:sysClr val="windowText" lastClr="000000"/>
              </a:solidFill>
              <a:cs typeface="B Lotus" panose="00000400000000000000" pitchFamily="2" charset="-78"/>
            </a:endParaRPr>
          </a:p>
          <a:p>
            <a:pPr marL="0" indent="0" algn="ctr" rtl="1">
              <a:buNone/>
            </a:pPr>
            <a:r>
              <a:rPr lang="fa-IR" b="1" dirty="0">
                <a:ln>
                  <a:solidFill>
                    <a:sysClr val="windowText" lastClr="000000"/>
                  </a:solidFill>
                </a:ln>
                <a:solidFill>
                  <a:sysClr val="windowText" lastClr="000000"/>
                </a:solidFill>
                <a:cs typeface="B Lotus" panose="00000400000000000000" pitchFamily="2" charset="-78"/>
              </a:rPr>
              <a:t>ای مادر ای مادر ای مادر</a:t>
            </a:r>
            <a:br>
              <a:rPr lang="fa-IR" b="1" dirty="0">
                <a:ln>
                  <a:solidFill>
                    <a:sysClr val="windowText" lastClr="000000"/>
                  </a:solidFill>
                </a:ln>
                <a:solidFill>
                  <a:sysClr val="windowText" lastClr="000000"/>
                </a:solidFill>
                <a:cs typeface="B Lotus" panose="00000400000000000000" pitchFamily="2" charset="-78"/>
              </a:rPr>
            </a:br>
            <a:r>
              <a:rPr lang="fa-IR" b="1" dirty="0">
                <a:ln>
                  <a:solidFill>
                    <a:sysClr val="windowText" lastClr="000000"/>
                  </a:solidFill>
                </a:ln>
                <a:solidFill>
                  <a:sysClr val="windowText" lastClr="000000"/>
                </a:solidFill>
                <a:cs typeface="B Lotus" panose="00000400000000000000" pitchFamily="2" charset="-78"/>
              </a:rPr>
              <a:t>ای مادر ای مادر ای </a:t>
            </a:r>
            <a:r>
              <a:rPr lang="fa-IR" b="1" dirty="0" smtClean="0">
                <a:ln>
                  <a:solidFill>
                    <a:sysClr val="windowText" lastClr="000000"/>
                  </a:solidFill>
                </a:ln>
                <a:solidFill>
                  <a:sysClr val="windowText" lastClr="000000"/>
                </a:solidFill>
                <a:cs typeface="B Lotus" panose="00000400000000000000" pitchFamily="2" charset="-78"/>
              </a:rPr>
              <a:t>مادر</a:t>
            </a:r>
          </a:p>
          <a:p>
            <a:pPr marL="0" indent="0" algn="ctr" rtl="1">
              <a:buNone/>
            </a:pPr>
            <a:r>
              <a:rPr lang="fa-IR" b="1" dirty="0">
                <a:ln>
                  <a:solidFill>
                    <a:sysClr val="windowText" lastClr="000000"/>
                  </a:solidFill>
                </a:ln>
                <a:solidFill>
                  <a:sysClr val="windowText" lastClr="000000"/>
                </a:solidFill>
                <a:cs typeface="B Lotus" panose="00000400000000000000" pitchFamily="2" charset="-78"/>
              </a:rPr>
              <a:t/>
            </a:r>
            <a:br>
              <a:rPr lang="fa-IR" b="1" dirty="0">
                <a:ln>
                  <a:solidFill>
                    <a:sysClr val="windowText" lastClr="000000"/>
                  </a:solidFill>
                </a:ln>
                <a:solidFill>
                  <a:sysClr val="windowText" lastClr="000000"/>
                </a:solidFill>
                <a:cs typeface="B Lotus" panose="00000400000000000000" pitchFamily="2" charset="-78"/>
              </a:rPr>
            </a:br>
            <a:r>
              <a:rPr lang="fa-IR" b="1" dirty="0">
                <a:ln>
                  <a:solidFill>
                    <a:sysClr val="windowText" lastClr="000000"/>
                  </a:solidFill>
                </a:ln>
                <a:solidFill>
                  <a:sysClr val="windowText" lastClr="000000"/>
                </a:solidFill>
                <a:cs typeface="B Lotus" panose="00000400000000000000" pitchFamily="2" charset="-78"/>
              </a:rPr>
              <a:t>من از خاک پای تو سر بر </a:t>
            </a:r>
            <a:r>
              <a:rPr lang="fa-IR" b="1" dirty="0" smtClean="0">
                <a:ln>
                  <a:solidFill>
                    <a:sysClr val="windowText" lastClr="000000"/>
                  </a:solidFill>
                </a:ln>
                <a:solidFill>
                  <a:sysClr val="windowText" lastClr="000000"/>
                </a:solidFill>
                <a:cs typeface="B Lotus" panose="00000400000000000000" pitchFamily="2" charset="-78"/>
              </a:rPr>
              <a:t>ندارم              مگر </a:t>
            </a:r>
            <a:r>
              <a:rPr lang="fa-IR" b="1" dirty="0">
                <a:ln>
                  <a:solidFill>
                    <a:sysClr val="windowText" lastClr="000000"/>
                  </a:solidFill>
                </a:ln>
                <a:solidFill>
                  <a:sysClr val="windowText" lastClr="000000"/>
                </a:solidFill>
                <a:cs typeface="B Lotus" panose="00000400000000000000" pitchFamily="2" charset="-78"/>
              </a:rPr>
              <a:t>لحظه ای که دگر سر </a:t>
            </a:r>
            <a:r>
              <a:rPr lang="fa-IR" b="1" dirty="0" smtClean="0">
                <a:ln>
                  <a:solidFill>
                    <a:sysClr val="windowText" lastClr="000000"/>
                  </a:solidFill>
                </a:ln>
                <a:solidFill>
                  <a:sysClr val="windowText" lastClr="000000"/>
                </a:solidFill>
                <a:cs typeface="B Lotus" panose="00000400000000000000" pitchFamily="2" charset="-78"/>
              </a:rPr>
              <a:t>ندارم</a:t>
            </a:r>
          </a:p>
          <a:p>
            <a:pPr marL="0" indent="0" algn="ctr" rtl="1">
              <a:buNone/>
            </a:pPr>
            <a:r>
              <a:rPr lang="fa-IR" sz="3200" dirty="0"/>
              <a:t/>
            </a:r>
            <a:br>
              <a:rPr lang="fa-IR" sz="3200" dirty="0"/>
            </a:br>
            <a:r>
              <a:rPr lang="fa-IR" sz="3200" b="1" dirty="0">
                <a:ln>
                  <a:solidFill>
                    <a:schemeClr val="tx1"/>
                  </a:solidFill>
                </a:ln>
                <a:cs typeface="B Yas" panose="00000400000000000000" pitchFamily="2" charset="-78"/>
              </a:rPr>
              <a:t> </a:t>
            </a:r>
            <a:endParaRPr lang="en-US" sz="3200" b="1" dirty="0">
              <a:ln>
                <a:solidFill>
                  <a:schemeClr val="tx1"/>
                </a:solidFill>
              </a:ln>
              <a:cs typeface="B Yas" panose="00000400000000000000" pitchFamily="2" charset="-78"/>
            </a:endParaRPr>
          </a:p>
          <a:p>
            <a:pPr marL="0" indent="0" algn="ctr">
              <a:buNone/>
            </a:pPr>
            <a:endParaRPr lang="en-US" sz="3200" b="1" dirty="0">
              <a:ln>
                <a:solidFill>
                  <a:schemeClr val="tx1"/>
                </a:solidFill>
              </a:ln>
              <a:cs typeface="B Yas" panose="00000400000000000000" pitchFamily="2" charset="-78"/>
            </a:endParaRPr>
          </a:p>
        </p:txBody>
      </p:sp>
      <p:pic>
        <p:nvPicPr>
          <p:cNvPr id="4" name="Mohammad Hossein Poyanfar - Chadorat Ra Betekan">
            <a:hlinkClick r:id="" action="ppaction://media"/>
          </p:cNvPr>
          <p:cNvPicPr>
            <a:picLocks noChangeAspect="1"/>
          </p:cNvPicPr>
          <p:nvPr>
            <a:audioFile r:link="rId1"/>
            <p:extLst>
              <p:ext uri="{DAA4B4D4-6D71-4841-9C94-3DE7FCFB9230}">
                <p14:media xmlns:p14="http://schemas.microsoft.com/office/powerpoint/2010/main" r:embed="rId2">
                  <p14:trim st="21216" end="86332.7"/>
                  <p14:fade in="1000" out="1000"/>
                </p14:media>
              </p:ext>
            </p:extLst>
          </p:nvPr>
        </p:nvPicPr>
        <p:blipFill>
          <a:blip r:embed="rId6"/>
          <a:stretch>
            <a:fillRect/>
          </a:stretch>
        </p:blipFill>
        <p:spPr>
          <a:xfrm>
            <a:off x="1" y="5299851"/>
            <a:ext cx="1617274" cy="155814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spTree>
    <p:extLst>
      <p:ext uri="{BB962C8B-B14F-4D97-AF65-F5344CB8AC3E}">
        <p14:creationId xmlns:p14="http://schemas.microsoft.com/office/powerpoint/2010/main" val="122441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repeatCount="indefinite"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07152" y="3310290"/>
            <a:ext cx="1937426" cy="1325563"/>
          </a:xfrm>
        </p:spPr>
        <p:txBody>
          <a:bodyPr/>
          <a:lstStyle/>
          <a:p>
            <a:pPr algn="ctr" rtl="1"/>
            <a:r>
              <a:rPr lang="fa-IR" dirty="0" smtClean="0">
                <a:ln>
                  <a:solidFill>
                    <a:srgbClr val="7030A0"/>
                  </a:solidFill>
                </a:ln>
                <a:solidFill>
                  <a:srgbClr val="7030A0"/>
                </a:solidFill>
                <a:cs typeface="B Titr" panose="00000700000000000000" pitchFamily="2" charset="-78"/>
              </a:rPr>
              <a:t>مسابقه </a:t>
            </a:r>
            <a:endParaRPr lang="en-US" dirty="0">
              <a:ln>
                <a:solidFill>
                  <a:srgbClr val="7030A0"/>
                </a:solidFill>
              </a:ln>
              <a:solidFill>
                <a:srgbClr val="7030A0"/>
              </a:solidFill>
              <a:cs typeface="B Titr" panose="00000700000000000000" pitchFamily="2" charset="-78"/>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12270"/>
          <a:stretch/>
        </p:blipFill>
        <p:spPr>
          <a:xfrm>
            <a:off x="2393004" y="1934785"/>
            <a:ext cx="7814148" cy="4512418"/>
          </a:xfrm>
          <a:prstGeom prst="rect">
            <a:avLst/>
          </a:prstGeom>
        </p:spPr>
      </p:pic>
      <p:sp>
        <p:nvSpPr>
          <p:cNvPr id="3" name="TextBox 2"/>
          <p:cNvSpPr txBox="1"/>
          <p:nvPr/>
        </p:nvSpPr>
        <p:spPr>
          <a:xfrm>
            <a:off x="9552562" y="365125"/>
            <a:ext cx="1031132" cy="1569660"/>
          </a:xfrm>
          <a:prstGeom prst="rect">
            <a:avLst/>
          </a:prstGeom>
          <a:noFill/>
        </p:spPr>
        <p:txBody>
          <a:bodyPr wrap="square" rtlCol="1">
            <a:spAutoFit/>
          </a:bodyPr>
          <a:lstStyle/>
          <a:p>
            <a:r>
              <a:rPr lang="fa-IR" sz="9600" b="1" dirty="0" smtClean="0">
                <a:ln>
                  <a:solidFill>
                    <a:srgbClr val="FF0000"/>
                  </a:solidFill>
                </a:ln>
                <a:solidFill>
                  <a:srgbClr val="FF0000"/>
                </a:solidFill>
                <a:cs typeface="B Yekan" panose="00000400000000000000" pitchFamily="2" charset="-78"/>
              </a:rPr>
              <a:t>3</a:t>
            </a:r>
            <a:endParaRPr lang="fa-IR" sz="9600" b="1" dirty="0">
              <a:ln>
                <a:solidFill>
                  <a:srgbClr val="FF0000"/>
                </a:solidFill>
              </a:ln>
              <a:solidFill>
                <a:srgbClr val="FF0000"/>
              </a:solidFill>
              <a:cs typeface="B Yekan" panose="00000400000000000000" pitchFamily="2" charset="-78"/>
            </a:endParaRPr>
          </a:p>
        </p:txBody>
      </p:sp>
      <p:sp>
        <p:nvSpPr>
          <p:cNvPr id="5" name="TextBox 4"/>
          <p:cNvSpPr txBox="1"/>
          <p:nvPr/>
        </p:nvSpPr>
        <p:spPr>
          <a:xfrm>
            <a:off x="7081736" y="365125"/>
            <a:ext cx="1654918" cy="1569660"/>
          </a:xfrm>
          <a:prstGeom prst="rect">
            <a:avLst/>
          </a:prstGeom>
          <a:noFill/>
        </p:spPr>
        <p:txBody>
          <a:bodyPr wrap="square" rtlCol="1">
            <a:spAutoFit/>
          </a:bodyPr>
          <a:lstStyle/>
          <a:p>
            <a:r>
              <a:rPr lang="fa-IR" sz="9600" b="1" dirty="0" smtClean="0">
                <a:ln>
                  <a:solidFill>
                    <a:srgbClr val="FF0000"/>
                  </a:solidFill>
                </a:ln>
                <a:solidFill>
                  <a:srgbClr val="FF0000"/>
                </a:solidFill>
                <a:cs typeface="B Yekan" panose="00000400000000000000" pitchFamily="2" charset="-78"/>
              </a:rPr>
              <a:t>13</a:t>
            </a:r>
            <a:endParaRPr lang="fa-IR" sz="9600" b="1" dirty="0">
              <a:ln>
                <a:solidFill>
                  <a:srgbClr val="FF0000"/>
                </a:solidFill>
              </a:ln>
              <a:solidFill>
                <a:srgbClr val="FF0000"/>
              </a:solidFill>
              <a:cs typeface="B Yekan" panose="00000400000000000000" pitchFamily="2" charset="-78"/>
            </a:endParaRPr>
          </a:p>
        </p:txBody>
      </p:sp>
      <p:sp>
        <p:nvSpPr>
          <p:cNvPr id="6" name="TextBox 5"/>
          <p:cNvSpPr txBox="1"/>
          <p:nvPr/>
        </p:nvSpPr>
        <p:spPr>
          <a:xfrm>
            <a:off x="5405335" y="365125"/>
            <a:ext cx="1031133" cy="1569660"/>
          </a:xfrm>
          <a:prstGeom prst="rect">
            <a:avLst/>
          </a:prstGeom>
          <a:noFill/>
        </p:spPr>
        <p:txBody>
          <a:bodyPr wrap="square" rtlCol="1">
            <a:spAutoFit/>
          </a:bodyPr>
          <a:lstStyle/>
          <a:p>
            <a:r>
              <a:rPr lang="fa-IR" sz="9600" b="1" dirty="0" smtClean="0">
                <a:ln>
                  <a:solidFill>
                    <a:srgbClr val="FF0000"/>
                  </a:solidFill>
                </a:ln>
                <a:solidFill>
                  <a:srgbClr val="FF0000"/>
                </a:solidFill>
                <a:cs typeface="B Yekan" panose="00000400000000000000" pitchFamily="2" charset="-78"/>
              </a:rPr>
              <a:t>5</a:t>
            </a:r>
            <a:endParaRPr lang="fa-IR" sz="9600" b="1" dirty="0">
              <a:ln>
                <a:solidFill>
                  <a:srgbClr val="FF0000"/>
                </a:solidFill>
              </a:ln>
              <a:solidFill>
                <a:srgbClr val="FF0000"/>
              </a:solidFill>
              <a:cs typeface="B Yekan" panose="00000400000000000000" pitchFamily="2" charset="-78"/>
            </a:endParaRPr>
          </a:p>
        </p:txBody>
      </p:sp>
      <p:sp>
        <p:nvSpPr>
          <p:cNvPr id="7" name="TextBox 6"/>
          <p:cNvSpPr txBox="1"/>
          <p:nvPr/>
        </p:nvSpPr>
        <p:spPr>
          <a:xfrm>
            <a:off x="3787606" y="365125"/>
            <a:ext cx="1654918" cy="1569660"/>
          </a:xfrm>
          <a:prstGeom prst="rect">
            <a:avLst/>
          </a:prstGeom>
          <a:noFill/>
        </p:spPr>
        <p:txBody>
          <a:bodyPr wrap="square" rtlCol="1">
            <a:spAutoFit/>
          </a:bodyPr>
          <a:lstStyle/>
          <a:p>
            <a:r>
              <a:rPr lang="fa-IR" sz="9600" b="1" dirty="0" smtClean="0">
                <a:ln>
                  <a:solidFill>
                    <a:srgbClr val="FF0000"/>
                  </a:solidFill>
                </a:ln>
                <a:solidFill>
                  <a:srgbClr val="FF0000"/>
                </a:solidFill>
                <a:cs typeface="B Yekan" panose="00000400000000000000" pitchFamily="2" charset="-78"/>
              </a:rPr>
              <a:t>1</a:t>
            </a:r>
            <a:endParaRPr lang="fa-IR" sz="9600" b="1" dirty="0">
              <a:ln>
                <a:solidFill>
                  <a:srgbClr val="FF0000"/>
                </a:solidFill>
              </a:ln>
              <a:solidFill>
                <a:srgbClr val="FF0000"/>
              </a:solidFill>
              <a:cs typeface="B Yekan" panose="00000400000000000000" pitchFamily="2" charset="-78"/>
            </a:endParaRPr>
          </a:p>
        </p:txBody>
      </p:sp>
      <p:sp>
        <p:nvSpPr>
          <p:cNvPr id="8" name="TextBox 7"/>
          <p:cNvSpPr txBox="1"/>
          <p:nvPr/>
        </p:nvSpPr>
        <p:spPr>
          <a:xfrm>
            <a:off x="1719969" y="393289"/>
            <a:ext cx="1654918" cy="1569660"/>
          </a:xfrm>
          <a:prstGeom prst="rect">
            <a:avLst/>
          </a:prstGeom>
          <a:noFill/>
        </p:spPr>
        <p:txBody>
          <a:bodyPr wrap="square" rtlCol="1">
            <a:spAutoFit/>
          </a:bodyPr>
          <a:lstStyle/>
          <a:p>
            <a:r>
              <a:rPr lang="fa-IR" sz="9600" b="1" dirty="0" smtClean="0">
                <a:ln>
                  <a:solidFill>
                    <a:srgbClr val="FF0000"/>
                  </a:solidFill>
                </a:ln>
                <a:solidFill>
                  <a:srgbClr val="FF0000"/>
                </a:solidFill>
                <a:cs typeface="B Yekan" panose="00000400000000000000" pitchFamily="2" charset="-78"/>
              </a:rPr>
              <a:t>18</a:t>
            </a:r>
            <a:endParaRPr lang="fa-IR" sz="9600" b="1" dirty="0">
              <a:ln>
                <a:solidFill>
                  <a:srgbClr val="FF0000"/>
                </a:solidFill>
              </a:ln>
              <a:solidFill>
                <a:srgbClr val="FF0000"/>
              </a:solidFill>
              <a:cs typeface="B Yekan" panose="00000400000000000000" pitchFamily="2" charset="-78"/>
            </a:endParaRPr>
          </a:p>
        </p:txBody>
      </p:sp>
      <p:sp>
        <p:nvSpPr>
          <p:cNvPr id="9" name="TextBox 8"/>
          <p:cNvSpPr txBox="1"/>
          <p:nvPr/>
        </p:nvSpPr>
        <p:spPr>
          <a:xfrm>
            <a:off x="769498" y="1439400"/>
            <a:ext cx="1654918" cy="1569660"/>
          </a:xfrm>
          <a:prstGeom prst="rect">
            <a:avLst/>
          </a:prstGeom>
          <a:noFill/>
        </p:spPr>
        <p:txBody>
          <a:bodyPr wrap="square" rtlCol="1">
            <a:spAutoFit/>
          </a:bodyPr>
          <a:lstStyle/>
          <a:p>
            <a:r>
              <a:rPr lang="fa-IR" sz="9600" b="1" dirty="0" smtClean="0">
                <a:ln>
                  <a:solidFill>
                    <a:srgbClr val="FF0000"/>
                  </a:solidFill>
                </a:ln>
                <a:solidFill>
                  <a:srgbClr val="FF0000"/>
                </a:solidFill>
                <a:cs typeface="B Yekan" panose="00000400000000000000" pitchFamily="2" charset="-78"/>
              </a:rPr>
              <a:t>4</a:t>
            </a:r>
            <a:endParaRPr lang="fa-IR" sz="9600" b="1" dirty="0">
              <a:ln>
                <a:solidFill>
                  <a:srgbClr val="FF0000"/>
                </a:solidFill>
              </a:ln>
              <a:solidFill>
                <a:srgbClr val="FF0000"/>
              </a:solidFill>
              <a:cs typeface="B Yekan" panose="00000400000000000000" pitchFamily="2" charset="-78"/>
            </a:endParaRPr>
          </a:p>
        </p:txBody>
      </p:sp>
      <p:sp>
        <p:nvSpPr>
          <p:cNvPr id="10" name="TextBox 9"/>
          <p:cNvSpPr txBox="1"/>
          <p:nvPr/>
        </p:nvSpPr>
        <p:spPr>
          <a:xfrm>
            <a:off x="361544" y="3009060"/>
            <a:ext cx="1654918" cy="1569660"/>
          </a:xfrm>
          <a:prstGeom prst="rect">
            <a:avLst/>
          </a:prstGeom>
          <a:noFill/>
        </p:spPr>
        <p:txBody>
          <a:bodyPr wrap="square" rtlCol="1">
            <a:spAutoFit/>
          </a:bodyPr>
          <a:lstStyle/>
          <a:p>
            <a:r>
              <a:rPr lang="fa-IR" sz="9600" b="1" dirty="0" smtClean="0">
                <a:ln>
                  <a:solidFill>
                    <a:srgbClr val="FF0000"/>
                  </a:solidFill>
                </a:ln>
                <a:solidFill>
                  <a:srgbClr val="FF0000"/>
                </a:solidFill>
                <a:cs typeface="B Yekan" panose="00000400000000000000" pitchFamily="2" charset="-78"/>
              </a:rPr>
              <a:t>20</a:t>
            </a:r>
            <a:endParaRPr lang="fa-IR" sz="9600" b="1" dirty="0">
              <a:ln>
                <a:solidFill>
                  <a:srgbClr val="FF0000"/>
                </a:solidFill>
              </a:ln>
              <a:solidFill>
                <a:srgbClr val="FF0000"/>
              </a:solidFill>
              <a:cs typeface="B Yekan" panose="00000400000000000000" pitchFamily="2" charset="-78"/>
            </a:endParaRPr>
          </a:p>
        </p:txBody>
      </p:sp>
      <p:sp>
        <p:nvSpPr>
          <p:cNvPr id="11" name="TextBox 10"/>
          <p:cNvSpPr txBox="1"/>
          <p:nvPr/>
        </p:nvSpPr>
        <p:spPr>
          <a:xfrm>
            <a:off x="105075" y="4609678"/>
            <a:ext cx="1951411" cy="1200329"/>
          </a:xfrm>
          <a:prstGeom prst="rect">
            <a:avLst/>
          </a:prstGeom>
          <a:noFill/>
        </p:spPr>
        <p:txBody>
          <a:bodyPr wrap="square" rtlCol="1">
            <a:spAutoFit/>
          </a:bodyPr>
          <a:lstStyle/>
          <a:p>
            <a:r>
              <a:rPr lang="fa-IR" sz="7200" b="1" dirty="0" smtClean="0">
                <a:ln>
                  <a:solidFill>
                    <a:srgbClr val="FF0000"/>
                  </a:solidFill>
                </a:ln>
                <a:solidFill>
                  <a:srgbClr val="FF0000"/>
                </a:solidFill>
                <a:cs typeface="B Yekan" panose="00000400000000000000" pitchFamily="2" charset="-78"/>
              </a:rPr>
              <a:t>100</a:t>
            </a:r>
            <a:endParaRPr lang="fa-IR" sz="6000" b="1" dirty="0">
              <a:ln>
                <a:solidFill>
                  <a:srgbClr val="FF0000"/>
                </a:solidFill>
              </a:ln>
              <a:solidFill>
                <a:srgbClr val="FF0000"/>
              </a:solidFill>
              <a:cs typeface="B Yekan" panose="00000400000000000000" pitchFamily="2" charset="-78"/>
            </a:endParaRPr>
          </a:p>
        </p:txBody>
      </p:sp>
    </p:spTree>
    <p:extLst>
      <p:ext uri="{BB962C8B-B14F-4D97-AF65-F5344CB8AC3E}">
        <p14:creationId xmlns:p14="http://schemas.microsoft.com/office/powerpoint/2010/main" val="343643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barn(inVertical)">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barn(inVertical)">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barn(inVertical)">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barn(inVertical)">
                                      <p:cBhvr>
                                        <p:cTn id="46" dur="500"/>
                                        <p:tgtEl>
                                          <p:spTgt spid="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Effect transition="in" filter="barn(inVertical)">
                                      <p:cBhvr>
                                        <p:cTn id="51" dur="500"/>
                                        <p:tgtEl>
                                          <p:spTgt spid="1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barn(inVertical)">
                                      <p:cBhvr>
                                        <p:cTn id="5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947032" y="439693"/>
            <a:ext cx="8500474" cy="5950331"/>
          </a:xfrm>
          <a:prstGeom prst="rect">
            <a:avLst/>
          </a:prstGeom>
        </p:spPr>
      </p:pic>
    </p:spTree>
    <p:extLst>
      <p:ext uri="{BB962C8B-B14F-4D97-AF65-F5344CB8AC3E}">
        <p14:creationId xmlns:p14="http://schemas.microsoft.com/office/powerpoint/2010/main" val="4038541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4" name="Mehdi Rasooli Allaho Akbar (3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5872" y="5553345"/>
            <a:ext cx="1331643" cy="130465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7025" y="1046202"/>
            <a:ext cx="6561667" cy="4683390"/>
          </a:xfrm>
          <a:prstGeom prst="rect">
            <a:avLst/>
          </a:prstGeom>
        </p:spPr>
      </p:pic>
    </p:spTree>
    <p:extLst>
      <p:ext uri="{BB962C8B-B14F-4D97-AF65-F5344CB8AC3E}">
        <p14:creationId xmlns:p14="http://schemas.microsoft.com/office/powerpoint/2010/main" val="1457070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47" fill="hold"/>
                                        <p:tgtEl>
                                          <p:spTgt spid="4"/>
                                        </p:tgtEl>
                                      </p:cBhvr>
                                    </p:cmd>
                                  </p:childTnLst>
                                </p:cTn>
                              </p:par>
                            </p:childTnLst>
                          </p:cTn>
                        </p:par>
                      </p:childTnLst>
                    </p:cTn>
                  </p:par>
                </p:childTnLst>
              </p:cTn>
              <p:nextCondLst>
                <p:cond evt="onClick" delay="0">
                  <p:tgtEl>
                    <p:spTgt spid="4"/>
                  </p:tgtEl>
                </p:cond>
              </p:nextCondLst>
            </p:seq>
            <p:audio>
              <p:cMediaNode vol="606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0592" t="37196" r="36477" b="40331"/>
          <a:stretch/>
        </p:blipFill>
        <p:spPr>
          <a:xfrm>
            <a:off x="6776320" y="1690254"/>
            <a:ext cx="5922904" cy="3265198"/>
          </a:xfrm>
          <a:prstGeom prst="rect">
            <a:avLst/>
          </a:prstGeom>
        </p:spPr>
      </p:pic>
      <p:sp>
        <p:nvSpPr>
          <p:cNvPr id="2" name="Rectangle 1"/>
          <p:cNvSpPr/>
          <p:nvPr/>
        </p:nvSpPr>
        <p:spPr>
          <a:xfrm>
            <a:off x="8710087" y="2975047"/>
            <a:ext cx="2055371" cy="707886"/>
          </a:xfrm>
          <a:prstGeom prst="rect">
            <a:avLst/>
          </a:prstGeom>
        </p:spPr>
        <p:txBody>
          <a:bodyPr wrap="none">
            <a:spAutoFit/>
          </a:bodyPr>
          <a:lstStyle/>
          <a:p>
            <a:pPr rtl="1"/>
            <a:r>
              <a:rPr lang="fa-IR" sz="4000" dirty="0">
                <a:latin typeface="A Nahar" panose="020B0800040000020004" pitchFamily="34" charset="-78"/>
                <a:ea typeface="A Nahar" panose="020B0800040000020004" pitchFamily="34" charset="-78"/>
                <a:cs typeface="A Nahar" panose="020B0800040000020004" pitchFamily="34" charset="-78"/>
              </a:rPr>
              <a:t>مسابقه </a:t>
            </a:r>
            <a:r>
              <a:rPr lang="fa-IR" sz="4000" dirty="0" smtClean="0">
                <a:latin typeface="A Nahar" panose="020B0800040000020004" pitchFamily="34" charset="-78"/>
                <a:ea typeface="A Nahar" panose="020B0800040000020004" pitchFamily="34" charset="-78"/>
                <a:cs typeface="A Nahar" panose="020B0800040000020004" pitchFamily="34" charset="-78"/>
              </a:rPr>
              <a:t>جدول</a:t>
            </a:r>
            <a:endParaRPr lang="en-US" sz="4000" dirty="0">
              <a:latin typeface="A Nahar" panose="020B0800040000020004" pitchFamily="34" charset="-78"/>
              <a:ea typeface="A Nahar" panose="020B0800040000020004" pitchFamily="34" charset="-78"/>
              <a:cs typeface="A Nahar" panose="020B0800040000020004" pitchFamily="34" charset="-78"/>
            </a:endParaRPr>
          </a:p>
        </p:txBody>
      </p:sp>
      <p:graphicFrame>
        <p:nvGraphicFramePr>
          <p:cNvPr id="5" name="Table 4"/>
          <p:cNvGraphicFramePr>
            <a:graphicFrameLocks noGrp="1"/>
          </p:cNvGraphicFramePr>
          <p:nvPr>
            <p:extLst>
              <p:ext uri="{D42A27DB-BD31-4B8C-83A1-F6EECF244321}">
                <p14:modId xmlns:p14="http://schemas.microsoft.com/office/powerpoint/2010/main" val="316478636"/>
              </p:ext>
            </p:extLst>
          </p:nvPr>
        </p:nvGraphicFramePr>
        <p:xfrm>
          <a:off x="83127" y="83126"/>
          <a:ext cx="7123360" cy="6719455"/>
        </p:xfrm>
        <a:graphic>
          <a:graphicData uri="http://schemas.openxmlformats.org/drawingml/2006/table">
            <a:tbl>
              <a:tblPr rtl="1" firstRow="1" bandRow="1">
                <a:tableStyleId>{16D9F66E-5EB9-4882-86FB-DCBF35E3C3E4}</a:tableStyleId>
              </a:tblPr>
              <a:tblGrid>
                <a:gridCol w="890420">
                  <a:extLst>
                    <a:ext uri="{9D8B030D-6E8A-4147-A177-3AD203B41FA5}">
                      <a16:colId xmlns:a16="http://schemas.microsoft.com/office/drawing/2014/main" val="3722696493"/>
                    </a:ext>
                  </a:extLst>
                </a:gridCol>
                <a:gridCol w="890420">
                  <a:extLst>
                    <a:ext uri="{9D8B030D-6E8A-4147-A177-3AD203B41FA5}">
                      <a16:colId xmlns:a16="http://schemas.microsoft.com/office/drawing/2014/main" val="4791145"/>
                    </a:ext>
                  </a:extLst>
                </a:gridCol>
                <a:gridCol w="890420">
                  <a:extLst>
                    <a:ext uri="{9D8B030D-6E8A-4147-A177-3AD203B41FA5}">
                      <a16:colId xmlns:a16="http://schemas.microsoft.com/office/drawing/2014/main" val="332382351"/>
                    </a:ext>
                  </a:extLst>
                </a:gridCol>
                <a:gridCol w="890420">
                  <a:extLst>
                    <a:ext uri="{9D8B030D-6E8A-4147-A177-3AD203B41FA5}">
                      <a16:colId xmlns:a16="http://schemas.microsoft.com/office/drawing/2014/main" val="1952821030"/>
                    </a:ext>
                  </a:extLst>
                </a:gridCol>
                <a:gridCol w="890420">
                  <a:extLst>
                    <a:ext uri="{9D8B030D-6E8A-4147-A177-3AD203B41FA5}">
                      <a16:colId xmlns:a16="http://schemas.microsoft.com/office/drawing/2014/main" val="3232434366"/>
                    </a:ext>
                  </a:extLst>
                </a:gridCol>
                <a:gridCol w="890420">
                  <a:extLst>
                    <a:ext uri="{9D8B030D-6E8A-4147-A177-3AD203B41FA5}">
                      <a16:colId xmlns:a16="http://schemas.microsoft.com/office/drawing/2014/main" val="1124747354"/>
                    </a:ext>
                  </a:extLst>
                </a:gridCol>
                <a:gridCol w="890420">
                  <a:extLst>
                    <a:ext uri="{9D8B030D-6E8A-4147-A177-3AD203B41FA5}">
                      <a16:colId xmlns:a16="http://schemas.microsoft.com/office/drawing/2014/main" val="3554386014"/>
                    </a:ext>
                  </a:extLst>
                </a:gridCol>
                <a:gridCol w="890420">
                  <a:extLst>
                    <a:ext uri="{9D8B030D-6E8A-4147-A177-3AD203B41FA5}">
                      <a16:colId xmlns:a16="http://schemas.microsoft.com/office/drawing/2014/main" val="402779828"/>
                    </a:ext>
                  </a:extLst>
                </a:gridCol>
              </a:tblGrid>
              <a:tr h="1150046">
                <a:tc>
                  <a:txBody>
                    <a:bodyPr/>
                    <a:lstStyle/>
                    <a:p>
                      <a:pPr algn="ctr" rtl="1"/>
                      <a:r>
                        <a:rPr lang="fa-IR" sz="1600" dirty="0" smtClean="0">
                          <a:cs typeface="B Araz" panose="00000400000000000000" pitchFamily="2" charset="-78"/>
                        </a:rPr>
                        <a:t>ردیف سوالات</a:t>
                      </a:r>
                      <a:endParaRPr lang="fa-IR" sz="1600" dirty="0">
                        <a:cs typeface="B Araz" panose="00000400000000000000" pitchFamily="2" charset="-78"/>
                      </a:endParaRPr>
                    </a:p>
                  </a:txBody>
                  <a:tcPr marL="75458" marR="75458" marT="37729" marB="37729" anchor="ctr">
                    <a:solidFill>
                      <a:srgbClr val="FFFF00"/>
                    </a:solidFill>
                  </a:tcPr>
                </a:tc>
                <a:tc gridSpan="6">
                  <a:txBody>
                    <a:bodyPr/>
                    <a:lstStyle/>
                    <a:p>
                      <a:pPr algn="ctr" rtl="1"/>
                      <a:r>
                        <a:rPr lang="fa-IR" sz="4800" dirty="0" smtClean="0">
                          <a:cs typeface="B Araz" panose="00000400000000000000" pitchFamily="2" charset="-78"/>
                        </a:rPr>
                        <a:t>پاسخ سوالات</a:t>
                      </a:r>
                      <a:endParaRPr lang="fa-IR" sz="4800" dirty="0">
                        <a:cs typeface="B Araz" panose="00000400000000000000" pitchFamily="2" charset="-78"/>
                      </a:endParaRPr>
                    </a:p>
                  </a:txBody>
                  <a:tcPr marL="75458" marR="75458" marT="37729" marB="37729" anchor="ctr">
                    <a:solidFill>
                      <a:srgbClr val="FFFF00"/>
                    </a:solidFill>
                  </a:tcPr>
                </a:tc>
                <a:tc hMerge="1">
                  <a:txBody>
                    <a:bodyPr/>
                    <a:lstStyle/>
                    <a:p>
                      <a:pPr algn="ctr" rtl="1"/>
                      <a:endParaRPr lang="fa-IR" sz="1500"/>
                    </a:p>
                  </a:txBody>
                  <a:tcPr marL="75458" marR="75458" marT="37729" marB="37729" anchor="ctr"/>
                </a:tc>
                <a:tc hMerge="1">
                  <a:txBody>
                    <a:bodyPr/>
                    <a:lstStyle/>
                    <a:p>
                      <a:pPr algn="ctr" rtl="1"/>
                      <a:endParaRPr lang="fa-IR" sz="1500" dirty="0"/>
                    </a:p>
                  </a:txBody>
                  <a:tcPr marL="75458" marR="75458" marT="37729" marB="37729" anchor="ctr"/>
                </a:tc>
                <a:tc hMerge="1">
                  <a:txBody>
                    <a:bodyPr/>
                    <a:lstStyle/>
                    <a:p>
                      <a:pPr rtl="1"/>
                      <a:endParaRPr lang="fa-IR"/>
                    </a:p>
                  </a:txBody>
                  <a:tcPr/>
                </a:tc>
                <a:tc hMerge="1">
                  <a:txBody>
                    <a:bodyPr/>
                    <a:lstStyle/>
                    <a:p>
                      <a:pPr algn="ctr" rtl="1"/>
                      <a:endParaRPr lang="fa-IR" sz="1500" dirty="0"/>
                    </a:p>
                  </a:txBody>
                  <a:tcPr marL="75458" marR="75458" marT="37729" marB="37729" anchor="ctr"/>
                </a:tc>
                <a:tc hMerge="1">
                  <a:txBody>
                    <a:bodyPr/>
                    <a:lstStyle/>
                    <a:p>
                      <a:pPr algn="ctr" rtl="1"/>
                      <a:endParaRPr lang="fa-IR" sz="2800" dirty="0">
                        <a:cs typeface="B Araz" panose="00000400000000000000" pitchFamily="2" charset="-78"/>
                      </a:endParaRPr>
                    </a:p>
                  </a:txBody>
                  <a:tcPr marL="75458" marR="75458" marT="37729" marB="37729" anchor="ctr"/>
                </a:tc>
                <a:tc>
                  <a:txBody>
                    <a:bodyPr/>
                    <a:lstStyle/>
                    <a:p>
                      <a:pPr algn="ctr" rtl="1"/>
                      <a:r>
                        <a:rPr lang="fa-IR" sz="3600" dirty="0" smtClean="0">
                          <a:cs typeface="B Araz" panose="00000400000000000000" pitchFamily="2" charset="-78"/>
                        </a:rPr>
                        <a:t>جواب</a:t>
                      </a:r>
                      <a:r>
                        <a:rPr lang="fa-IR" sz="2800" dirty="0" smtClean="0">
                          <a:cs typeface="B Araz" panose="00000400000000000000" pitchFamily="2" charset="-78"/>
                        </a:rPr>
                        <a:t> </a:t>
                      </a:r>
                      <a:endParaRPr lang="fa-IR" sz="2800" dirty="0">
                        <a:cs typeface="B Araz" panose="00000400000000000000" pitchFamily="2" charset="-78"/>
                      </a:endParaRPr>
                    </a:p>
                  </a:txBody>
                  <a:tcPr marL="75458" marR="75458" marT="37729" marB="37729" anchor="ctr">
                    <a:solidFill>
                      <a:srgbClr val="FFFF00"/>
                    </a:solidFill>
                  </a:tcPr>
                </a:tc>
                <a:extLst>
                  <a:ext uri="{0D108BD9-81ED-4DB2-BD59-A6C34878D82A}">
                    <a16:rowId xmlns:a16="http://schemas.microsoft.com/office/drawing/2014/main" val="2431347273"/>
                  </a:ext>
                </a:extLst>
              </a:tr>
              <a:tr h="896617">
                <a:tc>
                  <a:txBody>
                    <a:bodyPr/>
                    <a:lstStyle/>
                    <a:p>
                      <a:pPr algn="ctr" rtl="1"/>
                      <a:r>
                        <a:rPr lang="fa-IR" sz="3200" b="1" dirty="0" smtClean="0">
                          <a:cs typeface="B Araz" panose="00000400000000000000" pitchFamily="2" charset="-78"/>
                        </a:rPr>
                        <a:t>1</a:t>
                      </a:r>
                      <a:endParaRPr lang="fa-IR" sz="3200" b="1" dirty="0">
                        <a:cs typeface="B Araz" panose="00000400000000000000" pitchFamily="2" charset="-78"/>
                      </a:endParaRPr>
                    </a:p>
                  </a:txBody>
                  <a:tcPr marL="75458" marR="75458" marT="37729" marB="37729" anchor="ctr">
                    <a:solidFill>
                      <a:srgbClr val="FFFF00"/>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dirty="0"/>
                    </a:p>
                  </a:txBody>
                  <a:tcPr marL="75458" marR="75458" marT="37729" marB="37729" anchor="ctr">
                    <a:solidFill>
                      <a:schemeClr val="bg1">
                        <a:lumMod val="95000"/>
                      </a:schemeClr>
                    </a:solidFill>
                  </a:tcPr>
                </a:tc>
                <a:tc>
                  <a:txBody>
                    <a:bodyPr/>
                    <a:lstStyle/>
                    <a:p>
                      <a:pPr algn="ctr" rtl="1"/>
                      <a:endParaRPr lang="fa-IR" sz="2000" dirty="0">
                        <a:cs typeface="B Titr" panose="00000700000000000000" pitchFamily="2" charset="-78"/>
                      </a:endParaRPr>
                    </a:p>
                  </a:txBody>
                  <a:tcPr marL="75458" marR="75458" marT="37729" marB="37729" anchor="ctr">
                    <a:solidFill>
                      <a:srgbClr val="FF0000"/>
                    </a:solidFill>
                  </a:tcPr>
                </a:tc>
                <a:tc>
                  <a:txBody>
                    <a:bodyPr/>
                    <a:lstStyle/>
                    <a:p>
                      <a:pPr algn="ctr" rtl="1"/>
                      <a:endParaRPr lang="fa-IR" sz="2000" dirty="0">
                        <a:cs typeface="B Titr" panose="00000700000000000000" pitchFamily="2" charset="-78"/>
                      </a:endParaRPr>
                    </a:p>
                  </a:txBody>
                  <a:tcPr marL="75458" marR="75458" marT="37729" marB="37729" anchor="ctr">
                    <a:solidFill>
                      <a:srgbClr val="FF0000"/>
                    </a:solidFill>
                  </a:tcPr>
                </a:tc>
                <a:tc>
                  <a:txBody>
                    <a:bodyPr/>
                    <a:lstStyle/>
                    <a:p>
                      <a:pPr algn="ctr" rtl="1"/>
                      <a:endParaRPr lang="fa-IR" sz="2000" dirty="0">
                        <a:cs typeface="B Titr" panose="00000700000000000000" pitchFamily="2" charset="-78"/>
                      </a:endParaRPr>
                    </a:p>
                  </a:txBody>
                  <a:tcPr marL="75458" marR="75458" marT="37729" marB="37729" anchor="ctr">
                    <a:solidFill>
                      <a:srgbClr val="FF0000"/>
                    </a:solidFill>
                  </a:tcPr>
                </a:tc>
                <a:tc>
                  <a:txBody>
                    <a:bodyPr/>
                    <a:lstStyle/>
                    <a:p>
                      <a:pPr algn="ctr" rtl="1"/>
                      <a:endParaRPr lang="fa-IR" sz="2000" dirty="0">
                        <a:cs typeface="B Titr" panose="00000700000000000000" pitchFamily="2" charset="-78"/>
                      </a:endParaRPr>
                    </a:p>
                  </a:txBody>
                  <a:tcPr marL="75458" marR="75458" marT="37729" marB="37729" anchor="ctr">
                    <a:solidFill>
                      <a:schemeClr val="bg1">
                        <a:lumMod val="95000"/>
                      </a:schemeClr>
                    </a:solidFill>
                  </a:tcPr>
                </a:tc>
                <a:extLst>
                  <a:ext uri="{0D108BD9-81ED-4DB2-BD59-A6C34878D82A}">
                    <a16:rowId xmlns:a16="http://schemas.microsoft.com/office/drawing/2014/main" val="1052126394"/>
                  </a:ext>
                </a:extLst>
              </a:tr>
              <a:tr h="896617">
                <a:tc>
                  <a:txBody>
                    <a:bodyPr/>
                    <a:lstStyle/>
                    <a:p>
                      <a:pPr algn="ctr" rtl="1"/>
                      <a:r>
                        <a:rPr lang="fa-IR" sz="3200" b="1" dirty="0" smtClean="0">
                          <a:cs typeface="B Araz" panose="00000400000000000000" pitchFamily="2" charset="-78"/>
                        </a:rPr>
                        <a:t>2</a:t>
                      </a:r>
                      <a:endParaRPr lang="fa-IR" sz="3200" b="1" dirty="0">
                        <a:cs typeface="B Araz" panose="00000400000000000000" pitchFamily="2" charset="-78"/>
                      </a:endParaRPr>
                    </a:p>
                  </a:txBody>
                  <a:tcPr marL="75458" marR="75458" marT="37729" marB="37729" anchor="ctr">
                    <a:solidFill>
                      <a:srgbClr val="FFFF00"/>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dirty="0"/>
                    </a:p>
                  </a:txBody>
                  <a:tcPr marL="75458" marR="75458" marT="37729" marB="37729" anchor="ctr">
                    <a:solidFill>
                      <a:schemeClr val="bg1">
                        <a:lumMod val="95000"/>
                      </a:schemeClr>
                    </a:solidFill>
                  </a:tcPr>
                </a:tc>
                <a:tc>
                  <a:txBody>
                    <a:bodyPr/>
                    <a:lstStyle/>
                    <a:p>
                      <a:pPr algn="ctr" rtl="1"/>
                      <a:endParaRPr lang="fa-IR" sz="2000" dirty="0">
                        <a:cs typeface="B Titr" panose="00000700000000000000" pitchFamily="2" charset="-78"/>
                      </a:endParaRPr>
                    </a:p>
                  </a:txBody>
                  <a:tcPr marL="75458" marR="75458" marT="37729" marB="37729" anchor="ctr">
                    <a:solidFill>
                      <a:srgbClr val="FF0000"/>
                    </a:solidFill>
                  </a:tcPr>
                </a:tc>
                <a:tc>
                  <a:txBody>
                    <a:bodyPr/>
                    <a:lstStyle/>
                    <a:p>
                      <a:pPr algn="ctr" rtl="1"/>
                      <a:endParaRPr lang="fa-IR" sz="2000" dirty="0">
                        <a:cs typeface="B Titr" panose="00000700000000000000" pitchFamily="2" charset="-78"/>
                      </a:endParaRPr>
                    </a:p>
                  </a:txBody>
                  <a:tcPr marL="75458" marR="75458" marT="37729" marB="37729" anchor="ctr">
                    <a:solidFill>
                      <a:schemeClr val="bg1">
                        <a:lumMod val="95000"/>
                      </a:schemeClr>
                    </a:solidFill>
                  </a:tcPr>
                </a:tc>
                <a:extLst>
                  <a:ext uri="{0D108BD9-81ED-4DB2-BD59-A6C34878D82A}">
                    <a16:rowId xmlns:a16="http://schemas.microsoft.com/office/drawing/2014/main" val="1290674304"/>
                  </a:ext>
                </a:extLst>
              </a:tr>
              <a:tr h="896617">
                <a:tc>
                  <a:txBody>
                    <a:bodyPr/>
                    <a:lstStyle/>
                    <a:p>
                      <a:pPr algn="ctr" rtl="1"/>
                      <a:r>
                        <a:rPr lang="fa-IR" sz="3200" b="1" dirty="0" smtClean="0">
                          <a:cs typeface="B Araz" panose="00000400000000000000" pitchFamily="2" charset="-78"/>
                        </a:rPr>
                        <a:t>3</a:t>
                      </a:r>
                      <a:endParaRPr lang="fa-IR" sz="3200" b="1" dirty="0">
                        <a:cs typeface="B Araz" panose="00000400000000000000" pitchFamily="2" charset="-78"/>
                      </a:endParaRPr>
                    </a:p>
                  </a:txBody>
                  <a:tcPr marL="75458" marR="75458" marT="37729" marB="37729" anchor="ctr">
                    <a:solidFill>
                      <a:srgbClr val="FFFF00"/>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dirty="0"/>
                    </a:p>
                  </a:txBody>
                  <a:tcPr marL="75458" marR="75458" marT="37729" marB="37729" anchor="ctr">
                    <a:solidFill>
                      <a:schemeClr val="bg1">
                        <a:lumMod val="95000"/>
                      </a:schemeClr>
                    </a:solidFill>
                  </a:tcPr>
                </a:tc>
                <a:tc>
                  <a:txBody>
                    <a:bodyPr/>
                    <a:lstStyle/>
                    <a:p>
                      <a:pPr algn="ctr" rtl="1"/>
                      <a:endParaRPr lang="fa-IR" sz="2000" dirty="0">
                        <a:cs typeface="B Titr" panose="00000700000000000000" pitchFamily="2" charset="-78"/>
                      </a:endParaRPr>
                    </a:p>
                  </a:txBody>
                  <a:tcPr marL="75458" marR="75458" marT="37729" marB="37729" anchor="ctr">
                    <a:solidFill>
                      <a:srgbClr val="FF0000"/>
                    </a:solidFill>
                  </a:tcPr>
                </a:tc>
                <a:tc>
                  <a:txBody>
                    <a:bodyPr/>
                    <a:lstStyle/>
                    <a:p>
                      <a:pPr algn="ctr" rtl="1"/>
                      <a:endParaRPr lang="fa-IR" sz="2000" dirty="0">
                        <a:cs typeface="B Titr" panose="00000700000000000000" pitchFamily="2" charset="-78"/>
                      </a:endParaRPr>
                    </a:p>
                  </a:txBody>
                  <a:tcPr marL="75458" marR="75458" marT="37729" marB="37729" anchor="ctr">
                    <a:solidFill>
                      <a:srgbClr val="FF0000"/>
                    </a:solidFill>
                  </a:tcPr>
                </a:tc>
                <a:tc>
                  <a:txBody>
                    <a:bodyPr/>
                    <a:lstStyle/>
                    <a:p>
                      <a:pPr algn="ctr" rtl="1"/>
                      <a:endParaRPr lang="fa-IR" sz="2000" dirty="0">
                        <a:cs typeface="B Titr" panose="00000700000000000000" pitchFamily="2" charset="-78"/>
                      </a:endParaRPr>
                    </a:p>
                  </a:txBody>
                  <a:tcPr marL="75458" marR="75458" marT="37729" marB="37729" anchor="ctr">
                    <a:solidFill>
                      <a:schemeClr val="bg1">
                        <a:lumMod val="95000"/>
                      </a:schemeClr>
                    </a:solidFill>
                  </a:tcPr>
                </a:tc>
                <a:extLst>
                  <a:ext uri="{0D108BD9-81ED-4DB2-BD59-A6C34878D82A}">
                    <a16:rowId xmlns:a16="http://schemas.microsoft.com/office/drawing/2014/main" val="3067936988"/>
                  </a:ext>
                </a:extLst>
              </a:tr>
              <a:tr h="896617">
                <a:tc>
                  <a:txBody>
                    <a:bodyPr/>
                    <a:lstStyle/>
                    <a:p>
                      <a:pPr algn="ctr" rtl="1"/>
                      <a:r>
                        <a:rPr lang="fa-IR" sz="3200" b="1" dirty="0" smtClean="0">
                          <a:cs typeface="B Araz" panose="00000400000000000000" pitchFamily="2" charset="-78"/>
                        </a:rPr>
                        <a:t>4</a:t>
                      </a:r>
                      <a:endParaRPr lang="fa-IR" sz="3200" b="1" dirty="0">
                        <a:cs typeface="B Araz" panose="00000400000000000000" pitchFamily="2" charset="-78"/>
                      </a:endParaRPr>
                    </a:p>
                  </a:txBody>
                  <a:tcPr marL="75458" marR="75458" marT="37729" marB="37729" anchor="ctr">
                    <a:solidFill>
                      <a:srgbClr val="FFFF00"/>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dirty="0"/>
                    </a:p>
                  </a:txBody>
                  <a:tcPr marL="75458" marR="75458" marT="37729" marB="37729" anchor="ctr">
                    <a:solidFill>
                      <a:schemeClr val="bg1">
                        <a:lumMod val="95000"/>
                      </a:schemeClr>
                    </a:solidFill>
                  </a:tcPr>
                </a:tc>
                <a:tc>
                  <a:txBody>
                    <a:bodyPr/>
                    <a:lstStyle/>
                    <a:p>
                      <a:pPr algn="ctr" rtl="1"/>
                      <a:endParaRPr lang="fa-IR" sz="2000" dirty="0">
                        <a:cs typeface="B Titr" panose="00000700000000000000" pitchFamily="2" charset="-78"/>
                      </a:endParaRPr>
                    </a:p>
                  </a:txBody>
                  <a:tcPr marL="75458" marR="75458" marT="37729" marB="37729" anchor="ctr">
                    <a:solidFill>
                      <a:srgbClr val="FF0000"/>
                    </a:solidFill>
                  </a:tcPr>
                </a:tc>
                <a:tc>
                  <a:txBody>
                    <a:bodyPr/>
                    <a:lstStyle/>
                    <a:p>
                      <a:pPr algn="ctr" rtl="1"/>
                      <a:endParaRPr lang="fa-IR" sz="2000" dirty="0">
                        <a:cs typeface="B Titr" panose="00000700000000000000" pitchFamily="2" charset="-78"/>
                      </a:endParaRPr>
                    </a:p>
                  </a:txBody>
                  <a:tcPr marL="75458" marR="75458" marT="37729" marB="37729" anchor="ctr">
                    <a:solidFill>
                      <a:srgbClr val="FF0000"/>
                    </a:solidFill>
                  </a:tcPr>
                </a:tc>
                <a:tc>
                  <a:txBody>
                    <a:bodyPr/>
                    <a:lstStyle/>
                    <a:p>
                      <a:pPr algn="ctr" rtl="1"/>
                      <a:endParaRPr lang="fa-IR" sz="2000" dirty="0">
                        <a:cs typeface="B Titr" panose="00000700000000000000" pitchFamily="2" charset="-78"/>
                      </a:endParaRPr>
                    </a:p>
                  </a:txBody>
                  <a:tcPr marL="75458" marR="75458" marT="37729" marB="37729" anchor="ctr">
                    <a:solidFill>
                      <a:schemeClr val="bg1">
                        <a:lumMod val="95000"/>
                      </a:schemeClr>
                    </a:solidFill>
                  </a:tcPr>
                </a:tc>
                <a:extLst>
                  <a:ext uri="{0D108BD9-81ED-4DB2-BD59-A6C34878D82A}">
                    <a16:rowId xmlns:a16="http://schemas.microsoft.com/office/drawing/2014/main" val="3553100020"/>
                  </a:ext>
                </a:extLst>
              </a:tr>
              <a:tr h="896617">
                <a:tc>
                  <a:txBody>
                    <a:bodyPr/>
                    <a:lstStyle/>
                    <a:p>
                      <a:pPr algn="ctr" rtl="1"/>
                      <a:r>
                        <a:rPr lang="fa-IR" sz="3200" b="1" dirty="0" smtClean="0">
                          <a:cs typeface="B Araz" panose="00000400000000000000" pitchFamily="2" charset="-78"/>
                        </a:rPr>
                        <a:t>5</a:t>
                      </a:r>
                      <a:endParaRPr lang="fa-IR" sz="3200" b="1" dirty="0">
                        <a:cs typeface="B Araz" panose="00000400000000000000" pitchFamily="2" charset="-78"/>
                      </a:endParaRPr>
                    </a:p>
                  </a:txBody>
                  <a:tcPr marL="75458" marR="75458" marT="37729" marB="37729" anchor="ctr">
                    <a:solidFill>
                      <a:srgbClr val="FFFF00"/>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a:p>
                  </a:txBody>
                  <a:tcPr marL="75458" marR="75458" marT="37729" marB="37729" anchor="ctr">
                    <a:solidFill>
                      <a:schemeClr val="bg1">
                        <a:lumMod val="95000"/>
                      </a:schemeClr>
                    </a:solidFill>
                  </a:tcPr>
                </a:tc>
                <a:tc>
                  <a:txBody>
                    <a:bodyPr/>
                    <a:lstStyle/>
                    <a:p>
                      <a:endParaRPr lang="fa-IR" dirty="0"/>
                    </a:p>
                  </a:txBody>
                  <a:tcPr marL="75458" marR="75458" marT="37729" marB="37729" anchor="ctr">
                    <a:solidFill>
                      <a:schemeClr val="bg1">
                        <a:lumMod val="95000"/>
                      </a:schemeClr>
                    </a:solidFill>
                  </a:tcPr>
                </a:tc>
                <a:tc>
                  <a:txBody>
                    <a:bodyPr/>
                    <a:lstStyle/>
                    <a:p>
                      <a:pPr algn="ctr" rtl="1"/>
                      <a:endParaRPr lang="fa-IR" sz="2000" dirty="0">
                        <a:cs typeface="B Titr" panose="00000700000000000000" pitchFamily="2" charset="-78"/>
                      </a:endParaRPr>
                    </a:p>
                  </a:txBody>
                  <a:tcPr marL="75458" marR="75458" marT="37729" marB="37729" anchor="ctr">
                    <a:solidFill>
                      <a:schemeClr val="bg1">
                        <a:lumMod val="95000"/>
                      </a:schemeClr>
                    </a:solidFill>
                  </a:tcPr>
                </a:tc>
                <a:extLst>
                  <a:ext uri="{0D108BD9-81ED-4DB2-BD59-A6C34878D82A}">
                    <a16:rowId xmlns:a16="http://schemas.microsoft.com/office/drawing/2014/main" val="3221825945"/>
                  </a:ext>
                </a:extLst>
              </a:tr>
              <a:tr h="1086324">
                <a:tc>
                  <a:txBody>
                    <a:bodyPr/>
                    <a:lstStyle/>
                    <a:p>
                      <a:pPr algn="ctr" rtl="1"/>
                      <a:r>
                        <a:rPr lang="fa-IR" sz="3200" b="1" dirty="0" smtClean="0">
                          <a:cs typeface="B Araz" panose="00000400000000000000" pitchFamily="2" charset="-78"/>
                        </a:rPr>
                        <a:t>رمز جدول</a:t>
                      </a:r>
                      <a:endParaRPr lang="fa-IR" sz="3200" b="1" dirty="0">
                        <a:cs typeface="B Araz" panose="00000400000000000000" pitchFamily="2" charset="-78"/>
                      </a:endParaRPr>
                    </a:p>
                  </a:txBody>
                  <a:tcPr marL="75458" marR="75458" marT="37729" marB="37729" anchor="ctr">
                    <a:solidFill>
                      <a:srgbClr val="FFFF00"/>
                    </a:solidFill>
                  </a:tcPr>
                </a:tc>
                <a:tc gridSpan="7">
                  <a:txBody>
                    <a:bodyPr/>
                    <a:lstStyle/>
                    <a:p>
                      <a:pPr algn="ctr" rtl="1"/>
                      <a:endParaRPr lang="fa-IR" sz="6600" dirty="0">
                        <a:cs typeface="B Titr" panose="00000700000000000000" pitchFamily="2" charset="-78"/>
                      </a:endParaRPr>
                    </a:p>
                  </a:txBody>
                  <a:tcPr marL="75458" marR="75458" marT="37729" marB="37729" anchor="ctr"/>
                </a:tc>
                <a:tc hMerge="1">
                  <a:txBody>
                    <a:bodyPr/>
                    <a:lstStyle/>
                    <a:p>
                      <a:pPr algn="ctr" rtl="1"/>
                      <a:endParaRPr lang="fa-IR" sz="2000">
                        <a:cs typeface="B Titr" panose="00000700000000000000" pitchFamily="2" charset="-78"/>
                      </a:endParaRPr>
                    </a:p>
                  </a:txBody>
                  <a:tcPr marL="75458" marR="75458" marT="37729" marB="37729" anchor="ctr"/>
                </a:tc>
                <a:tc hMerge="1">
                  <a:txBody>
                    <a:bodyPr/>
                    <a:lstStyle/>
                    <a:p>
                      <a:pPr algn="ctr" rtl="1"/>
                      <a:endParaRPr lang="fa-IR" sz="2000">
                        <a:cs typeface="B Titr" panose="00000700000000000000" pitchFamily="2" charset="-78"/>
                      </a:endParaRPr>
                    </a:p>
                  </a:txBody>
                  <a:tcPr marL="75458" marR="75458" marT="37729" marB="37729" anchor="ctr"/>
                </a:tc>
                <a:tc hMerge="1">
                  <a:txBody>
                    <a:bodyPr/>
                    <a:lstStyle/>
                    <a:p>
                      <a:pPr rtl="1"/>
                      <a:endParaRPr lang="fa-IR"/>
                    </a:p>
                  </a:txBody>
                  <a:tcPr/>
                </a:tc>
                <a:tc hMerge="1">
                  <a:txBody>
                    <a:bodyPr/>
                    <a:lstStyle/>
                    <a:p>
                      <a:pPr algn="ctr" rtl="1"/>
                      <a:endParaRPr lang="fa-IR" sz="2000" dirty="0">
                        <a:cs typeface="B Titr" panose="00000700000000000000" pitchFamily="2" charset="-78"/>
                      </a:endParaRPr>
                    </a:p>
                  </a:txBody>
                  <a:tcPr marL="75458" marR="75458" marT="37729" marB="37729" anchor="ctr"/>
                </a:tc>
                <a:tc hMerge="1">
                  <a:txBody>
                    <a:bodyPr/>
                    <a:lstStyle/>
                    <a:p>
                      <a:pPr rtl="1"/>
                      <a:endParaRPr lang="fa-IR"/>
                    </a:p>
                  </a:txBody>
                  <a:tcPr/>
                </a:tc>
                <a:tc hMerge="1">
                  <a:txBody>
                    <a:bodyPr/>
                    <a:lstStyle/>
                    <a:p>
                      <a:pPr algn="ctr" rtl="1"/>
                      <a:endParaRPr lang="fa-IR" sz="2000" dirty="0">
                        <a:cs typeface="B Titr" panose="00000700000000000000" pitchFamily="2" charset="-78"/>
                      </a:endParaRPr>
                    </a:p>
                  </a:txBody>
                  <a:tcPr marL="75458" marR="75458" marT="37729" marB="37729" anchor="ctr"/>
                </a:tc>
                <a:extLst>
                  <a:ext uri="{0D108BD9-81ED-4DB2-BD59-A6C34878D82A}">
                    <a16:rowId xmlns:a16="http://schemas.microsoft.com/office/drawing/2014/main" val="83348623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41416858"/>
              </p:ext>
            </p:extLst>
          </p:nvPr>
        </p:nvGraphicFramePr>
        <p:xfrm>
          <a:off x="3644807" y="1241946"/>
          <a:ext cx="2671260" cy="896617"/>
        </p:xfrm>
        <a:graphic>
          <a:graphicData uri="http://schemas.openxmlformats.org/drawingml/2006/table">
            <a:tbl>
              <a:tblPr rtl="1" firstRow="1" bandRow="1">
                <a:tableStyleId>{16D9F66E-5EB9-4882-86FB-DCBF35E3C3E4}</a:tableStyleId>
              </a:tblPr>
              <a:tblGrid>
                <a:gridCol w="890420">
                  <a:extLst>
                    <a:ext uri="{9D8B030D-6E8A-4147-A177-3AD203B41FA5}">
                      <a16:colId xmlns:a16="http://schemas.microsoft.com/office/drawing/2014/main" val="3956614013"/>
                    </a:ext>
                  </a:extLst>
                </a:gridCol>
                <a:gridCol w="890420">
                  <a:extLst>
                    <a:ext uri="{9D8B030D-6E8A-4147-A177-3AD203B41FA5}">
                      <a16:colId xmlns:a16="http://schemas.microsoft.com/office/drawing/2014/main" val="4138765054"/>
                    </a:ext>
                  </a:extLst>
                </a:gridCol>
                <a:gridCol w="890420">
                  <a:extLst>
                    <a:ext uri="{9D8B030D-6E8A-4147-A177-3AD203B41FA5}">
                      <a16:colId xmlns:a16="http://schemas.microsoft.com/office/drawing/2014/main" val="3662762300"/>
                    </a:ext>
                  </a:extLst>
                </a:gridCol>
              </a:tblGrid>
              <a:tr h="896617">
                <a:tc>
                  <a:txBody>
                    <a:bodyPr/>
                    <a:lstStyle/>
                    <a:p>
                      <a:pPr algn="ctr" rtl="1"/>
                      <a:r>
                        <a:rPr lang="fa-IR" sz="2000" dirty="0" smtClean="0">
                          <a:cs typeface="B Titr" panose="00000700000000000000" pitchFamily="2" charset="-78"/>
                        </a:rPr>
                        <a:t>خ</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د</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ا</a:t>
                      </a:r>
                      <a:endParaRPr lang="fa-IR" sz="2000" dirty="0">
                        <a:cs typeface="B Titr" panose="00000700000000000000" pitchFamily="2" charset="-78"/>
                      </a:endParaRPr>
                    </a:p>
                  </a:txBody>
                  <a:tcPr marL="75458" marR="75458" marT="37729" marB="37729" anchor="ctr">
                    <a:solidFill>
                      <a:schemeClr val="bg1">
                        <a:lumMod val="95000"/>
                      </a:schemeClr>
                    </a:solidFill>
                  </a:tcPr>
                </a:tc>
                <a:extLst>
                  <a:ext uri="{0D108BD9-81ED-4DB2-BD59-A6C34878D82A}">
                    <a16:rowId xmlns:a16="http://schemas.microsoft.com/office/drawing/2014/main" val="1847840299"/>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24672800"/>
              </p:ext>
            </p:extLst>
          </p:nvPr>
        </p:nvGraphicFramePr>
        <p:xfrm>
          <a:off x="1863967" y="2138563"/>
          <a:ext cx="4452100" cy="896617"/>
        </p:xfrm>
        <a:graphic>
          <a:graphicData uri="http://schemas.openxmlformats.org/drawingml/2006/table">
            <a:tbl>
              <a:tblPr rtl="1" firstRow="1" bandRow="1">
                <a:tableStyleId>{16D9F66E-5EB9-4882-86FB-DCBF35E3C3E4}</a:tableStyleId>
              </a:tblPr>
              <a:tblGrid>
                <a:gridCol w="890420">
                  <a:extLst>
                    <a:ext uri="{9D8B030D-6E8A-4147-A177-3AD203B41FA5}">
                      <a16:colId xmlns:a16="http://schemas.microsoft.com/office/drawing/2014/main" val="19645198"/>
                    </a:ext>
                  </a:extLst>
                </a:gridCol>
                <a:gridCol w="890420">
                  <a:extLst>
                    <a:ext uri="{9D8B030D-6E8A-4147-A177-3AD203B41FA5}">
                      <a16:colId xmlns:a16="http://schemas.microsoft.com/office/drawing/2014/main" val="2727754040"/>
                    </a:ext>
                  </a:extLst>
                </a:gridCol>
                <a:gridCol w="890420">
                  <a:extLst>
                    <a:ext uri="{9D8B030D-6E8A-4147-A177-3AD203B41FA5}">
                      <a16:colId xmlns:a16="http://schemas.microsoft.com/office/drawing/2014/main" val="32091402"/>
                    </a:ext>
                  </a:extLst>
                </a:gridCol>
                <a:gridCol w="890420">
                  <a:extLst>
                    <a:ext uri="{9D8B030D-6E8A-4147-A177-3AD203B41FA5}">
                      <a16:colId xmlns:a16="http://schemas.microsoft.com/office/drawing/2014/main" val="184418837"/>
                    </a:ext>
                  </a:extLst>
                </a:gridCol>
                <a:gridCol w="890420">
                  <a:extLst>
                    <a:ext uri="{9D8B030D-6E8A-4147-A177-3AD203B41FA5}">
                      <a16:colId xmlns:a16="http://schemas.microsoft.com/office/drawing/2014/main" val="2304623423"/>
                    </a:ext>
                  </a:extLst>
                </a:gridCol>
              </a:tblGrid>
              <a:tr h="896617">
                <a:tc>
                  <a:txBody>
                    <a:bodyPr/>
                    <a:lstStyle/>
                    <a:p>
                      <a:pPr algn="ctr" rtl="1"/>
                      <a:r>
                        <a:rPr lang="fa-IR" sz="2000" dirty="0" smtClean="0">
                          <a:cs typeface="B Titr" panose="00000700000000000000" pitchFamily="2" charset="-78"/>
                        </a:rPr>
                        <a:t>م</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ت</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ر</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س</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ک</a:t>
                      </a:r>
                      <a:endParaRPr lang="fa-IR" sz="2000" dirty="0">
                        <a:cs typeface="B Titr" panose="00000700000000000000" pitchFamily="2" charset="-78"/>
                      </a:endParaRPr>
                    </a:p>
                  </a:txBody>
                  <a:tcPr marL="75458" marR="75458" marT="37729" marB="37729" anchor="ctr">
                    <a:solidFill>
                      <a:schemeClr val="bg1">
                        <a:lumMod val="95000"/>
                      </a:schemeClr>
                    </a:solidFill>
                  </a:tcPr>
                </a:tc>
                <a:extLst>
                  <a:ext uri="{0D108BD9-81ED-4DB2-BD59-A6C34878D82A}">
                    <a16:rowId xmlns:a16="http://schemas.microsoft.com/office/drawing/2014/main" val="376954638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9495997"/>
              </p:ext>
            </p:extLst>
          </p:nvPr>
        </p:nvGraphicFramePr>
        <p:xfrm>
          <a:off x="2754387" y="3007471"/>
          <a:ext cx="3561680" cy="896617"/>
        </p:xfrm>
        <a:graphic>
          <a:graphicData uri="http://schemas.openxmlformats.org/drawingml/2006/table">
            <a:tbl>
              <a:tblPr rtl="1" firstRow="1" bandRow="1">
                <a:tableStyleId>{16D9F66E-5EB9-4882-86FB-DCBF35E3C3E4}</a:tableStyleId>
              </a:tblPr>
              <a:tblGrid>
                <a:gridCol w="890420">
                  <a:extLst>
                    <a:ext uri="{9D8B030D-6E8A-4147-A177-3AD203B41FA5}">
                      <a16:colId xmlns:a16="http://schemas.microsoft.com/office/drawing/2014/main" val="3129321817"/>
                    </a:ext>
                  </a:extLst>
                </a:gridCol>
                <a:gridCol w="890420">
                  <a:extLst>
                    <a:ext uri="{9D8B030D-6E8A-4147-A177-3AD203B41FA5}">
                      <a16:colId xmlns:a16="http://schemas.microsoft.com/office/drawing/2014/main" val="1315453907"/>
                    </a:ext>
                  </a:extLst>
                </a:gridCol>
                <a:gridCol w="890420">
                  <a:extLst>
                    <a:ext uri="{9D8B030D-6E8A-4147-A177-3AD203B41FA5}">
                      <a16:colId xmlns:a16="http://schemas.microsoft.com/office/drawing/2014/main" val="1336155192"/>
                    </a:ext>
                  </a:extLst>
                </a:gridCol>
                <a:gridCol w="890420">
                  <a:extLst>
                    <a:ext uri="{9D8B030D-6E8A-4147-A177-3AD203B41FA5}">
                      <a16:colId xmlns:a16="http://schemas.microsoft.com/office/drawing/2014/main" val="2710926724"/>
                    </a:ext>
                  </a:extLst>
                </a:gridCol>
              </a:tblGrid>
              <a:tr h="896617">
                <a:tc>
                  <a:txBody>
                    <a:bodyPr/>
                    <a:lstStyle/>
                    <a:p>
                      <a:pPr algn="ctr" rtl="1"/>
                      <a:r>
                        <a:rPr lang="fa-IR" sz="2000" dirty="0" smtClean="0">
                          <a:cs typeface="B Titr" panose="00000700000000000000" pitchFamily="2" charset="-78"/>
                        </a:rPr>
                        <a:t>ب</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ه</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م</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ن</a:t>
                      </a:r>
                      <a:endParaRPr lang="fa-IR" sz="2000" dirty="0">
                        <a:cs typeface="B Titr" panose="00000700000000000000" pitchFamily="2" charset="-78"/>
                      </a:endParaRPr>
                    </a:p>
                  </a:txBody>
                  <a:tcPr marL="75458" marR="75458" marT="37729" marB="37729" anchor="ctr">
                    <a:solidFill>
                      <a:schemeClr val="bg1">
                        <a:lumMod val="95000"/>
                      </a:schemeClr>
                    </a:solidFill>
                  </a:tcPr>
                </a:tc>
                <a:extLst>
                  <a:ext uri="{0D108BD9-81ED-4DB2-BD59-A6C34878D82A}">
                    <a16:rowId xmlns:a16="http://schemas.microsoft.com/office/drawing/2014/main" val="262546652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063983084"/>
              </p:ext>
            </p:extLst>
          </p:nvPr>
        </p:nvGraphicFramePr>
        <p:xfrm>
          <a:off x="2754387" y="3904088"/>
          <a:ext cx="3561680" cy="896617"/>
        </p:xfrm>
        <a:graphic>
          <a:graphicData uri="http://schemas.openxmlformats.org/drawingml/2006/table">
            <a:tbl>
              <a:tblPr rtl="1" firstRow="1" bandRow="1">
                <a:tableStyleId>{16D9F66E-5EB9-4882-86FB-DCBF35E3C3E4}</a:tableStyleId>
              </a:tblPr>
              <a:tblGrid>
                <a:gridCol w="890420">
                  <a:extLst>
                    <a:ext uri="{9D8B030D-6E8A-4147-A177-3AD203B41FA5}">
                      <a16:colId xmlns:a16="http://schemas.microsoft.com/office/drawing/2014/main" val="62650977"/>
                    </a:ext>
                  </a:extLst>
                </a:gridCol>
                <a:gridCol w="890420">
                  <a:extLst>
                    <a:ext uri="{9D8B030D-6E8A-4147-A177-3AD203B41FA5}">
                      <a16:colId xmlns:a16="http://schemas.microsoft.com/office/drawing/2014/main" val="90602976"/>
                    </a:ext>
                  </a:extLst>
                </a:gridCol>
                <a:gridCol w="890420">
                  <a:extLst>
                    <a:ext uri="{9D8B030D-6E8A-4147-A177-3AD203B41FA5}">
                      <a16:colId xmlns:a16="http://schemas.microsoft.com/office/drawing/2014/main" val="2462516894"/>
                    </a:ext>
                  </a:extLst>
                </a:gridCol>
                <a:gridCol w="890420">
                  <a:extLst>
                    <a:ext uri="{9D8B030D-6E8A-4147-A177-3AD203B41FA5}">
                      <a16:colId xmlns:a16="http://schemas.microsoft.com/office/drawing/2014/main" val="822821337"/>
                    </a:ext>
                  </a:extLst>
                </a:gridCol>
              </a:tblGrid>
              <a:tr h="896617">
                <a:tc>
                  <a:txBody>
                    <a:bodyPr/>
                    <a:lstStyle/>
                    <a:p>
                      <a:pPr algn="ctr" rtl="1"/>
                      <a:r>
                        <a:rPr lang="fa-IR" sz="2000" dirty="0" smtClean="0">
                          <a:cs typeface="B Titr" panose="00000700000000000000" pitchFamily="2" charset="-78"/>
                        </a:rPr>
                        <a:t>م</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ر</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ی</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م</a:t>
                      </a:r>
                      <a:endParaRPr lang="fa-IR" sz="2000" dirty="0">
                        <a:cs typeface="B Titr" panose="00000700000000000000" pitchFamily="2" charset="-78"/>
                      </a:endParaRPr>
                    </a:p>
                  </a:txBody>
                  <a:tcPr marL="75458" marR="75458" marT="37729" marB="37729" anchor="ctr">
                    <a:solidFill>
                      <a:schemeClr val="bg1">
                        <a:lumMod val="95000"/>
                      </a:schemeClr>
                    </a:solidFill>
                  </a:tcPr>
                </a:tc>
                <a:extLst>
                  <a:ext uri="{0D108BD9-81ED-4DB2-BD59-A6C34878D82A}">
                    <a16:rowId xmlns:a16="http://schemas.microsoft.com/office/drawing/2014/main" val="192173063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515443198"/>
              </p:ext>
            </p:extLst>
          </p:nvPr>
        </p:nvGraphicFramePr>
        <p:xfrm>
          <a:off x="973547" y="4800705"/>
          <a:ext cx="5342520" cy="896617"/>
        </p:xfrm>
        <a:graphic>
          <a:graphicData uri="http://schemas.openxmlformats.org/drawingml/2006/table">
            <a:tbl>
              <a:tblPr rtl="1" firstRow="1" bandRow="1">
                <a:tableStyleId>{16D9F66E-5EB9-4882-86FB-DCBF35E3C3E4}</a:tableStyleId>
              </a:tblPr>
              <a:tblGrid>
                <a:gridCol w="890420">
                  <a:extLst>
                    <a:ext uri="{9D8B030D-6E8A-4147-A177-3AD203B41FA5}">
                      <a16:colId xmlns:a16="http://schemas.microsoft.com/office/drawing/2014/main" val="574445493"/>
                    </a:ext>
                  </a:extLst>
                </a:gridCol>
                <a:gridCol w="890420">
                  <a:extLst>
                    <a:ext uri="{9D8B030D-6E8A-4147-A177-3AD203B41FA5}">
                      <a16:colId xmlns:a16="http://schemas.microsoft.com/office/drawing/2014/main" val="871118511"/>
                    </a:ext>
                  </a:extLst>
                </a:gridCol>
                <a:gridCol w="890420">
                  <a:extLst>
                    <a:ext uri="{9D8B030D-6E8A-4147-A177-3AD203B41FA5}">
                      <a16:colId xmlns:a16="http://schemas.microsoft.com/office/drawing/2014/main" val="1767824676"/>
                    </a:ext>
                  </a:extLst>
                </a:gridCol>
                <a:gridCol w="890420">
                  <a:extLst>
                    <a:ext uri="{9D8B030D-6E8A-4147-A177-3AD203B41FA5}">
                      <a16:colId xmlns:a16="http://schemas.microsoft.com/office/drawing/2014/main" val="3646201423"/>
                    </a:ext>
                  </a:extLst>
                </a:gridCol>
                <a:gridCol w="890420">
                  <a:extLst>
                    <a:ext uri="{9D8B030D-6E8A-4147-A177-3AD203B41FA5}">
                      <a16:colId xmlns:a16="http://schemas.microsoft.com/office/drawing/2014/main" val="1089348940"/>
                    </a:ext>
                  </a:extLst>
                </a:gridCol>
                <a:gridCol w="890420">
                  <a:extLst>
                    <a:ext uri="{9D8B030D-6E8A-4147-A177-3AD203B41FA5}">
                      <a16:colId xmlns:a16="http://schemas.microsoft.com/office/drawing/2014/main" val="2458160894"/>
                    </a:ext>
                  </a:extLst>
                </a:gridCol>
              </a:tblGrid>
              <a:tr h="896617">
                <a:tc>
                  <a:txBody>
                    <a:bodyPr/>
                    <a:lstStyle/>
                    <a:p>
                      <a:pPr algn="ctr" rtl="1"/>
                      <a:r>
                        <a:rPr lang="fa-IR" sz="2000" dirty="0" smtClean="0">
                          <a:cs typeface="B Titr" panose="00000700000000000000" pitchFamily="2" charset="-78"/>
                        </a:rPr>
                        <a:t>د</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م</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ا</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س</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ن</a:t>
                      </a:r>
                      <a:endParaRPr lang="fa-IR" sz="2000" dirty="0">
                        <a:cs typeface="B Titr" panose="00000700000000000000" pitchFamily="2" charset="-78"/>
                      </a:endParaRPr>
                    </a:p>
                  </a:txBody>
                  <a:tcPr marL="75458" marR="75458" marT="37729" marB="37729" anchor="ctr">
                    <a:solidFill>
                      <a:schemeClr val="bg1">
                        <a:lumMod val="95000"/>
                      </a:schemeClr>
                    </a:solidFill>
                  </a:tcPr>
                </a:tc>
                <a:tc>
                  <a:txBody>
                    <a:bodyPr/>
                    <a:lstStyle/>
                    <a:p>
                      <a:pPr algn="ctr" rtl="1"/>
                      <a:r>
                        <a:rPr lang="fa-IR" sz="2000" dirty="0" smtClean="0">
                          <a:cs typeface="B Titr" panose="00000700000000000000" pitchFamily="2" charset="-78"/>
                        </a:rPr>
                        <a:t>ج</a:t>
                      </a:r>
                      <a:endParaRPr lang="fa-IR" sz="2000" dirty="0">
                        <a:cs typeface="B Titr" panose="00000700000000000000" pitchFamily="2" charset="-78"/>
                      </a:endParaRPr>
                    </a:p>
                  </a:txBody>
                  <a:tcPr marL="75458" marR="75458" marT="37729" marB="37729" anchor="ctr">
                    <a:solidFill>
                      <a:schemeClr val="bg1">
                        <a:lumMod val="95000"/>
                      </a:schemeClr>
                    </a:solidFill>
                  </a:tcPr>
                </a:tc>
                <a:extLst>
                  <a:ext uri="{0D108BD9-81ED-4DB2-BD59-A6C34878D82A}">
                    <a16:rowId xmlns:a16="http://schemas.microsoft.com/office/drawing/2014/main" val="2983333412"/>
                  </a:ext>
                </a:extLst>
              </a:tr>
            </a:tbl>
          </a:graphicData>
        </a:graphic>
      </p:graphicFrame>
      <p:sp>
        <p:nvSpPr>
          <p:cNvPr id="11" name="Rectangle 10"/>
          <p:cNvSpPr/>
          <p:nvPr/>
        </p:nvSpPr>
        <p:spPr>
          <a:xfrm>
            <a:off x="193963" y="1440872"/>
            <a:ext cx="625492" cy="461665"/>
          </a:xfrm>
          <a:prstGeom prst="rect">
            <a:avLst/>
          </a:prstGeom>
        </p:spPr>
        <p:txBody>
          <a:bodyPr wrap="none">
            <a:spAutoFit/>
          </a:bodyPr>
          <a:lstStyle/>
          <a:p>
            <a:r>
              <a:rPr lang="fa-IR" sz="2400" dirty="0">
                <a:cs typeface="B Titr" panose="00000700000000000000" pitchFamily="2" charset="-78"/>
              </a:rPr>
              <a:t>خدا</a:t>
            </a:r>
            <a:endParaRPr lang="fa-IR" sz="2400" dirty="0"/>
          </a:p>
        </p:txBody>
      </p:sp>
      <p:sp>
        <p:nvSpPr>
          <p:cNvPr id="12" name="Rectangle 11"/>
          <p:cNvSpPr/>
          <p:nvPr/>
        </p:nvSpPr>
        <p:spPr>
          <a:xfrm>
            <a:off x="110836" y="2359061"/>
            <a:ext cx="1500979" cy="400110"/>
          </a:xfrm>
          <a:prstGeom prst="rect">
            <a:avLst/>
          </a:prstGeom>
        </p:spPr>
        <p:txBody>
          <a:bodyPr wrap="square">
            <a:spAutoFit/>
          </a:bodyPr>
          <a:lstStyle/>
          <a:p>
            <a:r>
              <a:rPr lang="fa-IR" sz="2000" dirty="0">
                <a:cs typeface="B Titr" panose="00000700000000000000" pitchFamily="2" charset="-78"/>
              </a:rPr>
              <a:t>مترسک</a:t>
            </a:r>
            <a:endParaRPr lang="fa-IR" sz="1400" dirty="0"/>
          </a:p>
        </p:txBody>
      </p:sp>
      <p:sp>
        <p:nvSpPr>
          <p:cNvPr id="13" name="Rectangle 12"/>
          <p:cNvSpPr/>
          <p:nvPr/>
        </p:nvSpPr>
        <p:spPr>
          <a:xfrm>
            <a:off x="83127" y="3199059"/>
            <a:ext cx="1115187" cy="523220"/>
          </a:xfrm>
          <a:prstGeom prst="rect">
            <a:avLst/>
          </a:prstGeom>
        </p:spPr>
        <p:txBody>
          <a:bodyPr wrap="square">
            <a:spAutoFit/>
          </a:bodyPr>
          <a:lstStyle/>
          <a:p>
            <a:r>
              <a:rPr lang="fa-IR" sz="2800" dirty="0">
                <a:cs typeface="B Titr" panose="00000700000000000000" pitchFamily="2" charset="-78"/>
              </a:rPr>
              <a:t>بهمن</a:t>
            </a:r>
            <a:endParaRPr lang="fa-IR" sz="2800" dirty="0"/>
          </a:p>
        </p:txBody>
      </p:sp>
      <p:sp>
        <p:nvSpPr>
          <p:cNvPr id="14" name="Rectangle 13"/>
          <p:cNvSpPr/>
          <p:nvPr/>
        </p:nvSpPr>
        <p:spPr>
          <a:xfrm>
            <a:off x="141094" y="4090786"/>
            <a:ext cx="1534132" cy="523220"/>
          </a:xfrm>
          <a:prstGeom prst="rect">
            <a:avLst/>
          </a:prstGeom>
        </p:spPr>
        <p:txBody>
          <a:bodyPr wrap="square">
            <a:spAutoFit/>
          </a:bodyPr>
          <a:lstStyle/>
          <a:p>
            <a:r>
              <a:rPr lang="fa-IR" sz="2800" dirty="0">
                <a:cs typeface="B Titr" panose="00000700000000000000" pitchFamily="2" charset="-78"/>
              </a:rPr>
              <a:t>مریم</a:t>
            </a:r>
            <a:endParaRPr lang="fa-IR" sz="2800" dirty="0"/>
          </a:p>
        </p:txBody>
      </p:sp>
      <p:sp>
        <p:nvSpPr>
          <p:cNvPr id="15" name="Rectangle 14"/>
          <p:cNvSpPr/>
          <p:nvPr/>
        </p:nvSpPr>
        <p:spPr>
          <a:xfrm>
            <a:off x="48881" y="5048958"/>
            <a:ext cx="2167079" cy="461665"/>
          </a:xfrm>
          <a:prstGeom prst="rect">
            <a:avLst/>
          </a:prstGeom>
        </p:spPr>
        <p:txBody>
          <a:bodyPr wrap="square">
            <a:spAutoFit/>
          </a:bodyPr>
          <a:lstStyle/>
          <a:p>
            <a:r>
              <a:rPr lang="fa-IR" sz="2400" dirty="0">
                <a:cs typeface="B Titr" panose="00000700000000000000" pitchFamily="2" charset="-78"/>
              </a:rPr>
              <a:t>دماسنج</a:t>
            </a:r>
            <a:endParaRPr lang="fa-IR" sz="2400" dirty="0"/>
          </a:p>
        </p:txBody>
      </p:sp>
      <p:sp>
        <p:nvSpPr>
          <p:cNvPr id="16" name="Rectangle 15"/>
          <p:cNvSpPr/>
          <p:nvPr/>
        </p:nvSpPr>
        <p:spPr>
          <a:xfrm>
            <a:off x="672196" y="5673288"/>
            <a:ext cx="4653839" cy="1107996"/>
          </a:xfrm>
          <a:prstGeom prst="rect">
            <a:avLst/>
          </a:prstGeom>
        </p:spPr>
        <p:txBody>
          <a:bodyPr wrap="none">
            <a:spAutoFit/>
          </a:bodyPr>
          <a:lstStyle/>
          <a:p>
            <a:pPr algn="ctr" rtl="1"/>
            <a:r>
              <a:rPr lang="fa-IR" sz="6600" dirty="0">
                <a:cs typeface="B Titr" panose="00000700000000000000" pitchFamily="2" charset="-78"/>
              </a:rPr>
              <a:t>خدمت به مردم</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spTree>
    <p:extLst>
      <p:ext uri="{BB962C8B-B14F-4D97-AF65-F5344CB8AC3E}">
        <p14:creationId xmlns:p14="http://schemas.microsoft.com/office/powerpoint/2010/main" val="18293927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4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anim calcmode="lin" valueType="num">
                                      <p:cBhvr>
                                        <p:cTn id="50" dur="2000" fill="hold"/>
                                        <p:tgtEl>
                                          <p:spTgt spid="11"/>
                                        </p:tgtEl>
                                        <p:attrNameLst>
                                          <p:attrName>ppt_w</p:attrName>
                                        </p:attrNameLst>
                                      </p:cBhvr>
                                      <p:tavLst>
                                        <p:tav tm="0" fmla="#ppt_w*sin(2.5*pi*$)">
                                          <p:val>
                                            <p:fltVal val="0"/>
                                          </p:val>
                                        </p:tav>
                                        <p:tav tm="100000">
                                          <p:val>
                                            <p:fltVal val="1"/>
                                          </p:val>
                                        </p:tav>
                                      </p:tavLst>
                                    </p:anim>
                                    <p:anim calcmode="lin" valueType="num">
                                      <p:cBhvr>
                                        <p:cTn id="5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000"/>
                                        <p:tgtEl>
                                          <p:spTgt spid="12"/>
                                        </p:tgtEl>
                                      </p:cBhvr>
                                    </p:animEffect>
                                    <p:anim calcmode="lin" valueType="num">
                                      <p:cBhvr>
                                        <p:cTn id="57" dur="2000" fill="hold"/>
                                        <p:tgtEl>
                                          <p:spTgt spid="12"/>
                                        </p:tgtEl>
                                        <p:attrNameLst>
                                          <p:attrName>ppt_w</p:attrName>
                                        </p:attrNameLst>
                                      </p:cBhvr>
                                      <p:tavLst>
                                        <p:tav tm="0" fmla="#ppt_w*sin(2.5*pi*$)">
                                          <p:val>
                                            <p:fltVal val="0"/>
                                          </p:val>
                                        </p:tav>
                                        <p:tav tm="100000">
                                          <p:val>
                                            <p:fltVal val="1"/>
                                          </p:val>
                                        </p:tav>
                                      </p:tavLst>
                                    </p:anim>
                                    <p:anim calcmode="lin" valueType="num">
                                      <p:cBhvr>
                                        <p:cTn id="5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000"/>
                                        <p:tgtEl>
                                          <p:spTgt spid="13"/>
                                        </p:tgtEl>
                                      </p:cBhvr>
                                    </p:animEffect>
                                    <p:anim calcmode="lin" valueType="num">
                                      <p:cBhvr>
                                        <p:cTn id="64" dur="2000" fill="hold"/>
                                        <p:tgtEl>
                                          <p:spTgt spid="13"/>
                                        </p:tgtEl>
                                        <p:attrNameLst>
                                          <p:attrName>ppt_w</p:attrName>
                                        </p:attrNameLst>
                                      </p:cBhvr>
                                      <p:tavLst>
                                        <p:tav tm="0" fmla="#ppt_w*sin(2.5*pi*$)">
                                          <p:val>
                                            <p:fltVal val="0"/>
                                          </p:val>
                                        </p:tav>
                                        <p:tav tm="100000">
                                          <p:val>
                                            <p:fltVal val="1"/>
                                          </p:val>
                                        </p:tav>
                                      </p:tavLst>
                                    </p:anim>
                                    <p:anim calcmode="lin" valueType="num">
                                      <p:cBhvr>
                                        <p:cTn id="65"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14">
                                            <p:txEl>
                                              <p:pRg st="0" end="0"/>
                                            </p:txEl>
                                          </p:spTgt>
                                        </p:tgtEl>
                                        <p:attrNameLst>
                                          <p:attrName>style.visibility</p:attrName>
                                        </p:attrNameLst>
                                      </p:cBhvr>
                                      <p:to>
                                        <p:strVal val="visible"/>
                                      </p:to>
                                    </p:set>
                                    <p:animEffect transition="in" filter="fade">
                                      <p:cBhvr>
                                        <p:cTn id="70" dur="2000"/>
                                        <p:tgtEl>
                                          <p:spTgt spid="14">
                                            <p:txEl>
                                              <p:pRg st="0" end="0"/>
                                            </p:txEl>
                                          </p:spTgt>
                                        </p:tgtEl>
                                      </p:cBhvr>
                                    </p:animEffect>
                                    <p:anim calcmode="lin" valueType="num">
                                      <p:cBhvr>
                                        <p:cTn id="71" dur="2000" fill="hold"/>
                                        <p:tgtEl>
                                          <p:spTgt spid="14">
                                            <p:txEl>
                                              <p:pRg st="0" end="0"/>
                                            </p:txEl>
                                          </p:spTgt>
                                        </p:tgtEl>
                                        <p:attrNameLst>
                                          <p:attrName>ppt_w</p:attrName>
                                        </p:attrNameLst>
                                      </p:cBhvr>
                                      <p:tavLst>
                                        <p:tav tm="0" fmla="#ppt_w*sin(2.5*pi*$)">
                                          <p:val>
                                            <p:fltVal val="0"/>
                                          </p:val>
                                        </p:tav>
                                        <p:tav tm="100000">
                                          <p:val>
                                            <p:fltVal val="1"/>
                                          </p:val>
                                        </p:tav>
                                      </p:tavLst>
                                    </p:anim>
                                    <p:anim calcmode="lin" valueType="num">
                                      <p:cBhvr>
                                        <p:cTn id="72" dur="2000" fill="hold"/>
                                        <p:tgtEl>
                                          <p:spTgt spid="1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5" presetClass="entr" presetSubtype="0" fill="hold" nodeType="clickEffect">
                                  <p:stCondLst>
                                    <p:cond delay="0"/>
                                  </p:stCondLst>
                                  <p:childTnLst>
                                    <p:set>
                                      <p:cBhvr>
                                        <p:cTn id="76" dur="1" fill="hold">
                                          <p:stCondLst>
                                            <p:cond delay="0"/>
                                          </p:stCondLst>
                                        </p:cTn>
                                        <p:tgtEl>
                                          <p:spTgt spid="15">
                                            <p:txEl>
                                              <p:pRg st="0" end="0"/>
                                            </p:txEl>
                                          </p:spTgt>
                                        </p:tgtEl>
                                        <p:attrNameLst>
                                          <p:attrName>style.visibility</p:attrName>
                                        </p:attrNameLst>
                                      </p:cBhvr>
                                      <p:to>
                                        <p:strVal val="visible"/>
                                      </p:to>
                                    </p:set>
                                    <p:animEffect transition="in" filter="fade">
                                      <p:cBhvr>
                                        <p:cTn id="77" dur="2000"/>
                                        <p:tgtEl>
                                          <p:spTgt spid="15">
                                            <p:txEl>
                                              <p:pRg st="0" end="0"/>
                                            </p:txEl>
                                          </p:spTgt>
                                        </p:tgtEl>
                                      </p:cBhvr>
                                    </p:animEffect>
                                    <p:anim calcmode="lin" valueType="num">
                                      <p:cBhvr>
                                        <p:cTn id="78" dur="2000" fill="hold"/>
                                        <p:tgtEl>
                                          <p:spTgt spid="15">
                                            <p:txEl>
                                              <p:pRg st="0" end="0"/>
                                            </p:txEl>
                                          </p:spTgt>
                                        </p:tgtEl>
                                        <p:attrNameLst>
                                          <p:attrName>ppt_w</p:attrName>
                                        </p:attrNameLst>
                                      </p:cBhvr>
                                      <p:tavLst>
                                        <p:tav tm="0" fmla="#ppt_w*sin(2.5*pi*$)">
                                          <p:val>
                                            <p:fltVal val="0"/>
                                          </p:val>
                                        </p:tav>
                                        <p:tav tm="100000">
                                          <p:val>
                                            <p:fltVal val="1"/>
                                          </p:val>
                                        </p:tav>
                                      </p:tavLst>
                                    </p:anim>
                                    <p:anim calcmode="lin" valueType="num">
                                      <p:cBhvr>
                                        <p:cTn id="79" dur="2000" fill="hold"/>
                                        <p:tgtEl>
                                          <p:spTgt spid="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 calcmode="lin" valueType="num">
                                      <p:cBhvr>
                                        <p:cTn id="86" dur="1000" fill="hold"/>
                                        <p:tgtEl>
                                          <p:spTgt spid="16"/>
                                        </p:tgtEl>
                                        <p:attrNameLst>
                                          <p:attrName>style.rotation</p:attrName>
                                        </p:attrNameLst>
                                      </p:cBhvr>
                                      <p:tavLst>
                                        <p:tav tm="0">
                                          <p:val>
                                            <p:fltVal val="90"/>
                                          </p:val>
                                        </p:tav>
                                        <p:tav tm="100000">
                                          <p:val>
                                            <p:fltVal val="0"/>
                                          </p:val>
                                        </p:tav>
                                      </p:tavLst>
                                    </p:anim>
                                    <p:animEffect transition="in" filter="fade">
                                      <p:cBhvr>
                                        <p:cTn id="8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0592" t="37196" r="36477" b="40331"/>
          <a:stretch/>
        </p:blipFill>
        <p:spPr>
          <a:xfrm>
            <a:off x="6127945" y="477792"/>
            <a:ext cx="7240803" cy="3991734"/>
          </a:xfrm>
          <a:prstGeom prst="rect">
            <a:avLst/>
          </a:prstGeom>
        </p:spPr>
      </p:pic>
      <p:sp>
        <p:nvSpPr>
          <p:cNvPr id="9" name="TextBox 8"/>
          <p:cNvSpPr txBox="1"/>
          <p:nvPr/>
        </p:nvSpPr>
        <p:spPr>
          <a:xfrm>
            <a:off x="7155729" y="1919661"/>
            <a:ext cx="4818948" cy="1107996"/>
          </a:xfrm>
          <a:prstGeom prst="rect">
            <a:avLst/>
          </a:prstGeom>
          <a:noFill/>
        </p:spPr>
        <p:txBody>
          <a:bodyPr wrap="none" rtlCol="0">
            <a:spAutoFit/>
          </a:bodyPr>
          <a:lstStyle/>
          <a:p>
            <a:r>
              <a:rPr lang="fa-IR" sz="6600" dirty="0" smtClean="0">
                <a:solidFill>
                  <a:srgbClr val="002060"/>
                </a:solidFill>
                <a:cs typeface="B Titr" panose="00000700000000000000" pitchFamily="2" charset="-78"/>
              </a:rPr>
              <a:t>خدمت به مردم </a:t>
            </a:r>
            <a:endParaRPr lang="en-US" sz="6600" dirty="0">
              <a:solidFill>
                <a:srgbClr val="002060"/>
              </a:solidFill>
              <a:cs typeface="B Titr" panose="00000700000000000000" pitchFamily="2" charset="-78"/>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31258"/>
          <a:stretch/>
        </p:blipFill>
        <p:spPr>
          <a:xfrm>
            <a:off x="662222" y="477792"/>
            <a:ext cx="5971334" cy="5860791"/>
          </a:xfrm>
          <a:prstGeom prst="ellipse">
            <a:avLst/>
          </a:prstGeom>
          <a:ln>
            <a:noFill/>
          </a:ln>
          <a:effectLst>
            <a:softEdge rad="112500"/>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26155" r="23012"/>
          <a:stretch/>
        </p:blipFill>
        <p:spPr>
          <a:xfrm>
            <a:off x="140049" y="0"/>
            <a:ext cx="6909870" cy="764613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spTree>
    <p:extLst>
      <p:ext uri="{BB962C8B-B14F-4D97-AF65-F5344CB8AC3E}">
        <p14:creationId xmlns:p14="http://schemas.microsoft.com/office/powerpoint/2010/main" val="2046011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7285751" y="934355"/>
            <a:ext cx="245580" cy="461665"/>
          </a:xfrm>
          <a:prstGeom prst="rect">
            <a:avLst/>
          </a:prstGeom>
        </p:spPr>
        <p:txBody>
          <a:bodyPr wrap="none">
            <a:spAutoFit/>
          </a:bodyPr>
          <a:lstStyle/>
          <a:p>
            <a:pPr algn="r" rtl="1"/>
            <a:r>
              <a:rPr lang="fa-IR" sz="2400" dirty="0" smtClean="0">
                <a:solidFill>
                  <a:schemeClr val="bg1"/>
                </a:solidFill>
                <a:cs typeface="B Titr" panose="00000700000000000000" pitchFamily="2" charset="-78"/>
              </a:rPr>
              <a:t> </a:t>
            </a:r>
            <a:endParaRPr lang="en-US" sz="2400" dirty="0">
              <a:solidFill>
                <a:schemeClr val="bg1"/>
              </a:solidFill>
              <a:cs typeface="B Titr" panose="00000700000000000000" pitchFamily="2" charset="-78"/>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0592" t="37196" r="36477" b="40331"/>
          <a:stretch/>
        </p:blipFill>
        <p:spPr>
          <a:xfrm>
            <a:off x="302830" y="-599847"/>
            <a:ext cx="7240803" cy="3991734"/>
          </a:xfrm>
          <a:prstGeom prst="rect">
            <a:avLst/>
          </a:prstGeom>
        </p:spPr>
      </p:pic>
      <p:sp>
        <p:nvSpPr>
          <p:cNvPr id="2" name="Rectangle 1"/>
          <p:cNvSpPr/>
          <p:nvPr/>
        </p:nvSpPr>
        <p:spPr>
          <a:xfrm>
            <a:off x="1663930" y="1165187"/>
            <a:ext cx="3711272" cy="461665"/>
          </a:xfrm>
          <a:prstGeom prst="rect">
            <a:avLst/>
          </a:prstGeom>
        </p:spPr>
        <p:txBody>
          <a:bodyPr wrap="none">
            <a:spAutoFit/>
          </a:bodyPr>
          <a:lstStyle/>
          <a:p>
            <a:r>
              <a:rPr lang="fa-IR" sz="2400" dirty="0" smtClean="0">
                <a:solidFill>
                  <a:srgbClr val="002060"/>
                </a:solidFill>
                <a:cs typeface="B Titr" panose="00000700000000000000" pitchFamily="2" charset="-78"/>
              </a:rPr>
              <a:t>داستان از زبان تنه درخت در رود</a:t>
            </a:r>
            <a:endParaRPr lang="en-US" sz="2400" dirty="0">
              <a:solidFill>
                <a:srgbClr val="002060"/>
              </a:solidFill>
              <a:cs typeface="B Titr" panose="00000700000000000000" pitchFamily="2" charset="-78"/>
            </a:endParaRPr>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2830" y="4557074"/>
            <a:ext cx="6461185" cy="1839709"/>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45549" y="0"/>
            <a:ext cx="5246451" cy="68580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spTree>
    <p:extLst>
      <p:ext uri="{BB962C8B-B14F-4D97-AF65-F5344CB8AC3E}">
        <p14:creationId xmlns:p14="http://schemas.microsoft.com/office/powerpoint/2010/main" val="10360563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0592" t="37196" r="36477" b="40331"/>
          <a:stretch/>
        </p:blipFill>
        <p:spPr>
          <a:xfrm>
            <a:off x="7421800" y="1339551"/>
            <a:ext cx="4990678" cy="399173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8414" t="22180" r="27754" b="11292"/>
          <a:stretch/>
        </p:blipFill>
        <p:spPr>
          <a:xfrm>
            <a:off x="-88049" y="-291347"/>
            <a:ext cx="8497967" cy="7255181"/>
          </a:xfrm>
          <a:prstGeom prst="rect">
            <a:avLst/>
          </a:prstGeom>
        </p:spPr>
      </p:pic>
      <p:sp>
        <p:nvSpPr>
          <p:cNvPr id="2" name="Rectangle 1"/>
          <p:cNvSpPr/>
          <p:nvPr/>
        </p:nvSpPr>
        <p:spPr>
          <a:xfrm rot="21063391">
            <a:off x="2891129" y="86990"/>
            <a:ext cx="3249603" cy="2650726"/>
          </a:xfrm>
          <a:prstGeom prst="rect">
            <a:avLst/>
          </a:prstGeom>
        </p:spPr>
        <p:txBody>
          <a:bodyPr wrap="square">
            <a:spAutoFit/>
          </a:bodyPr>
          <a:lstStyle/>
          <a:p>
            <a:pPr algn="ctr" rtl="1">
              <a:lnSpc>
                <a:spcPct val="150000"/>
              </a:lnSpc>
            </a:pPr>
            <a:r>
              <a:rPr lang="fa-IR" sz="3800" dirty="0">
                <a:solidFill>
                  <a:srgbClr val="002060"/>
                </a:solidFill>
                <a:cs typeface="B Titr" panose="00000700000000000000" pitchFamily="2" charset="-78"/>
              </a:rPr>
              <a:t>ما بچّه‌های </a:t>
            </a:r>
            <a:r>
              <a:rPr lang="fa-IR" sz="3800" dirty="0" smtClean="0">
                <a:solidFill>
                  <a:srgbClr val="002060"/>
                </a:solidFill>
                <a:cs typeface="B Titr" panose="00000700000000000000" pitchFamily="2" charset="-78"/>
              </a:rPr>
              <a:t>ایران</a:t>
            </a:r>
          </a:p>
          <a:p>
            <a:pPr algn="ctr" rtl="1">
              <a:lnSpc>
                <a:spcPct val="150000"/>
              </a:lnSpc>
              <a:tabLst>
                <a:tab pos="1711325" algn="l"/>
              </a:tabLst>
            </a:pPr>
            <a:r>
              <a:rPr lang="fa-IR" sz="3800" dirty="0" smtClean="0">
                <a:solidFill>
                  <a:srgbClr val="002060"/>
                </a:solidFill>
                <a:cs typeface="B Titr" panose="00000700000000000000" pitchFamily="2" charset="-78"/>
              </a:rPr>
              <a:t> </a:t>
            </a:r>
            <a:r>
              <a:rPr lang="fa-IR" sz="3800" dirty="0">
                <a:solidFill>
                  <a:srgbClr val="002060"/>
                </a:solidFill>
                <a:cs typeface="B Titr" panose="00000700000000000000" pitchFamily="2" charset="-78"/>
              </a:rPr>
              <a:t>حاج قاسمُ </a:t>
            </a:r>
            <a:endParaRPr lang="fa-IR" sz="3800" dirty="0" smtClean="0">
              <a:solidFill>
                <a:srgbClr val="002060"/>
              </a:solidFill>
              <a:cs typeface="B Titr" panose="00000700000000000000" pitchFamily="2" charset="-78"/>
            </a:endParaRPr>
          </a:p>
          <a:p>
            <a:pPr algn="ctr" rtl="1">
              <a:lnSpc>
                <a:spcPct val="150000"/>
              </a:lnSpc>
            </a:pPr>
            <a:r>
              <a:rPr lang="fa-IR" sz="3800" dirty="0" smtClean="0">
                <a:solidFill>
                  <a:srgbClr val="002060"/>
                </a:solidFill>
                <a:cs typeface="B Titr" panose="00000700000000000000" pitchFamily="2" charset="-78"/>
              </a:rPr>
              <a:t>دوست </a:t>
            </a:r>
            <a:r>
              <a:rPr lang="fa-IR" sz="3800" dirty="0">
                <a:solidFill>
                  <a:srgbClr val="002060"/>
                </a:solidFill>
                <a:cs typeface="B Titr" panose="00000700000000000000" pitchFamily="2" charset="-78"/>
              </a:rPr>
              <a:t>داریم.</a:t>
            </a:r>
            <a:endParaRPr lang="en-US" sz="3800" dirty="0">
              <a:solidFill>
                <a:srgbClr val="002060"/>
              </a:solidFill>
              <a:cs typeface="B Titr" panose="00000700000000000000" pitchFamily="2" charset="-78"/>
            </a:endParaRPr>
          </a:p>
        </p:txBody>
      </p:sp>
      <p:sp>
        <p:nvSpPr>
          <p:cNvPr id="7" name="TextBox 6"/>
          <p:cNvSpPr txBox="1"/>
          <p:nvPr/>
        </p:nvSpPr>
        <p:spPr>
          <a:xfrm flipH="1">
            <a:off x="8456638" y="2919920"/>
            <a:ext cx="3295592" cy="830997"/>
          </a:xfrm>
          <a:prstGeom prst="rect">
            <a:avLst/>
          </a:prstGeom>
          <a:noFill/>
        </p:spPr>
        <p:txBody>
          <a:bodyPr wrap="square" rtlCol="1">
            <a:spAutoFit/>
          </a:bodyPr>
          <a:lstStyle/>
          <a:p>
            <a:pPr algn="ctr"/>
            <a:r>
              <a:rPr lang="fa-IR" sz="4800" dirty="0" smtClean="0">
                <a:latin typeface="A Nahar" panose="020B0800040000020004" pitchFamily="34" charset="-78"/>
                <a:ea typeface="A Nahar" panose="020B0800040000020004" pitchFamily="34" charset="-78"/>
                <a:cs typeface="A Nahar" panose="020B0800040000020004" pitchFamily="34" charset="-78"/>
              </a:rPr>
              <a:t>شعار</a:t>
            </a:r>
            <a:endParaRPr lang="fa-IR" sz="4800" dirty="0">
              <a:latin typeface="A Nahar" panose="020B0800040000020004" pitchFamily="34" charset="-78"/>
              <a:ea typeface="A Nahar" panose="020B0800040000020004" pitchFamily="34" charset="-78"/>
              <a:cs typeface="A Nahar" panose="020B0800040000020004" pitchFamily="34" charset="-78"/>
            </a:endParaRPr>
          </a:p>
        </p:txBody>
      </p:sp>
      <p:sp>
        <p:nvSpPr>
          <p:cNvPr id="8" name="Rectangle 7"/>
          <p:cNvSpPr/>
          <p:nvPr/>
        </p:nvSpPr>
        <p:spPr>
          <a:xfrm rot="18733794">
            <a:off x="-275144" y="3247005"/>
            <a:ext cx="3192535" cy="1977464"/>
          </a:xfrm>
          <a:prstGeom prst="rect">
            <a:avLst/>
          </a:prstGeom>
        </p:spPr>
        <p:txBody>
          <a:bodyPr wrap="square">
            <a:spAutoFit/>
          </a:bodyPr>
          <a:lstStyle/>
          <a:p>
            <a:pPr algn="ctr" rtl="1">
              <a:lnSpc>
                <a:spcPct val="150000"/>
              </a:lnSpc>
            </a:pPr>
            <a:r>
              <a:rPr lang="fa-IR" sz="2800" dirty="0">
                <a:solidFill>
                  <a:srgbClr val="002060"/>
                </a:solidFill>
                <a:cs typeface="B Titr" panose="00000700000000000000" pitchFamily="2" charset="-78"/>
              </a:rPr>
              <a:t>ما بچّه‌های </a:t>
            </a:r>
            <a:r>
              <a:rPr lang="fa-IR" sz="2800" dirty="0" smtClean="0">
                <a:solidFill>
                  <a:srgbClr val="002060"/>
                </a:solidFill>
                <a:cs typeface="B Titr" panose="00000700000000000000" pitchFamily="2" charset="-78"/>
              </a:rPr>
              <a:t>ایران</a:t>
            </a:r>
          </a:p>
          <a:p>
            <a:pPr algn="ctr" rtl="1">
              <a:lnSpc>
                <a:spcPct val="150000"/>
              </a:lnSpc>
            </a:pPr>
            <a:r>
              <a:rPr lang="fa-IR" sz="2800" dirty="0" smtClean="0">
                <a:solidFill>
                  <a:srgbClr val="002060"/>
                </a:solidFill>
                <a:cs typeface="B Titr" panose="00000700000000000000" pitchFamily="2" charset="-78"/>
              </a:rPr>
              <a:t> </a:t>
            </a:r>
            <a:r>
              <a:rPr lang="fa-IR" sz="2800" dirty="0">
                <a:solidFill>
                  <a:srgbClr val="002060"/>
                </a:solidFill>
                <a:cs typeface="B Titr" panose="00000700000000000000" pitchFamily="2" charset="-78"/>
              </a:rPr>
              <a:t>حاج قاسمُ </a:t>
            </a:r>
            <a:endParaRPr lang="fa-IR" sz="2800" dirty="0" smtClean="0">
              <a:solidFill>
                <a:srgbClr val="002060"/>
              </a:solidFill>
              <a:cs typeface="B Titr" panose="00000700000000000000" pitchFamily="2" charset="-78"/>
            </a:endParaRPr>
          </a:p>
          <a:p>
            <a:pPr algn="ctr" rtl="1">
              <a:lnSpc>
                <a:spcPct val="150000"/>
              </a:lnSpc>
            </a:pPr>
            <a:r>
              <a:rPr lang="fa-IR" sz="2800" dirty="0" smtClean="0">
                <a:solidFill>
                  <a:srgbClr val="002060"/>
                </a:solidFill>
                <a:cs typeface="B Titr" panose="00000700000000000000" pitchFamily="2" charset="-78"/>
              </a:rPr>
              <a:t>دوست </a:t>
            </a:r>
            <a:r>
              <a:rPr lang="fa-IR" sz="2800" dirty="0">
                <a:solidFill>
                  <a:srgbClr val="002060"/>
                </a:solidFill>
                <a:cs typeface="B Titr" panose="00000700000000000000" pitchFamily="2" charset="-78"/>
              </a:rPr>
              <a:t>داریم.</a:t>
            </a:r>
            <a:endParaRPr lang="en-US" sz="2800" dirty="0">
              <a:solidFill>
                <a:srgbClr val="002060"/>
              </a:solidFill>
              <a:cs typeface="B Titr" panose="00000700000000000000" pitchFamily="2" charset="-78"/>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3008">
            <a:off x="10300683" y="-284750"/>
            <a:ext cx="2257425" cy="1809750"/>
          </a:xfrm>
          <a:prstGeom prst="rect">
            <a:avLst/>
          </a:prstGeom>
        </p:spPr>
      </p:pic>
    </p:spTree>
    <p:extLst>
      <p:ext uri="{BB962C8B-B14F-4D97-AF65-F5344CB8AC3E}">
        <p14:creationId xmlns:p14="http://schemas.microsoft.com/office/powerpoint/2010/main" val="19993402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tint val="2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726" b="32178"/>
          <a:stretch/>
        </p:blipFill>
        <p:spPr>
          <a:xfrm>
            <a:off x="-465774" y="-55418"/>
            <a:ext cx="5370283" cy="6705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774" y="0"/>
            <a:ext cx="12657774" cy="685800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40592" t="37196" r="36477" b="40331"/>
          <a:stretch/>
        </p:blipFill>
        <p:spPr>
          <a:xfrm>
            <a:off x="3887153" y="-1172847"/>
            <a:ext cx="5781703" cy="3187357"/>
          </a:xfrm>
          <a:prstGeom prst="rect">
            <a:avLst/>
          </a:prstGeom>
        </p:spPr>
      </p:pic>
      <p:sp>
        <p:nvSpPr>
          <p:cNvPr id="2" name="Rectangle 1"/>
          <p:cNvSpPr/>
          <p:nvPr/>
        </p:nvSpPr>
        <p:spPr>
          <a:xfrm>
            <a:off x="5287130" y="1312223"/>
            <a:ext cx="6522248" cy="3970318"/>
          </a:xfrm>
          <a:prstGeom prst="rect">
            <a:avLst/>
          </a:prstGeom>
        </p:spPr>
        <p:txBody>
          <a:bodyPr wrap="square">
            <a:spAutoFit/>
          </a:bodyPr>
          <a:lstStyle/>
          <a:p>
            <a:pPr algn="ctr" rtl="1">
              <a:lnSpc>
                <a:spcPct val="150000"/>
              </a:lnSpc>
            </a:pPr>
            <a:r>
              <a:rPr lang="fa-IR" sz="2800" b="1" dirty="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بــنى آدم اعـضــاى </a:t>
            </a:r>
            <a:r>
              <a:rPr lang="fa-IR" sz="2800" b="1" dirty="0" smtClean="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يـكــديگــرنــد</a:t>
            </a:r>
          </a:p>
          <a:p>
            <a:pPr algn="ctr" rtl="1">
              <a:lnSpc>
                <a:spcPct val="150000"/>
              </a:lnSpc>
            </a:pPr>
            <a:r>
              <a:rPr lang="fa-IR" sz="2800" b="1" dirty="0" smtClean="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 </a:t>
            </a:r>
            <a:r>
              <a:rPr lang="fa-IR" sz="2800" b="1" dirty="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كـه در آفــرينــش ز يــك گـوهرند</a:t>
            </a:r>
            <a:endParaRPr lang="en-US" sz="2800" b="1" dirty="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endParaRPr>
          </a:p>
          <a:p>
            <a:pPr algn="ctr" rtl="1">
              <a:lnSpc>
                <a:spcPct val="150000"/>
              </a:lnSpc>
            </a:pPr>
            <a:r>
              <a:rPr lang="fa-IR" sz="2800" b="1" dirty="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چـو عــضــوى بــه درد آورد روزگــار </a:t>
            </a:r>
            <a:endParaRPr lang="fa-IR" sz="2800" b="1" dirty="0" smtClean="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endParaRPr>
          </a:p>
          <a:p>
            <a:pPr algn="ctr" rtl="1">
              <a:lnSpc>
                <a:spcPct val="150000"/>
              </a:lnSpc>
            </a:pPr>
            <a:r>
              <a:rPr lang="fa-IR" sz="2800" b="1" dirty="0" smtClean="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دگــر </a:t>
            </a:r>
            <a:r>
              <a:rPr lang="fa-IR" sz="2800" b="1" dirty="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عـضـوهــا را نـمانــد قــرار</a:t>
            </a:r>
            <a:endParaRPr lang="en-US" sz="2800" b="1" dirty="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endParaRPr>
          </a:p>
          <a:p>
            <a:pPr algn="ctr" rtl="1">
              <a:lnSpc>
                <a:spcPct val="150000"/>
              </a:lnSpc>
            </a:pPr>
            <a:r>
              <a:rPr lang="fa-IR" sz="2800" b="1" dirty="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تــو كــز محنـت ديــگران بــى </a:t>
            </a:r>
            <a:r>
              <a:rPr lang="fa-IR" sz="2800" b="1" dirty="0" smtClean="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غمى</a:t>
            </a:r>
          </a:p>
          <a:p>
            <a:pPr algn="ctr" rtl="1">
              <a:lnSpc>
                <a:spcPct val="150000"/>
              </a:lnSpc>
            </a:pPr>
            <a:r>
              <a:rPr lang="fa-IR" sz="2800" b="1" dirty="0" smtClean="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نــشـايــد </a:t>
            </a:r>
            <a:r>
              <a:rPr lang="fa-IR" sz="2800" b="1" dirty="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rPr>
              <a:t>كــه نــامـت نهند آدمى</a:t>
            </a:r>
            <a:endParaRPr lang="en-US" sz="2800" b="1" dirty="0">
              <a:ln>
                <a:solidFill>
                  <a:sysClr val="windowText" lastClr="000000"/>
                </a:solidFill>
              </a:ln>
              <a:solidFill>
                <a:sysClr val="windowText" lastClr="000000"/>
              </a:solidFill>
              <a:latin typeface="A Nahar" panose="020B0800040000020004" pitchFamily="34" charset="-78"/>
              <a:ea typeface="A Nahar" panose="020B0800040000020004" pitchFamily="34" charset="-78"/>
              <a:cs typeface="B Mitra" panose="00000400000000000000" pitchFamily="2" charset="-78"/>
            </a:endParaRPr>
          </a:p>
        </p:txBody>
      </p:sp>
      <p:sp>
        <p:nvSpPr>
          <p:cNvPr id="5" name="TextBox 4"/>
          <p:cNvSpPr txBox="1"/>
          <p:nvPr/>
        </p:nvSpPr>
        <p:spPr>
          <a:xfrm>
            <a:off x="5580249" y="4786"/>
            <a:ext cx="1364010" cy="1015664"/>
          </a:xfrm>
          <a:prstGeom prst="rect">
            <a:avLst/>
          </a:prstGeom>
          <a:noFill/>
        </p:spPr>
        <p:txBody>
          <a:bodyPr wrap="square" rtlCol="1">
            <a:spAutoFit/>
          </a:bodyPr>
          <a:lstStyle/>
          <a:p>
            <a:pPr algn="ctr"/>
            <a:r>
              <a:rPr lang="fa-IR" sz="6000" dirty="0" smtClean="0">
                <a:latin typeface="A Nahar" panose="020B0800040000020004" pitchFamily="34" charset="-78"/>
                <a:ea typeface="A Nahar" panose="020B0800040000020004" pitchFamily="34" charset="-78"/>
                <a:cs typeface="A Nahar" panose="020B0800040000020004" pitchFamily="34" charset="-78"/>
              </a:rPr>
              <a:t>شعر</a:t>
            </a:r>
            <a:endParaRPr lang="fa-IR" sz="6000" dirty="0">
              <a:latin typeface="A Nahar" panose="020B0800040000020004" pitchFamily="34" charset="-78"/>
              <a:ea typeface="A Nahar" panose="020B0800040000020004" pitchFamily="34" charset="-78"/>
              <a:cs typeface="A Nahar" panose="020B0800040000020004" pitchFamily="34" charset="-78"/>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spTree>
    <p:extLst>
      <p:ext uri="{BB962C8B-B14F-4D97-AF65-F5344CB8AC3E}">
        <p14:creationId xmlns:p14="http://schemas.microsoft.com/office/powerpoint/2010/main" val="270415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40592" t="37196" r="36477" b="40331"/>
          <a:stretch/>
        </p:blipFill>
        <p:spPr>
          <a:xfrm>
            <a:off x="449657" y="-1465471"/>
            <a:ext cx="7702122" cy="3991734"/>
          </a:xfrm>
          <a:prstGeom prst="rect">
            <a:avLst/>
          </a:prstGeom>
        </p:spPr>
      </p:pic>
      <p:sp>
        <p:nvSpPr>
          <p:cNvPr id="2" name="Rectangle 1"/>
          <p:cNvSpPr/>
          <p:nvPr/>
        </p:nvSpPr>
        <p:spPr>
          <a:xfrm>
            <a:off x="1772378" y="268786"/>
            <a:ext cx="4948791" cy="523220"/>
          </a:xfrm>
          <a:prstGeom prst="rect">
            <a:avLst/>
          </a:prstGeom>
        </p:spPr>
        <p:txBody>
          <a:bodyPr wrap="none">
            <a:spAutoFit/>
          </a:bodyPr>
          <a:lstStyle/>
          <a:p>
            <a:r>
              <a:rPr lang="fa-IR" sz="2800" dirty="0">
                <a:solidFill>
                  <a:srgbClr val="002060"/>
                </a:solidFill>
                <a:cs typeface="B Titr" panose="00000700000000000000" pitchFamily="2" charset="-78"/>
              </a:rPr>
              <a:t>داستان </a:t>
            </a:r>
            <a:r>
              <a:rPr lang="fa-IR" sz="2800" dirty="0" smtClean="0">
                <a:solidFill>
                  <a:srgbClr val="002060"/>
                </a:solidFill>
                <a:cs typeface="B Titr" panose="00000700000000000000" pitchFamily="2" charset="-78"/>
              </a:rPr>
              <a:t>امام رضا </a:t>
            </a:r>
            <a:r>
              <a:rPr lang="fa-IR" sz="1100" dirty="0" smtClean="0">
                <a:solidFill>
                  <a:srgbClr val="002060"/>
                </a:solidFill>
                <a:cs typeface="B Titr" panose="00000700000000000000" pitchFamily="2" charset="-78"/>
              </a:rPr>
              <a:t>علیه السلام </a:t>
            </a:r>
            <a:r>
              <a:rPr lang="fa-IR" sz="2800" dirty="0" smtClean="0">
                <a:solidFill>
                  <a:srgbClr val="002060"/>
                </a:solidFill>
                <a:cs typeface="B Titr" panose="00000700000000000000" pitchFamily="2" charset="-78"/>
              </a:rPr>
              <a:t>در حمام نیشابور</a:t>
            </a:r>
            <a:endParaRPr lang="en-US" sz="2800" dirty="0">
              <a:solidFill>
                <a:srgbClr val="002060"/>
              </a:solidFill>
              <a:cs typeface="B Titr" panose="00000700000000000000" pitchFamily="2" charset="-78"/>
            </a:endParaRPr>
          </a:p>
        </p:txBody>
      </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r="10182" b="7814"/>
          <a:stretch/>
        </p:blipFill>
        <p:spPr>
          <a:xfrm>
            <a:off x="583661" y="1166924"/>
            <a:ext cx="7048434" cy="5346117"/>
          </a:xfrm>
          <a:prstGeom prst="rect">
            <a:avLst/>
          </a:prstGeom>
          <a:ln>
            <a:noFill/>
          </a:ln>
          <a:effectLst>
            <a:softEdge rad="112500"/>
          </a:effec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pic>
        <p:nvPicPr>
          <p:cNvPr id="7" name="Ey Haram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41103" y="5841017"/>
            <a:ext cx="1090073" cy="1090073"/>
          </a:xfrm>
          <a:prstGeom prst="rect">
            <a:avLst/>
          </a:prstGeom>
        </p:spPr>
      </p:pic>
    </p:spTree>
    <p:extLst>
      <p:ext uri="{BB962C8B-B14F-4D97-AF65-F5344CB8AC3E}">
        <p14:creationId xmlns:p14="http://schemas.microsoft.com/office/powerpoint/2010/main" val="51167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5" name="adbf51cc26eaf6f0c8f5fed14766abe428406779-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50588" y="241493"/>
            <a:ext cx="10266148" cy="5770200"/>
          </a:xfrm>
          <a:prstGeom prst="rect">
            <a:avLst/>
          </a:prstGeom>
        </p:spPr>
      </p:pic>
    </p:spTree>
    <p:extLst>
      <p:ext uri="{BB962C8B-B14F-4D97-AF65-F5344CB8AC3E}">
        <p14:creationId xmlns:p14="http://schemas.microsoft.com/office/powerpoint/2010/main" val="1594644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0592" t="37196" r="36477" b="40331"/>
          <a:stretch/>
        </p:blipFill>
        <p:spPr>
          <a:xfrm>
            <a:off x="4931996" y="1064380"/>
            <a:ext cx="6559612" cy="4929483"/>
          </a:xfrm>
          <a:prstGeom prst="rect">
            <a:avLst/>
          </a:prstGeom>
        </p:spPr>
      </p:pic>
      <p:sp>
        <p:nvSpPr>
          <p:cNvPr id="2" name="Rectangle 1"/>
          <p:cNvSpPr/>
          <p:nvPr/>
        </p:nvSpPr>
        <p:spPr>
          <a:xfrm>
            <a:off x="1788139" y="2936138"/>
            <a:ext cx="12414244" cy="1185966"/>
          </a:xfrm>
          <a:prstGeom prst="rect">
            <a:avLst/>
          </a:prstGeom>
        </p:spPr>
        <p:txBody>
          <a:bodyPr wrap="square">
            <a:spAutoFit/>
          </a:bodyPr>
          <a:lstStyle/>
          <a:p>
            <a:pPr algn="ctr" rtl="1">
              <a:lnSpc>
                <a:spcPct val="115000"/>
              </a:lnSpc>
              <a:spcAft>
                <a:spcPts val="800"/>
              </a:spcAft>
            </a:pPr>
            <a:r>
              <a:rPr lang="fa-IR" sz="2800" b="1" dirty="0">
                <a:solidFill>
                  <a:srgbClr val="FFFF00"/>
                </a:solidFill>
                <a:effectLst>
                  <a:glow rad="228600">
                    <a:schemeClr val="accent2">
                      <a:satMod val="175000"/>
                      <a:alpha val="40000"/>
                    </a:schemeClr>
                  </a:glow>
                </a:effectLst>
                <a:latin typeface="Calibri" panose="020F0502020204030204" pitchFamily="34" charset="0"/>
                <a:ea typeface="Calibri" panose="020F0502020204030204" pitchFamily="34" charset="0"/>
                <a:cs typeface="B Mitra" panose="00000400000000000000" pitchFamily="2" charset="-78"/>
              </a:rPr>
              <a:t>شهید</a:t>
            </a:r>
          </a:p>
          <a:p>
            <a:pPr algn="ctr" rtl="1">
              <a:lnSpc>
                <a:spcPct val="115000"/>
              </a:lnSpc>
              <a:spcAft>
                <a:spcPts val="800"/>
              </a:spcAft>
            </a:pPr>
            <a:r>
              <a:rPr lang="fa-IR" sz="2800" b="1" dirty="0" smtClean="0">
                <a:solidFill>
                  <a:srgbClr val="FFFF00"/>
                </a:solidFill>
                <a:effectLst>
                  <a:glow rad="228600">
                    <a:schemeClr val="accent2">
                      <a:satMod val="175000"/>
                      <a:alpha val="40000"/>
                    </a:schemeClr>
                  </a:glow>
                </a:effectLst>
                <a:latin typeface="Calibri" panose="020F0502020204030204" pitchFamily="34" charset="0"/>
                <a:ea typeface="Calibri" panose="020F0502020204030204" pitchFamily="34" charset="0"/>
                <a:cs typeface="B Mitra" panose="00000400000000000000" pitchFamily="2" charset="-78"/>
              </a:rPr>
              <a:t>سیدعلی </a:t>
            </a:r>
            <a:r>
              <a:rPr lang="fa-IR" sz="2800" b="1" dirty="0">
                <a:solidFill>
                  <a:srgbClr val="FFFF00"/>
                </a:solidFill>
                <a:effectLst>
                  <a:glow rad="228600">
                    <a:schemeClr val="accent2">
                      <a:satMod val="175000"/>
                      <a:alpha val="40000"/>
                    </a:schemeClr>
                  </a:glow>
                </a:effectLst>
                <a:latin typeface="Calibri" panose="020F0502020204030204" pitchFamily="34" charset="0"/>
                <a:ea typeface="Calibri" panose="020F0502020204030204" pitchFamily="34" charset="0"/>
                <a:cs typeface="B Mitra" panose="00000400000000000000" pitchFamily="2" charset="-78"/>
              </a:rPr>
              <a:t>اصغر </a:t>
            </a:r>
            <a:r>
              <a:rPr lang="fa-IR" sz="2800" b="1" dirty="0" smtClean="0">
                <a:solidFill>
                  <a:srgbClr val="FFFF00"/>
                </a:solidFill>
                <a:effectLst>
                  <a:glow rad="228600">
                    <a:schemeClr val="accent2">
                      <a:satMod val="175000"/>
                      <a:alpha val="40000"/>
                    </a:schemeClr>
                  </a:glow>
                </a:effectLst>
                <a:latin typeface="Calibri" panose="020F0502020204030204" pitchFamily="34" charset="0"/>
                <a:ea typeface="Calibri" panose="020F0502020204030204" pitchFamily="34" charset="0"/>
                <a:cs typeface="B Mitra" panose="00000400000000000000" pitchFamily="2" charset="-78"/>
              </a:rPr>
              <a:t>حسینی</a:t>
            </a:r>
            <a:endParaRPr lang="en-US" sz="3200" b="1" dirty="0">
              <a:solidFill>
                <a:srgbClr val="FFFF00"/>
              </a:solidFill>
              <a:effectLst>
                <a:glow rad="228600">
                  <a:schemeClr val="accent2">
                    <a:satMod val="175000"/>
                    <a:alpha val="40000"/>
                  </a:schemeClr>
                </a:glow>
              </a:effectLst>
              <a:latin typeface="Calibri" panose="020F0502020204030204" pitchFamily="34" charset="0"/>
              <a:ea typeface="Calibri" panose="020F0502020204030204" pitchFamily="34" charset="0"/>
              <a:cs typeface="B Mitra" panose="00000400000000000000" pitchFamily="2" charset="-78"/>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8016" b="17410"/>
          <a:stretch/>
        </p:blipFill>
        <p:spPr>
          <a:xfrm flipH="1">
            <a:off x="1018270" y="792006"/>
            <a:ext cx="3669269" cy="5159667"/>
          </a:xfrm>
          <a:prstGeom prst="rect">
            <a:avLst/>
          </a:prstGeom>
          <a:effectLst>
            <a:softEdge rad="317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spTree>
    <p:extLst>
      <p:ext uri="{BB962C8B-B14F-4D97-AF65-F5344CB8AC3E}">
        <p14:creationId xmlns:p14="http://schemas.microsoft.com/office/powerpoint/2010/main" val="19098950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54222" y1="4743" x2="58111" y2="28261"/>
                        <a14:foregroundMark x1="38667" y1="11660" x2="34778" y2="27075"/>
                        <a14:foregroundMark x1="14778" y1="69763" x2="11556" y2="70356"/>
                      </a14:backgroundRemoval>
                    </a14:imgEffect>
                  </a14:imgLayer>
                </a14:imgProps>
              </a:ext>
              <a:ext uri="{28A0092B-C50C-407E-A947-70E740481C1C}">
                <a14:useLocalDpi xmlns:a14="http://schemas.microsoft.com/office/drawing/2010/main" val="0"/>
              </a:ext>
            </a:extLst>
          </a:blip>
          <a:stretch>
            <a:fillRect/>
          </a:stretch>
        </p:blipFill>
        <p:spPr>
          <a:xfrm>
            <a:off x="335459" y="2038350"/>
            <a:ext cx="8572500" cy="481965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40592" t="37196" r="36477" b="40331"/>
          <a:stretch/>
        </p:blipFill>
        <p:spPr>
          <a:xfrm>
            <a:off x="335459" y="-1010712"/>
            <a:ext cx="7240803" cy="3991734"/>
          </a:xfrm>
          <a:prstGeom prst="rect">
            <a:avLst/>
          </a:prstGeom>
        </p:spPr>
      </p:pic>
      <p:sp>
        <p:nvSpPr>
          <p:cNvPr id="5" name="Rectangle 4"/>
          <p:cNvSpPr/>
          <p:nvPr/>
        </p:nvSpPr>
        <p:spPr>
          <a:xfrm>
            <a:off x="2280983" y="523490"/>
            <a:ext cx="2751001" cy="923330"/>
          </a:xfrm>
          <a:prstGeom prst="rect">
            <a:avLst/>
          </a:prstGeom>
        </p:spPr>
        <p:txBody>
          <a:bodyPr wrap="square">
            <a:spAutoFit/>
          </a:bodyPr>
          <a:lstStyle/>
          <a:p>
            <a:pPr algn="ctr" rtl="1"/>
            <a:r>
              <a:rPr lang="fa-IR" sz="5400" dirty="0" smtClean="0">
                <a:solidFill>
                  <a:srgbClr val="7030A0"/>
                </a:solidFill>
                <a:cs typeface="B Titr" panose="00000700000000000000" pitchFamily="2" charset="-78"/>
              </a:rPr>
              <a:t>مسابقه </a:t>
            </a:r>
            <a:endParaRPr lang="fa-IR" sz="5400" dirty="0">
              <a:solidFill>
                <a:srgbClr val="7030A0"/>
              </a:solidFill>
              <a:cs typeface="B Titr" panose="00000700000000000000" pitchFamily="2" charset="-78"/>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03008">
            <a:off x="10293613" y="-112869"/>
            <a:ext cx="2257425" cy="1809750"/>
          </a:xfrm>
          <a:prstGeom prst="rect">
            <a:avLst/>
          </a:prstGeom>
        </p:spPr>
      </p:pic>
    </p:spTree>
    <p:extLst>
      <p:ext uri="{BB962C8B-B14F-4D97-AF65-F5344CB8AC3E}">
        <p14:creationId xmlns:p14="http://schemas.microsoft.com/office/powerpoint/2010/main" val="3499886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000"/>
                                        <p:tgtEl>
                                          <p:spTgt spid="6"/>
                                        </p:tgtEl>
                                      </p:cBhvr>
                                    </p:animEffect>
                                    <p:anim calcmode="lin" valueType="num">
                                      <p:cBhvr>
                                        <p:cTn id="42" dur="2000" fill="hold"/>
                                        <p:tgtEl>
                                          <p:spTgt spid="6"/>
                                        </p:tgtEl>
                                        <p:attrNameLst>
                                          <p:attrName>ppt_w</p:attrName>
                                        </p:attrNameLst>
                                      </p:cBhvr>
                                      <p:tavLst>
                                        <p:tav tm="0" fmla="#ppt_w*sin(2.5*pi*$)">
                                          <p:val>
                                            <p:fltVal val="0"/>
                                          </p:val>
                                        </p:tav>
                                        <p:tav tm="100000">
                                          <p:val>
                                            <p:fltVal val="1"/>
                                          </p:val>
                                        </p:tav>
                                      </p:tavLst>
                                    </p:anim>
                                    <p:anim calcmode="lin" valueType="num">
                                      <p:cBhvr>
                                        <p:cTn id="4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 y="-1210"/>
            <a:ext cx="12189850" cy="6859210"/>
          </a:xfrm>
          <a:prstGeom prst="rect">
            <a:avLst/>
          </a:prstGeom>
        </p:spPr>
      </p:pic>
      <p:sp>
        <p:nvSpPr>
          <p:cNvPr id="5" name="Rectangle 4"/>
          <p:cNvSpPr/>
          <p:nvPr/>
        </p:nvSpPr>
        <p:spPr>
          <a:xfrm>
            <a:off x="4046706" y="2353452"/>
            <a:ext cx="6974221" cy="3785652"/>
          </a:xfrm>
          <a:prstGeom prst="rect">
            <a:avLst/>
          </a:prstGeom>
        </p:spPr>
        <p:txBody>
          <a:bodyPr wrap="square">
            <a:spAutoFit/>
          </a:bodyPr>
          <a:lstStyle/>
          <a:p>
            <a:pPr algn="ctr" rtl="1">
              <a:lnSpc>
                <a:spcPct val="150000"/>
              </a:lnSpc>
            </a:pPr>
            <a:r>
              <a:rPr lang="fa-IR" sz="3200" dirty="0">
                <a:solidFill>
                  <a:schemeClr val="accent4">
                    <a:lumMod val="20000"/>
                    <a:lumOff val="80000"/>
                  </a:schemeClr>
                </a:solidFill>
                <a:cs typeface="B Titr" panose="00000700000000000000" pitchFamily="2" charset="-78"/>
              </a:rPr>
              <a:t>با این دو دست کوچکم دست می برم پیش خدا</a:t>
            </a:r>
            <a:endParaRPr lang="en-US" sz="3200" dirty="0">
              <a:solidFill>
                <a:schemeClr val="accent4">
                  <a:lumMod val="20000"/>
                  <a:lumOff val="80000"/>
                </a:schemeClr>
              </a:solidFill>
              <a:cs typeface="B Titr" panose="00000700000000000000" pitchFamily="2" charset="-78"/>
            </a:endParaRPr>
          </a:p>
          <a:p>
            <a:pPr algn="ctr" rtl="1">
              <a:lnSpc>
                <a:spcPct val="150000"/>
              </a:lnSpc>
            </a:pPr>
            <a:r>
              <a:rPr lang="fa-IR" sz="3200" dirty="0">
                <a:solidFill>
                  <a:schemeClr val="accent4">
                    <a:lumMod val="20000"/>
                    <a:lumOff val="80000"/>
                  </a:schemeClr>
                </a:solidFill>
                <a:cs typeface="B Titr" panose="00000700000000000000" pitchFamily="2" charset="-78"/>
              </a:rPr>
              <a:t>با دل پاک و روشنم دعا کنم دعا دعا</a:t>
            </a:r>
            <a:endParaRPr lang="en-US" sz="3200" dirty="0">
              <a:solidFill>
                <a:schemeClr val="accent4">
                  <a:lumMod val="20000"/>
                  <a:lumOff val="80000"/>
                </a:schemeClr>
              </a:solidFill>
              <a:cs typeface="B Titr" panose="00000700000000000000" pitchFamily="2" charset="-78"/>
            </a:endParaRPr>
          </a:p>
          <a:p>
            <a:pPr algn="ctr" rtl="1">
              <a:lnSpc>
                <a:spcPct val="150000"/>
              </a:lnSpc>
            </a:pPr>
            <a:r>
              <a:rPr lang="fa-IR" sz="3200" dirty="0">
                <a:solidFill>
                  <a:schemeClr val="accent4">
                    <a:lumMod val="20000"/>
                    <a:lumOff val="80000"/>
                  </a:schemeClr>
                </a:solidFill>
                <a:cs typeface="B Titr" panose="00000700000000000000" pitchFamily="2" charset="-78"/>
              </a:rPr>
              <a:t>آهای خدا خدا خدا بشنو دعاهای مرا</a:t>
            </a:r>
            <a:endParaRPr lang="en-US" sz="3200" dirty="0">
              <a:solidFill>
                <a:schemeClr val="accent4">
                  <a:lumMod val="20000"/>
                  <a:lumOff val="80000"/>
                </a:schemeClr>
              </a:solidFill>
              <a:cs typeface="B Titr" panose="00000700000000000000" pitchFamily="2" charset="-78"/>
            </a:endParaRPr>
          </a:p>
          <a:p>
            <a:pPr algn="ctr" rtl="1">
              <a:lnSpc>
                <a:spcPct val="150000"/>
              </a:lnSpc>
            </a:pPr>
            <a:r>
              <a:rPr lang="fa-IR" sz="3200" dirty="0">
                <a:solidFill>
                  <a:schemeClr val="accent4">
                    <a:lumMod val="20000"/>
                    <a:lumOff val="80000"/>
                  </a:schemeClr>
                </a:solidFill>
                <a:cs typeface="B Titr" panose="00000700000000000000" pitchFamily="2" charset="-78"/>
              </a:rPr>
              <a:t>دعا برای مادرم دعا به شادی بابا</a:t>
            </a:r>
            <a:endParaRPr lang="en-US" sz="3200" dirty="0">
              <a:solidFill>
                <a:schemeClr val="accent4">
                  <a:lumMod val="20000"/>
                  <a:lumOff val="80000"/>
                </a:schemeClr>
              </a:solidFill>
              <a:cs typeface="B Titr" panose="00000700000000000000" pitchFamily="2" charset="-78"/>
            </a:endParaRPr>
          </a:p>
          <a:p>
            <a:pPr algn="ctr" rtl="1">
              <a:lnSpc>
                <a:spcPct val="150000"/>
              </a:lnSpc>
            </a:pPr>
            <a:r>
              <a:rPr lang="fa-IR" sz="3200" dirty="0">
                <a:solidFill>
                  <a:schemeClr val="accent4">
                    <a:lumMod val="20000"/>
                    <a:lumOff val="80000"/>
                  </a:schemeClr>
                </a:solidFill>
                <a:cs typeface="B Titr" panose="00000700000000000000" pitchFamily="2" charset="-78"/>
              </a:rPr>
              <a:t>به جان حضرت </a:t>
            </a:r>
            <a:r>
              <a:rPr lang="fa-IR" sz="3200" dirty="0" smtClean="0">
                <a:solidFill>
                  <a:schemeClr val="accent4">
                    <a:lumMod val="20000"/>
                    <a:lumOff val="80000"/>
                  </a:schemeClr>
                </a:solidFill>
                <a:cs typeface="B Titr" panose="00000700000000000000" pitchFamily="2" charset="-78"/>
              </a:rPr>
              <a:t>زهرا ما </a:t>
            </a:r>
            <a:r>
              <a:rPr lang="fa-IR" sz="3200" dirty="0">
                <a:solidFill>
                  <a:schemeClr val="accent4">
                    <a:lumMod val="20000"/>
                    <a:lumOff val="80000"/>
                  </a:schemeClr>
                </a:solidFill>
                <a:cs typeface="B Titr" panose="00000700000000000000" pitchFamily="2" charset="-78"/>
              </a:rPr>
              <a:t>را نکن ز خود جدا</a:t>
            </a:r>
            <a:endParaRPr lang="en-US" sz="3200" dirty="0">
              <a:solidFill>
                <a:schemeClr val="accent4">
                  <a:lumMod val="20000"/>
                  <a:lumOff val="80000"/>
                </a:schemeClr>
              </a:solidFill>
              <a:cs typeface="B Titr" panose="00000700000000000000" pitchFamily="2" charset="-78"/>
            </a:endParaRPr>
          </a:p>
        </p:txBody>
      </p:sp>
      <p:sp>
        <p:nvSpPr>
          <p:cNvPr id="6" name="TextBox 5"/>
          <p:cNvSpPr txBox="1"/>
          <p:nvPr/>
        </p:nvSpPr>
        <p:spPr>
          <a:xfrm>
            <a:off x="7140102" y="1027906"/>
            <a:ext cx="2141933" cy="646331"/>
          </a:xfrm>
          <a:prstGeom prst="rect">
            <a:avLst/>
          </a:prstGeom>
          <a:noFill/>
        </p:spPr>
        <p:txBody>
          <a:bodyPr wrap="none" rtlCol="1">
            <a:spAutoFit/>
          </a:bodyPr>
          <a:lstStyle/>
          <a:p>
            <a:r>
              <a:rPr lang="fa-IR" sz="3600" dirty="0" smtClean="0">
                <a:solidFill>
                  <a:srgbClr val="7030A0"/>
                </a:solidFill>
                <a:cs typeface="B Titr" panose="00000700000000000000" pitchFamily="2" charset="-78"/>
              </a:rPr>
              <a:t>دعای پایانی</a:t>
            </a:r>
            <a:endParaRPr lang="fa-IR" sz="3600" dirty="0">
              <a:solidFill>
                <a:srgbClr val="7030A0"/>
              </a:solidFill>
              <a:cs typeface="B Titr" panose="00000700000000000000" pitchFamily="2" charset="-78"/>
            </a:endParaRPr>
          </a:p>
        </p:txBody>
      </p:sp>
    </p:spTree>
    <p:extLst>
      <p:ext uri="{BB962C8B-B14F-4D97-AF65-F5344CB8AC3E}">
        <p14:creationId xmlns:p14="http://schemas.microsoft.com/office/powerpoint/2010/main" val="273444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151163" y="1871002"/>
            <a:ext cx="5683347" cy="1015663"/>
          </a:xfrm>
          <a:prstGeom prst="rect">
            <a:avLst/>
          </a:prstGeom>
          <a:noFill/>
        </p:spPr>
        <p:txBody>
          <a:bodyPr wrap="square" rtlCol="1">
            <a:spAutoFit/>
          </a:bodyPr>
          <a:lstStyle/>
          <a:p>
            <a:pPr algn="ctr" rtl="1"/>
            <a:r>
              <a:rPr lang="fa-IR" sz="6000" dirty="0" smtClean="0">
                <a:solidFill>
                  <a:schemeClr val="accent5">
                    <a:lumMod val="75000"/>
                  </a:schemeClr>
                </a:solidFill>
                <a:latin typeface="A Nahar" panose="020B0800040000020004" pitchFamily="34" charset="-78"/>
                <a:ea typeface="A Nahar" panose="020B0800040000020004" pitchFamily="34" charset="-78"/>
                <a:cs typeface="A Nahar" panose="020B0800040000020004" pitchFamily="34" charset="-78"/>
              </a:rPr>
              <a:t>بسم الله الرّحمن الرّحیم</a:t>
            </a:r>
            <a:endParaRPr lang="fa-IR" sz="6000" dirty="0">
              <a:solidFill>
                <a:schemeClr val="accent5">
                  <a:lumMod val="75000"/>
                </a:schemeClr>
              </a:solidFill>
              <a:latin typeface="A Nahar" panose="020B0800040000020004" pitchFamily="34" charset="-78"/>
              <a:ea typeface="A Nahar" panose="020B0800040000020004" pitchFamily="34" charset="-78"/>
              <a:cs typeface="A Nahar" panose="020B0800040000020004" pitchFamily="34" charset="-78"/>
            </a:endParaRPr>
          </a:p>
        </p:txBody>
      </p:sp>
      <p:sp>
        <p:nvSpPr>
          <p:cNvPr id="6" name="TextBox 5"/>
          <p:cNvSpPr txBox="1"/>
          <p:nvPr/>
        </p:nvSpPr>
        <p:spPr>
          <a:xfrm>
            <a:off x="3151163" y="4246098"/>
            <a:ext cx="5683347" cy="769441"/>
          </a:xfrm>
          <a:prstGeom prst="rect">
            <a:avLst/>
          </a:prstGeom>
          <a:noFill/>
        </p:spPr>
        <p:txBody>
          <a:bodyPr wrap="square" rtlCol="1">
            <a:spAutoFit/>
          </a:bodyPr>
          <a:lstStyle/>
          <a:p>
            <a:pPr algn="ctr" rtl="1"/>
            <a:r>
              <a:rPr lang="fa-IR" sz="4400" dirty="0" smtClean="0">
                <a:solidFill>
                  <a:srgbClr val="7030A0"/>
                </a:solidFill>
                <a:latin typeface="A Nahar" panose="020B0800040000020004" pitchFamily="34" charset="-78"/>
                <a:ea typeface="A Nahar" panose="020B0800040000020004" pitchFamily="34" charset="-78"/>
                <a:cs typeface="A Nahar" panose="020B0800040000020004" pitchFamily="34" charset="-78"/>
              </a:rPr>
              <a:t>به نام خداوند بخشنده مهربان</a:t>
            </a:r>
            <a:endParaRPr lang="fa-IR" sz="4400" dirty="0">
              <a:solidFill>
                <a:srgbClr val="7030A0"/>
              </a:solidFill>
              <a:latin typeface="A Nahar" panose="020B0800040000020004" pitchFamily="34" charset="-78"/>
              <a:ea typeface="A Nahar" panose="020B0800040000020004" pitchFamily="34" charset="-78"/>
              <a:cs typeface="A Nahar" panose="020B0800040000020004" pitchFamily="34" charset="-78"/>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03008">
            <a:off x="8521596" y="-300966"/>
            <a:ext cx="4213850" cy="3378192"/>
          </a:xfrm>
          <a:prstGeom prst="rect">
            <a:avLst/>
          </a:prstGeom>
        </p:spPr>
      </p:pic>
    </p:spTree>
    <p:extLst>
      <p:ext uri="{BB962C8B-B14F-4D97-AF65-F5344CB8AC3E}">
        <p14:creationId xmlns:p14="http://schemas.microsoft.com/office/powerpoint/2010/main" val="2602848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9091"/>
          <a:stretch/>
        </p:blipFill>
        <p:spPr>
          <a:xfrm>
            <a:off x="0" y="0"/>
            <a:ext cx="12192000" cy="6858000"/>
          </a:xfrm>
          <a:prstGeom prst="rect">
            <a:avLst/>
          </a:prstGeom>
        </p:spPr>
      </p:pic>
      <p:sp>
        <p:nvSpPr>
          <p:cNvPr id="5" name="TextBox 4"/>
          <p:cNvSpPr txBox="1"/>
          <p:nvPr/>
        </p:nvSpPr>
        <p:spPr>
          <a:xfrm>
            <a:off x="1239252" y="2962490"/>
            <a:ext cx="3692036" cy="2646878"/>
          </a:xfrm>
          <a:prstGeom prst="rect">
            <a:avLst/>
          </a:prstGeom>
          <a:noFill/>
        </p:spPr>
        <p:txBody>
          <a:bodyPr wrap="none" rtlCol="1">
            <a:spAutoFit/>
          </a:bodyPr>
          <a:lstStyle/>
          <a:p>
            <a:r>
              <a:rPr lang="fa-IR" sz="16600" dirty="0" smtClean="0">
                <a:solidFill>
                  <a:srgbClr val="002060"/>
                </a:solidFill>
                <a:cs typeface="B Titr" panose="00000700000000000000" pitchFamily="2" charset="-78"/>
              </a:rPr>
              <a:t>سلام</a:t>
            </a:r>
            <a:endParaRPr lang="fa-IR" sz="16600" dirty="0">
              <a:solidFill>
                <a:srgbClr val="002060"/>
              </a:solidFill>
              <a:cs typeface="B Titr" panose="00000700000000000000" pitchFamily="2" charset="-78"/>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spTree>
    <p:extLst>
      <p:ext uri="{BB962C8B-B14F-4D97-AF65-F5344CB8AC3E}">
        <p14:creationId xmlns:p14="http://schemas.microsoft.com/office/powerpoint/2010/main" val="293240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528777" y="1912095"/>
            <a:ext cx="5391219" cy="1569660"/>
          </a:xfrm>
          <a:prstGeom prst="rect">
            <a:avLst/>
          </a:prstGeom>
          <a:noFill/>
        </p:spPr>
        <p:txBody>
          <a:bodyPr wrap="none" rtlCol="1">
            <a:spAutoFit/>
          </a:bodyPr>
          <a:lstStyle/>
          <a:p>
            <a:pPr algn="ctr" rtl="1"/>
            <a:r>
              <a:rPr lang="fa-IR" sz="3200" dirty="0">
                <a:solidFill>
                  <a:srgbClr val="FF0000"/>
                </a:solidFill>
                <a:cs typeface="B Titr" panose="00000700000000000000" pitchFamily="2" charset="-78"/>
              </a:rPr>
              <a:t>دانی که چرا خدا تو را داده دو </a:t>
            </a:r>
            <a:r>
              <a:rPr lang="fa-IR" sz="3200" dirty="0" smtClean="0">
                <a:solidFill>
                  <a:srgbClr val="FF0000"/>
                </a:solidFill>
                <a:cs typeface="B Titr" panose="00000700000000000000" pitchFamily="2" charset="-78"/>
              </a:rPr>
              <a:t>دست</a:t>
            </a:r>
          </a:p>
          <a:p>
            <a:pPr algn="ctr" rtl="1"/>
            <a:r>
              <a:rPr lang="fa-IR" sz="3200" dirty="0" smtClean="0">
                <a:solidFill>
                  <a:srgbClr val="FF0000"/>
                </a:solidFill>
                <a:cs typeface="B Titr" panose="00000700000000000000" pitchFamily="2" charset="-78"/>
              </a:rPr>
              <a:t> </a:t>
            </a:r>
            <a:r>
              <a:rPr lang="fa-IR" sz="3200" dirty="0">
                <a:solidFill>
                  <a:srgbClr val="FF0000"/>
                </a:solidFill>
                <a:cs typeface="B Titr" panose="00000700000000000000" pitchFamily="2" charset="-78"/>
              </a:rPr>
              <a:t>من معتقدم که اندر آن سِرّی </a:t>
            </a:r>
            <a:r>
              <a:rPr lang="fa-IR" sz="3200" dirty="0" smtClean="0">
                <a:solidFill>
                  <a:srgbClr val="FF0000"/>
                </a:solidFill>
                <a:cs typeface="B Titr" panose="00000700000000000000" pitchFamily="2" charset="-78"/>
              </a:rPr>
              <a:t>هست</a:t>
            </a:r>
          </a:p>
          <a:p>
            <a:pPr algn="ctr" rtl="1"/>
            <a:endParaRPr lang="en-US" sz="3200" dirty="0">
              <a:solidFill>
                <a:srgbClr val="FF0000"/>
              </a:solidFill>
              <a:cs typeface="B Titr" panose="00000700000000000000" pitchFamily="2" charset="-78"/>
            </a:endParaRPr>
          </a:p>
        </p:txBody>
      </p:sp>
      <p:sp>
        <p:nvSpPr>
          <p:cNvPr id="2" name="Rectangle 1"/>
          <p:cNvSpPr/>
          <p:nvPr/>
        </p:nvSpPr>
        <p:spPr>
          <a:xfrm>
            <a:off x="2823996" y="3481755"/>
            <a:ext cx="6096000" cy="1077218"/>
          </a:xfrm>
          <a:prstGeom prst="rect">
            <a:avLst/>
          </a:prstGeom>
        </p:spPr>
        <p:txBody>
          <a:bodyPr>
            <a:spAutoFit/>
          </a:bodyPr>
          <a:lstStyle/>
          <a:p>
            <a:pPr algn="ctr" rtl="1"/>
            <a:r>
              <a:rPr lang="fa-IR" sz="3200" dirty="0">
                <a:solidFill>
                  <a:srgbClr val="FF0000"/>
                </a:solidFill>
                <a:cs typeface="B Titr" panose="00000700000000000000" pitchFamily="2" charset="-78"/>
              </a:rPr>
              <a:t>یک دست به کار خویشتن پردازی</a:t>
            </a:r>
          </a:p>
          <a:p>
            <a:pPr algn="ctr" rtl="1"/>
            <a:r>
              <a:rPr lang="fa-IR" sz="3200" dirty="0">
                <a:solidFill>
                  <a:srgbClr val="FF0000"/>
                </a:solidFill>
                <a:cs typeface="B Titr" panose="00000700000000000000" pitchFamily="2" charset="-78"/>
              </a:rPr>
              <a:t> با دست دگر ز دیگران گیری دست</a:t>
            </a:r>
            <a:endParaRPr lang="en-US" sz="3200" dirty="0">
              <a:solidFill>
                <a:srgbClr val="FF0000"/>
              </a:solidFill>
              <a:cs typeface="B Titr" panose="00000700000000000000" pitchFamily="2" charset="-7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spTree>
    <p:extLst>
      <p:ext uri="{BB962C8B-B14F-4D97-AF65-F5344CB8AC3E}">
        <p14:creationId xmlns:p14="http://schemas.microsoft.com/office/powerpoint/2010/main" val="13587527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04227" cy="6867300"/>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spTree>
    <p:extLst>
      <p:ext uri="{BB962C8B-B14F-4D97-AF65-F5344CB8AC3E}">
        <p14:creationId xmlns:p14="http://schemas.microsoft.com/office/powerpoint/2010/main" val="19290354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7160218"/>
          </a:xfrm>
        </p:spPr>
      </p:pic>
      <p:pic>
        <p:nvPicPr>
          <p:cNvPr id="5"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34831" t="24859" r="32627" b="35068"/>
          <a:stretch/>
        </p:blipFill>
        <p:spPr>
          <a:xfrm>
            <a:off x="3425125" y="1690688"/>
            <a:ext cx="5766855" cy="3994652"/>
          </a:xfrm>
          <a:prstGeom prst="rect">
            <a:avLst/>
          </a:prstGeom>
          <a:effectLst>
            <a:softEdge rad="6350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5898" r="20169"/>
          <a:stretch/>
        </p:blipFill>
        <p:spPr>
          <a:xfrm>
            <a:off x="170316" y="41787"/>
            <a:ext cx="2354450" cy="3452004"/>
          </a:xfrm>
          <a:prstGeom prst="rect">
            <a:avLst/>
          </a:prstGeom>
        </p:spPr>
      </p:pic>
    </p:spTree>
    <p:extLst>
      <p:ext uri="{BB962C8B-B14F-4D97-AF65-F5344CB8AC3E}">
        <p14:creationId xmlns:p14="http://schemas.microsoft.com/office/powerpoint/2010/main" val="1039214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478" y="734776"/>
            <a:ext cx="10439399" cy="1325563"/>
          </a:xfrm>
        </p:spPr>
        <p:txBody>
          <a:bodyPr/>
          <a:lstStyle/>
          <a:p>
            <a:pPr algn="ctr" rtl="1"/>
            <a:r>
              <a:rPr lang="fa-IR" dirty="0">
                <a:ln>
                  <a:solidFill>
                    <a:srgbClr val="C00000"/>
                  </a:solidFill>
                </a:ln>
                <a:solidFill>
                  <a:srgbClr val="C00000"/>
                </a:solidFill>
                <a:cs typeface="B Titr" panose="00000700000000000000" pitchFamily="2" charset="-78"/>
              </a:rPr>
              <a:t>بیت‌الزهرا یعنی خانه حضرت زهرا </a:t>
            </a:r>
            <a:r>
              <a:rPr lang="fa-IR" sz="2000" dirty="0">
                <a:ln>
                  <a:solidFill>
                    <a:srgbClr val="C00000"/>
                  </a:solidFill>
                </a:ln>
                <a:solidFill>
                  <a:srgbClr val="C00000"/>
                </a:solidFill>
                <a:cs typeface="B Titr" panose="00000700000000000000" pitchFamily="2" charset="-78"/>
              </a:rPr>
              <a:t>سلام‌الله‌علیها</a:t>
            </a:r>
            <a:endParaRPr lang="en-US" sz="2000" dirty="0">
              <a:ln>
                <a:solidFill>
                  <a:srgbClr val="C00000"/>
                </a:solidFill>
              </a:ln>
              <a:solidFill>
                <a:srgbClr val="C00000"/>
              </a:solidFill>
              <a:cs typeface="B Titr" panose="00000700000000000000" pitchFamily="2" charset="-78"/>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8652"/>
          <a:stretch/>
        </p:blipFill>
        <p:spPr>
          <a:xfrm>
            <a:off x="2490281" y="2060339"/>
            <a:ext cx="6842598" cy="4167029"/>
          </a:xfrm>
          <a:prstGeom prst="rect">
            <a:avLst/>
          </a:prstGeom>
          <a:ln>
            <a:noFill/>
          </a:ln>
          <a:effectLst>
            <a:softEdge rad="112500"/>
          </a:effectLst>
        </p:spPr>
      </p:pic>
    </p:spTree>
    <p:extLst>
      <p:ext uri="{BB962C8B-B14F-4D97-AF65-F5344CB8AC3E}">
        <p14:creationId xmlns:p14="http://schemas.microsoft.com/office/powerpoint/2010/main" val="37264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835" y="5045852"/>
            <a:ext cx="10964694" cy="1325563"/>
          </a:xfrm>
        </p:spPr>
        <p:txBody>
          <a:bodyPr>
            <a:normAutofit/>
          </a:bodyPr>
          <a:lstStyle/>
          <a:p>
            <a:pPr algn="ctr" rtl="1"/>
            <a:r>
              <a:rPr lang="fa-IR" sz="3600" dirty="0">
                <a:ln>
                  <a:solidFill>
                    <a:srgbClr val="C00000"/>
                  </a:solidFill>
                </a:ln>
                <a:solidFill>
                  <a:srgbClr val="C00000"/>
                </a:solidFill>
                <a:cs typeface="B Titr" panose="00000700000000000000" pitchFamily="2" charset="-78"/>
              </a:rPr>
              <a:t>حضرت زهرا </a:t>
            </a:r>
            <a:r>
              <a:rPr lang="fa-IR" sz="1200" dirty="0">
                <a:ln>
                  <a:solidFill>
                    <a:srgbClr val="C00000"/>
                  </a:solidFill>
                </a:ln>
                <a:solidFill>
                  <a:srgbClr val="C00000"/>
                </a:solidFill>
                <a:cs typeface="B Titr" panose="00000700000000000000" pitchFamily="2" charset="-78"/>
              </a:rPr>
              <a:t>سلام الله علیها </a:t>
            </a:r>
            <a:r>
              <a:rPr lang="fa-IR" sz="3600" dirty="0">
                <a:ln>
                  <a:solidFill>
                    <a:srgbClr val="C00000"/>
                  </a:solidFill>
                </a:ln>
                <a:solidFill>
                  <a:srgbClr val="C00000"/>
                </a:solidFill>
                <a:cs typeface="B Titr" panose="00000700000000000000" pitchFamily="2" charset="-78"/>
              </a:rPr>
              <a:t>این معبر را در سجده نشانم داد</a:t>
            </a:r>
            <a:endParaRPr lang="en-US" sz="3600" dirty="0">
              <a:ln>
                <a:solidFill>
                  <a:srgbClr val="C00000"/>
                </a:solidFill>
              </a:ln>
              <a:solidFill>
                <a:srgbClr val="C00000"/>
              </a:solidFill>
              <a:cs typeface="B Titr" panose="00000700000000000000" pitchFamily="2" charset="-78"/>
            </a:endParaRPr>
          </a:p>
        </p:txBody>
      </p:sp>
      <p:pic>
        <p:nvPicPr>
          <p:cNvPr id="4" name="Picture 3"/>
          <p:cNvPicPr>
            <a:picLocks noChangeAspect="1"/>
          </p:cNvPicPr>
          <p:nvPr/>
        </p:nvPicPr>
        <p:blipFill>
          <a:blip r:embed="rId4"/>
          <a:stretch>
            <a:fillRect/>
          </a:stretch>
        </p:blipFill>
        <p:spPr>
          <a:xfrm>
            <a:off x="3218006" y="1237745"/>
            <a:ext cx="6743174" cy="32966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03008">
            <a:off x="10157428" y="-112869"/>
            <a:ext cx="2257425" cy="1809750"/>
          </a:xfrm>
          <a:prstGeom prst="rect">
            <a:avLst/>
          </a:prstGeom>
        </p:spPr>
      </p:pic>
    </p:spTree>
    <p:extLst>
      <p:ext uri="{BB962C8B-B14F-4D97-AF65-F5344CB8AC3E}">
        <p14:creationId xmlns:p14="http://schemas.microsoft.com/office/powerpoint/2010/main" val="32484168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1478</TotalTime>
  <Words>2385</Words>
  <Application>Microsoft Office PowerPoint</Application>
  <PresentationFormat>Widescreen</PresentationFormat>
  <Paragraphs>251</Paragraphs>
  <Slides>23</Slides>
  <Notes>23</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 Nahar</vt:lpstr>
      <vt:lpstr>A RaiMedia-Black</vt:lpstr>
      <vt:lpstr>Arial</vt:lpstr>
      <vt:lpstr>B Araz</vt:lpstr>
      <vt:lpstr>B Lotus</vt:lpstr>
      <vt:lpstr>B Mitra</vt:lpstr>
      <vt:lpstr>B Titr</vt:lpstr>
      <vt:lpstr>B Yas</vt:lpstr>
      <vt:lpstr>B Yekan</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بیت‌الزهرا یعنی خانه حضرت زهرا سلام‌الله‌علیها</vt:lpstr>
      <vt:lpstr>حضرت زهرا سلام الله علیها این معبر را در سجده نشانم داد</vt:lpstr>
      <vt:lpstr>همه با هم بخوانیم:</vt:lpstr>
      <vt:lpstr>مسابقه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 system</dc:creator>
  <cp:lastModifiedBy>Windows User</cp:lastModifiedBy>
  <cp:revision>96</cp:revision>
  <dcterms:created xsi:type="dcterms:W3CDTF">2021-12-07T07:24:08Z</dcterms:created>
  <dcterms:modified xsi:type="dcterms:W3CDTF">2021-12-24T19:11:52Z</dcterms:modified>
</cp:coreProperties>
</file>