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58" r:id="rId4"/>
    <p:sldId id="271" r:id="rId5"/>
    <p:sldId id="259" r:id="rId6"/>
    <p:sldId id="260" r:id="rId7"/>
    <p:sldId id="261" r:id="rId8"/>
    <p:sldId id="272" r:id="rId9"/>
    <p:sldId id="273" r:id="rId10"/>
    <p:sldId id="262" r:id="rId11"/>
    <p:sldId id="263" r:id="rId12"/>
    <p:sldId id="274" r:id="rId13"/>
    <p:sldId id="275" r:id="rId14"/>
    <p:sldId id="286" r:id="rId15"/>
    <p:sldId id="280" r:id="rId1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558" autoAdjust="0"/>
    <p:restoredTop sz="93250" autoAdjust="0"/>
  </p:normalViewPr>
  <p:slideViewPr>
    <p:cSldViewPr>
      <p:cViewPr varScale="1">
        <p:scale>
          <a:sx n="115" d="100"/>
          <a:sy n="115" d="100"/>
        </p:scale>
        <p:origin x="32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955919-2438-4BF8-840B-E21E48049236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59E9407-5B16-4F15-9F96-6F6092B19EB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0939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E9407-5B16-4F15-9F96-6F6092B19EB2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9AB547-88A8-40AF-A1C4-4BFC3EB39B78}" type="datetimeFigureOut">
              <a:rPr lang="fa-IR" smtClean="0"/>
              <a:pPr/>
              <a:t>18/05/1444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B6A07C-BAB0-4E21-8904-AC5DEE69C9F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32538" y="2361694"/>
            <a:ext cx="667806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بسم الله الرحمن الرحیم</a:t>
            </a:r>
            <a:endParaRPr lang="fa-IR" sz="6000" dirty="0">
              <a:solidFill>
                <a:schemeClr val="bg2">
                  <a:lumMod val="10000"/>
                </a:schemeClr>
              </a:solidFill>
              <a:cs typeface="B Tit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91000" y="304800"/>
            <a:ext cx="3810000" cy="1066800"/>
          </a:xfr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r"/>
            <a:r>
              <a:rPr lang="fa-IR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    اموالی که خمس ندارد؛</a:t>
            </a:r>
            <a:endParaRPr lang="fa-IR" dirty="0">
              <a:solidFill>
                <a:schemeClr val="accent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>
          <a:xfrm>
            <a:off x="1295400" y="1569720"/>
            <a:ext cx="6705600" cy="5059680"/>
          </a:xfrm>
          <a:prstGeom prst="roundRect">
            <a:avLst>
              <a:gd name="adj" fmla="val 1108"/>
            </a:avLst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1- ارث 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2- دیه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3- مهریه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4- هـبـه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5- قـرض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6- صلـح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7- وقـف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8- خمس و زکات و کفارات و مظالم عباد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9- مؤونه ای که از درآمد بین سال تهیه شده است</a:t>
            </a:r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229600" y="5638800"/>
            <a:ext cx="990600" cy="754379"/>
          </a:xfrm>
          <a:prstGeom prst="rect">
            <a:avLst/>
          </a:prstGeom>
        </p:spPr>
        <p:txBody>
          <a:bodyPr/>
          <a:lstStyle/>
          <a:p>
            <a:fld id="{D5BFEF8E-264D-4EE8-8AD9-F53B73046F5A}" type="slidenum">
              <a:rPr lang="fa-IR" sz="1800" smtClean="0">
                <a:cs typeface="B Titr" panose="00000700000000000000" pitchFamily="2" charset="-78"/>
              </a:rPr>
              <a:t>10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629400" cy="1066800"/>
          </a:xfr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r"/>
            <a:r>
              <a:rPr lang="fa-IR" sz="2800" dirty="0" smtClean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rPr>
              <a:t>اموالی که خمس دارد               مازاد بر مخارج سال </a:t>
            </a:r>
            <a:endParaRPr lang="fa-IR" sz="2800" dirty="0">
              <a:solidFill>
                <a:schemeClr val="accent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609600" y="2357345"/>
            <a:ext cx="7543800" cy="3606800"/>
          </a:xfrm>
          <a:prstGeom prst="roundRect">
            <a:avLst>
              <a:gd name="adj" fmla="val 19132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Low">
              <a:lnSpc>
                <a:spcPct val="150000"/>
              </a:lnSpc>
              <a:spcBef>
                <a:spcPts val="800"/>
              </a:spcBef>
            </a:pPr>
            <a:r>
              <a:rPr lang="fa-IR" sz="3200" cap="small" dirty="0" smtClean="0">
                <a:solidFill>
                  <a:srgbClr val="002060"/>
                </a:solidFill>
                <a:cs typeface="B Zar" pitchFamily="2" charset="-78"/>
              </a:rPr>
              <a:t>1- پول پس انداز شده </a:t>
            </a:r>
          </a:p>
          <a:p>
            <a:pPr algn="justLow">
              <a:lnSpc>
                <a:spcPct val="150000"/>
              </a:lnSpc>
              <a:spcBef>
                <a:spcPts val="800"/>
              </a:spcBef>
            </a:pPr>
            <a:r>
              <a:rPr lang="fa-IR" sz="3200" cap="small" dirty="0" smtClean="0">
                <a:solidFill>
                  <a:srgbClr val="002060"/>
                </a:solidFill>
                <a:cs typeface="B Zar" pitchFamily="2" charset="-78"/>
              </a:rPr>
              <a:t>2- اموال و املاک ما زاد بر نیاز</a:t>
            </a:r>
          </a:p>
          <a:p>
            <a:pPr algn="justLow">
              <a:lnSpc>
                <a:spcPct val="150000"/>
              </a:lnSpc>
              <a:spcBef>
                <a:spcPts val="800"/>
              </a:spcBef>
            </a:pPr>
            <a:r>
              <a:rPr lang="fa-IR" sz="3200" cap="small" dirty="0" smtClean="0">
                <a:solidFill>
                  <a:srgbClr val="002060"/>
                </a:solidFill>
                <a:cs typeface="B Zar" pitchFamily="2" charset="-78"/>
              </a:rPr>
              <a:t>3- مؤونه مصرفی اضافه آمده</a:t>
            </a:r>
          </a:p>
          <a:p>
            <a:pPr algn="justLow">
              <a:lnSpc>
                <a:spcPct val="150000"/>
              </a:lnSpc>
              <a:spcBef>
                <a:spcPts val="800"/>
              </a:spcBef>
            </a:pPr>
            <a:r>
              <a:rPr lang="fa-IR" sz="3200" dirty="0" smtClean="0">
                <a:solidFill>
                  <a:srgbClr val="002060"/>
                </a:solidFill>
                <a:cs typeface="B Zar" pitchFamily="2" charset="-78"/>
              </a:rPr>
              <a:t>4- سرمایه (با تفاوت</a:t>
            </a:r>
            <a:r>
              <a:rPr lang="en-US" sz="3200" dirty="0" smtClean="0">
                <a:solidFill>
                  <a:srgbClr val="002060"/>
                </a:solidFill>
                <a:cs typeface="B Zar" pitchFamily="2" charset="-78"/>
              </a:rPr>
              <a:t> </a:t>
            </a:r>
            <a:r>
              <a:rPr lang="fa-IR" sz="3200" dirty="0" smtClean="0">
                <a:solidFill>
                  <a:srgbClr val="002060"/>
                </a:solidFill>
                <a:cs typeface="B Zar" pitchFamily="2" charset="-78"/>
              </a:rPr>
              <a:t>موارد و فتوا)</a:t>
            </a:r>
            <a:endParaRPr lang="en-US" sz="3200" dirty="0" smtClean="0">
              <a:solidFill>
                <a:srgbClr val="002060"/>
              </a:solidFill>
              <a:cs typeface="B Zar" pitchFamily="2" charset="-78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4686300" y="647700"/>
            <a:ext cx="838200" cy="381000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Down Arrow 4"/>
          <p:cNvSpPr/>
          <p:nvPr/>
        </p:nvSpPr>
        <p:spPr>
          <a:xfrm rot="20652761">
            <a:off x="1316649" y="918322"/>
            <a:ext cx="685800" cy="1371600"/>
          </a:xfrm>
          <a:prstGeom prst="downArrow">
            <a:avLst>
              <a:gd name="adj1" fmla="val 30556"/>
              <a:gd name="adj2" fmla="val 90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229600" y="5638800"/>
            <a:ext cx="990600" cy="754379"/>
          </a:xfrm>
          <a:prstGeom prst="rect">
            <a:avLst/>
          </a:prstGeom>
        </p:spPr>
        <p:txBody>
          <a:bodyPr/>
          <a:lstStyle/>
          <a:p>
            <a:fld id="{6A0FCC25-29D3-43F3-AC5E-50AE0E9B259E}" type="slidenum">
              <a:rPr lang="fa-IR" sz="1800" smtClean="0">
                <a:cs typeface="B Titr" panose="00000700000000000000" pitchFamily="2" charset="-78"/>
              </a:rPr>
              <a:t>11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828800"/>
            <a:ext cx="2514600" cy="1410842"/>
          </a:xfrm>
        </p:spPr>
        <p:txBody>
          <a:bodyPr anchor="ctr">
            <a:normAutofit/>
          </a:bodyPr>
          <a:lstStyle/>
          <a:p>
            <a:pPr algn="ctr"/>
            <a:r>
              <a:rPr lang="fa-I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سرمایه</a:t>
            </a:r>
          </a:p>
          <a:p>
            <a:pPr algn="ctr"/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(اموال درآمدزا)</a:t>
            </a: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12700" y="33020"/>
            <a:ext cx="6159500" cy="6672580"/>
          </a:xfrm>
          <a:prstGeom prst="roundRect">
            <a:avLst>
              <a:gd name="adj" fmla="val 1108"/>
            </a:avLst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r" rtl="1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rtl="1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1- مزرعه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2- کارخانه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3- مغازه و اجناس آن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4- ابزار کار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5- کامیون و وانت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6- اتوبوس و مینی بوس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7- تاکسی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8- مطب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9- دفتر کار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10- و ... </a:t>
            </a:r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229600" y="5638800"/>
            <a:ext cx="990600" cy="754379"/>
          </a:xfrm>
          <a:prstGeom prst="rect">
            <a:avLst/>
          </a:prstGeom>
        </p:spPr>
        <p:txBody>
          <a:bodyPr/>
          <a:lstStyle/>
          <a:p>
            <a:fld id="{CCA8DD88-C00F-4A18-9FE1-210895CA0383}" type="slidenum">
              <a:rPr lang="fa-IR" sz="1800" smtClean="0">
                <a:cs typeface="B Titr" panose="00000700000000000000" pitchFamily="2" charset="-78"/>
              </a:rPr>
              <a:t>12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476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10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accel="10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2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2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125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2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tmFilter="0,0; .5, 1; 1, 1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4114800" cy="1752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Titr" panose="00000700000000000000" pitchFamily="2" charset="-78"/>
              </a:rPr>
              <a:t>1- صرف در اموالی شده است که خمس به آنها تعلق می گیرد.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Titr" panose="00000700000000000000" pitchFamily="2" charset="-78"/>
              </a:rPr>
              <a:t>2- صرف در اموالی شده که خمس به آنها تعلق نمی گیرد.</a:t>
            </a:r>
            <a:endParaRPr lang="fa-IR" dirty="0">
              <a:cs typeface="B Titr" panose="00000700000000000000" pitchFamily="2" charset="-78"/>
            </a:endParaRPr>
          </a:p>
          <a:p>
            <a:pPr>
              <a:lnSpc>
                <a:spcPct val="200000"/>
              </a:lnSpc>
            </a:pPr>
            <a:r>
              <a:rPr lang="fa-IR" dirty="0" smtClean="0">
                <a:cs typeface="B Titr" panose="00000700000000000000" pitchFamily="2" charset="-78"/>
              </a:rPr>
              <a:t>3- صرف هزینه های  زندگی شده است.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495800" y="381000"/>
            <a:ext cx="3810002" cy="2438400"/>
            <a:chOff x="4403196" y="381000"/>
            <a:chExt cx="3902605" cy="2438400"/>
          </a:xfrm>
        </p:grpSpPr>
        <p:sp>
          <p:nvSpPr>
            <p:cNvPr id="5" name="Oval 4"/>
            <p:cNvSpPr/>
            <p:nvPr/>
          </p:nvSpPr>
          <p:spPr>
            <a:xfrm>
              <a:off x="5730081" y="381000"/>
              <a:ext cx="2575720" cy="24384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800" cap="small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Titr" panose="00000700000000000000" pitchFamily="2" charset="-78"/>
                </a:rPr>
                <a:t>بدهی ها</a:t>
              </a:r>
              <a:endParaRPr lang="fa-I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4403196" y="1104900"/>
              <a:ext cx="1320536" cy="3683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2"/>
            </p:cNvCxnSpPr>
            <p:nvPr/>
          </p:nvCxnSpPr>
          <p:spPr>
            <a:xfrm flipH="1" flipV="1">
              <a:off x="4403196" y="1536700"/>
              <a:ext cx="1326885" cy="635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4403196" y="1731356"/>
              <a:ext cx="1320535" cy="21174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724400" y="3632200"/>
            <a:ext cx="3873500" cy="1981200"/>
            <a:chOff x="4724400" y="3632200"/>
            <a:chExt cx="3873500" cy="1981200"/>
          </a:xfrm>
        </p:grpSpPr>
        <p:sp>
          <p:nvSpPr>
            <p:cNvPr id="15" name="Oval 14"/>
            <p:cNvSpPr/>
            <p:nvPr/>
          </p:nvSpPr>
          <p:spPr>
            <a:xfrm>
              <a:off x="6464300" y="3632200"/>
              <a:ext cx="2133600" cy="19812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4000" cap="small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Titr" panose="00000700000000000000" pitchFamily="2" charset="-78"/>
                </a:rPr>
                <a:t>وام</a:t>
              </a:r>
              <a:endParaRPr lang="fa-I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endParaRPr>
            </a:p>
          </p:txBody>
        </p:sp>
        <p:cxnSp>
          <p:nvCxnSpPr>
            <p:cNvPr id="25" name="Straight Arrow Connector 24"/>
            <p:cNvCxnSpPr>
              <a:stCxn id="15" idx="2"/>
            </p:cNvCxnSpPr>
            <p:nvPr/>
          </p:nvCxnSpPr>
          <p:spPr>
            <a:xfrm flipH="1" flipV="1">
              <a:off x="4724400" y="3886200"/>
              <a:ext cx="1739900" cy="7366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5" idx="2"/>
            </p:cNvCxnSpPr>
            <p:nvPr/>
          </p:nvCxnSpPr>
          <p:spPr>
            <a:xfrm flipH="1" flipV="1">
              <a:off x="4724400" y="4559300"/>
              <a:ext cx="1739900" cy="635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5" idx="2"/>
            </p:cNvCxnSpPr>
            <p:nvPr/>
          </p:nvCxnSpPr>
          <p:spPr>
            <a:xfrm flipH="1">
              <a:off x="4724400" y="4622800"/>
              <a:ext cx="1739900" cy="5588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ontent Placeholder 3"/>
          <p:cNvSpPr>
            <a:spLocks noGrp="1"/>
          </p:cNvSpPr>
          <p:nvPr>
            <p:ph sz="quarter" idx="2"/>
          </p:nvPr>
        </p:nvSpPr>
        <p:spPr>
          <a:xfrm>
            <a:off x="174798" y="3632200"/>
            <a:ext cx="4559300" cy="28321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1800" dirty="0" smtClean="0">
                <a:cs typeface="B Titr" panose="00000700000000000000" pitchFamily="2" charset="-78"/>
              </a:rPr>
              <a:t>1- موجود است.</a:t>
            </a:r>
          </a:p>
          <a:p>
            <a:pPr>
              <a:lnSpc>
                <a:spcPct val="200000"/>
              </a:lnSpc>
            </a:pPr>
            <a:r>
              <a:rPr lang="fa-IR" sz="1800" dirty="0" smtClean="0">
                <a:cs typeface="B Titr" panose="00000700000000000000" pitchFamily="2" charset="-78"/>
              </a:rPr>
              <a:t>2- هزینه شده است.</a:t>
            </a:r>
          </a:p>
          <a:p>
            <a:pPr>
              <a:lnSpc>
                <a:spcPct val="200000"/>
              </a:lnSpc>
            </a:pPr>
            <a:r>
              <a:rPr lang="fa-IR" sz="1800" dirty="0" smtClean="0">
                <a:cs typeface="B Titr" panose="00000700000000000000" pitchFamily="2" charset="-78"/>
              </a:rPr>
              <a:t>3- بخشی از آن هزینه شده او بخشی از آن موجود است.</a:t>
            </a:r>
            <a:endParaRPr lang="fa-IR" sz="1800" dirty="0">
              <a:cs typeface="B Titr" panose="00000700000000000000" pitchFamily="2" charset="-78"/>
            </a:endParaRPr>
          </a:p>
        </p:txBody>
      </p:sp>
      <p:sp>
        <p:nvSpPr>
          <p:cNvPr id="1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229600" y="5638800"/>
            <a:ext cx="990600" cy="754379"/>
          </a:xfrm>
          <a:prstGeom prst="rect">
            <a:avLst/>
          </a:prstGeom>
        </p:spPr>
        <p:txBody>
          <a:bodyPr/>
          <a:lstStyle/>
          <a:p>
            <a:fld id="{E142C20E-C402-4BD5-9D04-EC5BB90EF6FD}" type="slidenum">
              <a:rPr lang="fa-IR" sz="1800" smtClean="0">
                <a:cs typeface="B Titr" panose="00000700000000000000" pitchFamily="2" charset="-78"/>
              </a:rPr>
              <a:t>13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26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4114800" cy="1752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Titr" panose="00000700000000000000" pitchFamily="2" charset="-78"/>
              </a:rPr>
              <a:t>1- قسط آن پرداخت نشده است.</a:t>
            </a:r>
          </a:p>
          <a:p>
            <a:pPr>
              <a:lnSpc>
                <a:spcPct val="200000"/>
              </a:lnSpc>
            </a:pPr>
            <a:endParaRPr lang="fa-IR" dirty="0" smtClean="0">
              <a:cs typeface="B Titr" panose="00000700000000000000" pitchFamily="2" charset="-78"/>
            </a:endParaRPr>
          </a:p>
          <a:p>
            <a:pPr>
              <a:lnSpc>
                <a:spcPct val="200000"/>
              </a:lnSpc>
            </a:pPr>
            <a:r>
              <a:rPr lang="fa-IR" dirty="0" smtClean="0">
                <a:cs typeface="B Titr" panose="00000700000000000000" pitchFamily="2" charset="-78"/>
              </a:rPr>
              <a:t>2- قسط آن پرداخت شده است.</a:t>
            </a:r>
            <a:endParaRPr lang="fa-IR" dirty="0">
              <a:cs typeface="B Titr" panose="00000700000000000000" pitchFamily="2" charset="-78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515888" y="625134"/>
            <a:ext cx="3479572" cy="2212444"/>
            <a:chOff x="4423772" y="625134"/>
            <a:chExt cx="3564144" cy="2212444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4423772" y="1219200"/>
              <a:ext cx="1299960" cy="2540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4423773" y="1731356"/>
              <a:ext cx="1299959" cy="47844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5686834" y="625134"/>
              <a:ext cx="2301082" cy="221244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fa-IR" sz="2400" cap="small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Titr" panose="00000700000000000000" pitchFamily="2" charset="-78"/>
                </a:rPr>
                <a:t>وام موجود</a:t>
              </a:r>
              <a:endParaRPr lang="fa-I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endParaRPr>
            </a:p>
          </p:txBody>
        </p:sp>
      </p:grpSp>
      <p:sp>
        <p:nvSpPr>
          <p:cNvPr id="24" name="Content Placeholder 3"/>
          <p:cNvSpPr>
            <a:spLocks noGrp="1"/>
          </p:cNvSpPr>
          <p:nvPr>
            <p:ph sz="quarter" idx="2"/>
          </p:nvPr>
        </p:nvSpPr>
        <p:spPr>
          <a:xfrm>
            <a:off x="174798" y="3632200"/>
            <a:ext cx="4559300" cy="28321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1600" dirty="0" smtClean="0">
                <a:cs typeface="B Titr" panose="00000700000000000000" pitchFamily="2" charset="-78"/>
              </a:rPr>
              <a:t>1- سرمایه گذاری شده است = حکم وام موجود را دارد</a:t>
            </a:r>
          </a:p>
          <a:p>
            <a:pPr>
              <a:lnSpc>
                <a:spcPct val="200000"/>
              </a:lnSpc>
            </a:pPr>
            <a:endParaRPr lang="fa-IR" sz="1600" dirty="0" smtClean="0">
              <a:cs typeface="B Titr" panose="00000700000000000000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1600" dirty="0" smtClean="0">
                <a:cs typeface="B Titr" panose="00000700000000000000" pitchFamily="2" charset="-78"/>
              </a:rPr>
              <a:t>2- صرف در مؤونه شده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635038" y="3429000"/>
            <a:ext cx="3416534" cy="2212444"/>
            <a:chOff x="4488342" y="625134"/>
            <a:chExt cx="3499574" cy="2212444"/>
          </a:xfrm>
        </p:grpSpPr>
        <p:cxnSp>
          <p:nvCxnSpPr>
            <p:cNvPr id="17" name="Straight Arrow Connector 16"/>
            <p:cNvCxnSpPr/>
            <p:nvPr/>
          </p:nvCxnSpPr>
          <p:spPr>
            <a:xfrm flipH="1" flipV="1">
              <a:off x="4488342" y="1209334"/>
              <a:ext cx="1235390" cy="26386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4488342" y="1731356"/>
              <a:ext cx="1235391" cy="51302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5686834" y="625134"/>
              <a:ext cx="2301082" cy="221244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fa-IR" sz="2400" cap="small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Titr" panose="00000700000000000000" pitchFamily="2" charset="-78"/>
                </a:rPr>
                <a:t> وام هزینه شده است</a:t>
              </a:r>
              <a:endParaRPr lang="fa-I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endParaRPr>
            </a:p>
          </p:txBody>
        </p:sp>
      </p:grpSp>
      <p:sp>
        <p:nvSpPr>
          <p:cNvPr id="20" name="Content Placeholder 3"/>
          <p:cNvSpPr txBox="1">
            <a:spLocks/>
          </p:cNvSpPr>
          <p:nvPr/>
        </p:nvSpPr>
        <p:spPr>
          <a:xfrm>
            <a:off x="232064" y="4176390"/>
            <a:ext cx="2197100" cy="28321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r" rtl="1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rtl="1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fa-IR" sz="1600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  <a:t>مؤونه مصرفی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a-IR" sz="1600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  <a:t>مؤونه غیر مصرفی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a-IR" sz="1600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  <a:t>سایر هزینه های زندگی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2362200" y="4419600"/>
            <a:ext cx="215900" cy="13716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229600" y="5638800"/>
            <a:ext cx="990600" cy="754379"/>
          </a:xfrm>
          <a:prstGeom prst="rect">
            <a:avLst/>
          </a:prstGeom>
        </p:spPr>
        <p:txBody>
          <a:bodyPr/>
          <a:lstStyle/>
          <a:p>
            <a:fld id="{17AFE98B-EE34-4465-99CA-815ECF53C158}" type="slidenum">
              <a:rPr lang="fa-IR" sz="1800" smtClean="0">
                <a:cs typeface="B Titr" panose="00000700000000000000" pitchFamily="2" charset="-78"/>
              </a:rPr>
              <a:t>14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68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381000"/>
            <a:ext cx="7391400" cy="1752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1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16- کسی که تا مدتی قبل حسابرسی خمسی داشته است ، مثلاً تا سال 1385 ، دارایی و بدهی های او از آن تاریخ تاکنون مانند کسی که تاکنون حسابرسی نداشته محاسبه می شود، مثلاً </a:t>
            </a:r>
            <a:endParaRPr lang="fa-IR" sz="2100" dirty="0">
              <a:solidFill>
                <a:schemeClr val="bg2">
                  <a:lumMod val="10000"/>
                </a:schemeClr>
              </a:solidFill>
              <a:cs typeface="B Titr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52600" y="2819400"/>
            <a:ext cx="6705600" cy="0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219200" y="2133600"/>
            <a:ext cx="1066800" cy="965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1396</a:t>
            </a:r>
            <a:endParaRPr lang="fa-IR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772400" y="2120900"/>
            <a:ext cx="1181100" cy="9779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1385</a:t>
            </a:r>
            <a:endParaRPr lang="fa-I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09700" y="3352800"/>
            <a:ext cx="7391400" cy="17526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1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17- کسی که همیشه حسابرسی خمسی داشته است ، تنها برای یک سال آخر دارایی و بدهی های وی به حساب آورده می شود، مثلاً </a:t>
            </a:r>
            <a:endParaRPr lang="fa-IR" sz="2100" dirty="0">
              <a:solidFill>
                <a:schemeClr val="bg2">
                  <a:lumMod val="10000"/>
                </a:schemeClr>
              </a:solidFill>
              <a:cs typeface="B Titr" pitchFamily="2" charset="-78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90700" y="6019800"/>
            <a:ext cx="6705600" cy="0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137400" y="5181600"/>
            <a:ext cx="1854200" cy="9779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95/03/15</a:t>
            </a:r>
            <a:endParaRPr lang="fa-I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66800" y="5118100"/>
            <a:ext cx="1841500" cy="965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96/03/15</a:t>
            </a:r>
            <a:endParaRPr lang="fa-IR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975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0" y="12700"/>
            <a:ext cx="2084937" cy="6858000"/>
          </a:xfrm>
          <a:prstGeom prst="rect">
            <a:avLst/>
          </a:prstGeom>
        </p:spPr>
      </p:pic>
      <p:sp>
        <p:nvSpPr>
          <p:cNvPr id="5" name="Title 4"/>
          <p:cNvSpPr txBox="1">
            <a:spLocks noGrp="1"/>
          </p:cNvSpPr>
          <p:nvPr>
            <p:ph type="ctrTitle"/>
          </p:nvPr>
        </p:nvSpPr>
        <p:spPr>
          <a:xfrm>
            <a:off x="1932537" y="2667000"/>
            <a:ext cx="66294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7200" dirty="0" smtClean="0">
                <a:solidFill>
                  <a:schemeClr val="accent1">
                    <a:lumMod val="50000"/>
                  </a:schemeClr>
                </a:solidFill>
                <a:cs typeface="B Titr" pitchFamily="2" charset="-78"/>
              </a:rPr>
              <a:t>روش محاسبه خمس</a:t>
            </a:r>
            <a:endParaRPr lang="fa-IR" sz="7200" dirty="0">
              <a:solidFill>
                <a:schemeClr val="accent1">
                  <a:lumMod val="5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475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9900" y="914400"/>
            <a:ext cx="7315200" cy="1846659"/>
          </a:xfrm>
          <a:prstGeom prst="rect">
            <a:avLst/>
          </a:prstGeom>
          <a:noFill/>
        </p:spPr>
        <p:txBody>
          <a:bodyPr wrap="square" rtlCol="1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3200" b="1" dirty="0" smtClean="0">
                <a:cs typeface="B Zar" pitchFamily="2" charset="-78"/>
              </a:rPr>
              <a:t>وظیفه علماء به حکم اولی؛ </a:t>
            </a:r>
          </a:p>
          <a:p>
            <a:pPr algn="l">
              <a:lnSpc>
                <a:spcPct val="150000"/>
              </a:lnSpc>
            </a:pPr>
            <a:r>
              <a:rPr lang="fa-IR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بیان احکام خمس است</a:t>
            </a:r>
          </a:p>
        </p:txBody>
      </p:sp>
      <p:pic>
        <p:nvPicPr>
          <p:cNvPr id="7" name="Picture 6" descr="01.png"/>
          <p:cNvPicPr>
            <a:picLocks noChangeAspect="1"/>
          </p:cNvPicPr>
          <p:nvPr/>
        </p:nvPicPr>
        <p:blipFill rotWithShape="1">
          <a:blip r:embed="rId2" cstate="print"/>
          <a:srcRect t="2573" b="80492"/>
          <a:stretch/>
        </p:blipFill>
        <p:spPr>
          <a:xfrm rot="19405824">
            <a:off x="6354026" y="2248143"/>
            <a:ext cx="2354895" cy="1409163"/>
          </a:xfrm>
          <a:prstGeom prst="rect">
            <a:avLst/>
          </a:prstGeom>
        </p:spPr>
      </p:pic>
      <p:pic>
        <p:nvPicPr>
          <p:cNvPr id="9" name="Picture 8" descr="01.png"/>
          <p:cNvPicPr>
            <a:picLocks noChangeAspect="1"/>
          </p:cNvPicPr>
          <p:nvPr/>
        </p:nvPicPr>
        <p:blipFill rotWithShape="1">
          <a:blip r:embed="rId2" cstate="print"/>
          <a:srcRect t="2573" b="80492"/>
          <a:stretch/>
        </p:blipFill>
        <p:spPr>
          <a:xfrm rot="19405824">
            <a:off x="6055390" y="4525213"/>
            <a:ext cx="2354895" cy="140916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8286583" y="5638800"/>
            <a:ext cx="922020" cy="754379"/>
          </a:xfrm>
        </p:spPr>
        <p:txBody>
          <a:bodyPr/>
          <a:lstStyle/>
          <a:p>
            <a:fld id="{E7C68A1B-1435-4755-8F9A-3D386CB84081}" type="slidenum">
              <a:rPr lang="fa-IR" sz="1800" smtClean="0">
                <a:cs typeface="B Titr" panose="00000700000000000000" pitchFamily="2" charset="-78"/>
              </a:rPr>
              <a:t>3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038600"/>
            <a:ext cx="3657600" cy="1905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800" dirty="0" smtClean="0">
                <a:solidFill>
                  <a:prstClr val="black"/>
                </a:solidFill>
                <a:cs typeface="B Titr" pitchFamily="2" charset="-78"/>
              </a:rPr>
              <a:t>امر به معروف واجب است</a:t>
            </a:r>
            <a:endParaRPr lang="fa-IR" sz="2800" dirty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3" name="Oval 2"/>
          <p:cNvSpPr/>
          <p:nvPr/>
        </p:nvSpPr>
        <p:spPr>
          <a:xfrm>
            <a:off x="4343400" y="457200"/>
            <a:ext cx="3657600" cy="3581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800" dirty="0">
                <a:solidFill>
                  <a:prstClr val="black"/>
                </a:solidFill>
                <a:cs typeface="B Titr" pitchFamily="2" charset="-78"/>
              </a:rPr>
              <a:t>اگر مردم به وظیفه خود عمل نکنند و خمس اموالشان را نپردازند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7696200" y="5791200"/>
            <a:ext cx="922020" cy="754379"/>
          </a:xfrm>
          <a:prstGeom prst="rect">
            <a:avLst/>
          </a:prstGeom>
        </p:spPr>
        <p:txBody>
          <a:bodyPr/>
          <a:lstStyle/>
          <a:p>
            <a:fld id="{03E9F820-0E3E-4177-8910-D3B8629774E4}" type="slidenum">
              <a:rPr lang="fa-IR" sz="1800" smtClean="0">
                <a:cs typeface="B Titr" panose="00000700000000000000" pitchFamily="2" charset="-78"/>
              </a:rPr>
              <a:t>4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081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52800" y="381000"/>
            <a:ext cx="5029200" cy="182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800" b="1" dirty="0">
                <a:solidFill>
                  <a:srgbClr val="C00000"/>
                </a:solidFill>
                <a:cs typeface="B Titr" panose="00000700000000000000" pitchFamily="2" charset="-78"/>
              </a:rPr>
              <a:t>محاسبه اموال مردم برای پرداختن خمس وظیفه اولی ما نیست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" y="3352800"/>
            <a:ext cx="7315200" cy="2362200"/>
          </a:xfrm>
          <a:prstGeom prst="roundRect">
            <a:avLst>
              <a:gd name="adj" fmla="val 3030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32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پیش از محاسبه اموال، مناسب است درباره ضرورت پرداختن خمس و آثار آن صحبت شود.</a:t>
            </a:r>
            <a:endParaRPr lang="fa-IR" sz="3200" b="1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229600" y="5638800"/>
            <a:ext cx="922020" cy="754379"/>
          </a:xfrm>
          <a:prstGeom prst="rect">
            <a:avLst/>
          </a:prstGeom>
        </p:spPr>
        <p:txBody>
          <a:bodyPr/>
          <a:lstStyle/>
          <a:p>
            <a:fld id="{D59E5422-4670-49A6-8836-719C613B390C}" type="slidenum">
              <a:rPr lang="fa-IR" sz="1800" smtClean="0">
                <a:cs typeface="B Titr" panose="00000700000000000000" pitchFamily="2" charset="-78"/>
              </a:rPr>
              <a:t>5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609600"/>
            <a:ext cx="83947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002060"/>
                </a:solidFill>
                <a:cs typeface="B Titr" pitchFamily="2" charset="-78"/>
              </a:rPr>
              <a:t>برای محاسبه اموال مراجعه کننده سؤالات ذیل مطرح شود:</a:t>
            </a:r>
            <a:endParaRPr lang="fa-IR" sz="3600" dirty="0">
              <a:solidFill>
                <a:srgbClr val="002060"/>
              </a:solidFill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5867400" cy="34777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fa-IR" sz="2800" b="1" dirty="0" smtClean="0">
                <a:cs typeface="B Zar" pitchFamily="2" charset="-78"/>
              </a:rPr>
              <a:t>الف) مقلّد کدام یک از مراجع تقلید است؟</a:t>
            </a:r>
          </a:p>
          <a:p>
            <a:pPr>
              <a:lnSpc>
                <a:spcPct val="200000"/>
              </a:lnSpc>
            </a:pPr>
            <a:r>
              <a:rPr lang="fa-IR" sz="2800" b="1" cap="small" dirty="0" smtClean="0">
                <a:cs typeface="B Zar" pitchFamily="2" charset="-78"/>
              </a:rPr>
              <a:t>ب) حسابرسی خمس داشته است یا نه؟</a:t>
            </a:r>
          </a:p>
          <a:p>
            <a:pPr>
              <a:lnSpc>
                <a:spcPct val="200000"/>
              </a:lnSpc>
            </a:pPr>
            <a:r>
              <a:rPr lang="fa-IR" sz="2800" b="1" cap="small" dirty="0" smtClean="0">
                <a:cs typeface="B Zar" pitchFamily="2" charset="-78"/>
              </a:rPr>
              <a:t>ج) دارایی او چیست؟</a:t>
            </a:r>
          </a:p>
          <a:p>
            <a:pPr>
              <a:lnSpc>
                <a:spcPct val="200000"/>
              </a:lnSpc>
            </a:pPr>
            <a:r>
              <a:rPr lang="fa-IR" sz="2800" b="1" cap="small" dirty="0" smtClean="0">
                <a:cs typeface="B Zar" pitchFamily="2" charset="-78"/>
              </a:rPr>
              <a:t>د) بدهی های او چیست؟</a:t>
            </a:r>
          </a:p>
          <a:p>
            <a:endParaRPr lang="fa-IR" b="1" dirty="0">
              <a:cs typeface="B Zar" pitchFamily="2" charset="-78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221980" y="5638800"/>
            <a:ext cx="922020" cy="754379"/>
          </a:xfrm>
          <a:prstGeom prst="rect">
            <a:avLst/>
          </a:prstGeom>
        </p:spPr>
        <p:txBody>
          <a:bodyPr/>
          <a:lstStyle/>
          <a:p>
            <a:fld id="{F1BE92F0-FB55-4FAD-B785-1AA32899A840}" type="slidenum">
              <a:rPr lang="fa-IR" sz="1800" smtClean="0">
                <a:cs typeface="B Titr" panose="00000700000000000000" pitchFamily="2" charset="-78"/>
              </a:rPr>
              <a:t>6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6"/>
          <p:cNvSpPr>
            <a:spLocks noGrp="1"/>
          </p:cNvSpPr>
          <p:nvPr>
            <p:ph sz="quarter" idx="1"/>
          </p:nvPr>
        </p:nvSpPr>
        <p:spPr>
          <a:xfrm>
            <a:off x="127000" y="2362200"/>
            <a:ext cx="5867400" cy="2667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b="1" cap="small" dirty="0" smtClean="0">
                <a:cs typeface="B Zar" pitchFamily="2" charset="-78"/>
              </a:rPr>
              <a:t>1- مقلد جامع الشرایط تقلید است.</a:t>
            </a:r>
          </a:p>
          <a:p>
            <a:pPr>
              <a:lnSpc>
                <a:spcPct val="200000"/>
              </a:lnSpc>
            </a:pPr>
            <a:r>
              <a:rPr lang="fa-IR" b="1" cap="small" dirty="0" smtClean="0">
                <a:cs typeface="B Zar" pitchFamily="2" charset="-78"/>
              </a:rPr>
              <a:t>2- مقلد غیر جامع الشرایط تقلید است.</a:t>
            </a:r>
          </a:p>
          <a:p>
            <a:pPr>
              <a:lnSpc>
                <a:spcPct val="200000"/>
              </a:lnSpc>
            </a:pPr>
            <a:r>
              <a:rPr lang="fa-IR" b="1" cap="small" dirty="0" smtClean="0">
                <a:cs typeface="B Zar" pitchFamily="2" charset="-78"/>
              </a:rPr>
              <a:t>3- تقلید نمی کند.</a:t>
            </a:r>
            <a:endParaRPr lang="fa-IR" b="1" dirty="0"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1700" y="228600"/>
            <a:ext cx="2362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chemeClr val="accent1">
                    <a:lumMod val="50000"/>
                  </a:schemeClr>
                </a:solidFill>
                <a:cs typeface="B Titr" pitchFamily="2" charset="-78"/>
              </a:rPr>
              <a:t>پاسخ سؤال اول</a:t>
            </a:r>
            <a:endParaRPr lang="fa-IR" sz="3200" dirty="0">
              <a:solidFill>
                <a:schemeClr val="accent1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97600" y="1066800"/>
            <a:ext cx="2514600" cy="2286000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fa-IR" sz="2600" dirty="0">
                <a:solidFill>
                  <a:srgbClr val="002060"/>
                </a:solidFill>
                <a:cs typeface="B Titr" pitchFamily="2" charset="-78"/>
              </a:rPr>
              <a:t>مقلد کدام یک از مراجع تقلید است؟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229600" y="5638800"/>
            <a:ext cx="922020" cy="754379"/>
          </a:xfrm>
          <a:prstGeom prst="rect">
            <a:avLst/>
          </a:prstGeom>
        </p:spPr>
        <p:txBody>
          <a:bodyPr/>
          <a:lstStyle/>
          <a:p>
            <a:fld id="{E0A4B8FF-582B-456B-8938-F57546564E6E}" type="slidenum">
              <a:rPr lang="fa-IR" sz="1800" smtClean="0">
                <a:cs typeface="B Titr" panose="00000700000000000000" pitchFamily="2" charset="-78"/>
              </a:rPr>
              <a:t>7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61100" y="520750"/>
            <a:ext cx="2362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chemeClr val="accent1">
                    <a:lumMod val="50000"/>
                  </a:schemeClr>
                </a:solidFill>
                <a:cs typeface="B Titr" pitchFamily="2" charset="-78"/>
              </a:rPr>
              <a:t>پاسخ سؤال دوم</a:t>
            </a:r>
            <a:endParaRPr lang="fa-IR" sz="3200" dirty="0">
              <a:solidFill>
                <a:schemeClr val="accent1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1498600"/>
            <a:ext cx="4495800" cy="685800"/>
          </a:xfrm>
          <a:prstGeom prst="rect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6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حسابرسی خمسی داشته است یا نه؟</a:t>
            </a:r>
            <a:endParaRPr lang="fa-IR" sz="2600" dirty="0">
              <a:solidFill>
                <a:schemeClr val="bg2">
                  <a:lumMod val="10000"/>
                </a:schemeClr>
              </a:solidFill>
              <a:cs typeface="B Titr" pitchFamily="2" charset="-78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1905000" y="3124200"/>
            <a:ext cx="6743700" cy="2590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1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fa-IR" sz="280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1- تاکنون حسابرسی نداشته است.</a:t>
            </a:r>
          </a:p>
          <a:p>
            <a:pPr algn="r">
              <a:lnSpc>
                <a:spcPct val="150000"/>
              </a:lnSpc>
            </a:pPr>
            <a:r>
              <a:rPr lang="fa-IR" sz="280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2- تا مدتی پیش حسابرسی داشته است.</a:t>
            </a:r>
          </a:p>
          <a:p>
            <a:pPr algn="r">
              <a:lnSpc>
                <a:spcPct val="150000"/>
              </a:lnSpc>
            </a:pPr>
            <a:r>
              <a:rPr lang="fa-IR" sz="280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3- حسابرسی خمسی داشته و دارد.</a:t>
            </a:r>
            <a:endParaRPr lang="fa-IR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itchFamily="2" charset="-78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53400" y="6019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229600" y="5951221"/>
            <a:ext cx="990600" cy="754379"/>
          </a:xfrm>
          <a:prstGeom prst="rect">
            <a:avLst/>
          </a:prstGeom>
        </p:spPr>
        <p:txBody>
          <a:bodyPr/>
          <a:lstStyle/>
          <a:p>
            <a:fld id="{C17D14E6-D2BB-48B7-8C15-D425BC6DF179}" type="slidenum">
              <a:rPr lang="fa-IR" sz="1800" smtClean="0">
                <a:cs typeface="B Titr" panose="00000700000000000000" pitchFamily="2" charset="-78"/>
              </a:rPr>
              <a:t>8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46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/>
          </p:cNvSpPr>
          <p:nvPr>
            <p:ph sz="quarter" idx="1"/>
          </p:nvPr>
        </p:nvSpPr>
        <p:spPr>
          <a:xfrm>
            <a:off x="1981200" y="3352800"/>
            <a:ext cx="5867400" cy="1981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b="1" cap="small" dirty="0" smtClean="0">
                <a:cs typeface="B Zar" pitchFamily="2" charset="-78"/>
              </a:rPr>
              <a:t>1- اموالی که خمس ندارد.</a:t>
            </a:r>
          </a:p>
          <a:p>
            <a:pPr>
              <a:lnSpc>
                <a:spcPct val="150000"/>
              </a:lnSpc>
            </a:pPr>
            <a:r>
              <a:rPr lang="fa-IR" b="1" cap="small" dirty="0">
                <a:cs typeface="B Zar" pitchFamily="2" charset="-78"/>
              </a:rPr>
              <a:t>2- اموالی که خمس دارد.</a:t>
            </a:r>
          </a:p>
          <a:p>
            <a:pPr>
              <a:lnSpc>
                <a:spcPct val="150000"/>
              </a:lnSpc>
            </a:pPr>
            <a:r>
              <a:rPr lang="fa-IR" b="1" cap="small" dirty="0">
                <a:cs typeface="B Zar" pitchFamily="2" charset="-78"/>
              </a:rPr>
              <a:t>3- اموال مشکوک.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762000"/>
            <a:ext cx="7543800" cy="14478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8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مجموع اموال کسی که تا کنون حسابرسی نداشته است، به سه دسته تقسیم می شود:</a:t>
            </a:r>
            <a:endParaRPr lang="fa-IR" sz="2800" dirty="0">
              <a:solidFill>
                <a:schemeClr val="bg2">
                  <a:lumMod val="10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229600" y="5638800"/>
            <a:ext cx="990600" cy="754379"/>
          </a:xfrm>
          <a:prstGeom prst="rect">
            <a:avLst/>
          </a:prstGeom>
        </p:spPr>
        <p:txBody>
          <a:bodyPr/>
          <a:lstStyle/>
          <a:p>
            <a:fld id="{17BD0175-3DA2-42F3-B8C6-66386AF8318A}" type="slidenum">
              <a:rPr lang="fa-IR" sz="1800" smtClean="0">
                <a:cs typeface="B Titr" panose="00000700000000000000" pitchFamily="2" charset="-78"/>
              </a:rPr>
              <a:t>9</a:t>
            </a:fld>
            <a:endParaRPr lang="fa-IR" sz="1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345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494</Words>
  <Application>Microsoft Office PowerPoint</Application>
  <PresentationFormat>On-screen Show (4:3)</PresentationFormat>
  <Paragraphs>92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 Titr</vt:lpstr>
      <vt:lpstr>B Zar</vt:lpstr>
      <vt:lpstr>Calibri</vt:lpstr>
      <vt:lpstr>Century Schoolbook</vt:lpstr>
      <vt:lpstr>Times New Roman</vt:lpstr>
      <vt:lpstr>Wingdings</vt:lpstr>
      <vt:lpstr>Wingdings 2</vt:lpstr>
      <vt:lpstr>Oriel</vt:lpstr>
      <vt:lpstr>PowerPoint Presentation</vt:lpstr>
      <vt:lpstr>روش محاسبه خمس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اموالی که خمس ندارد؛</vt:lpstr>
      <vt:lpstr>اموالی که خمس دارد               مازاد بر مخارج سال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Design</dc:creator>
  <cp:lastModifiedBy>pc66</cp:lastModifiedBy>
  <cp:revision>90</cp:revision>
  <dcterms:created xsi:type="dcterms:W3CDTF">2013-02-20T08:58:51Z</dcterms:created>
  <dcterms:modified xsi:type="dcterms:W3CDTF">2022-12-11T09:27:40Z</dcterms:modified>
</cp:coreProperties>
</file>