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sldIdLst>
    <p:sldId id="391" r:id="rId2"/>
    <p:sldId id="423" r:id="rId3"/>
    <p:sldId id="392" r:id="rId4"/>
    <p:sldId id="394" r:id="rId5"/>
    <p:sldId id="395" r:id="rId6"/>
    <p:sldId id="396" r:id="rId7"/>
    <p:sldId id="397" r:id="rId8"/>
    <p:sldId id="398" r:id="rId9"/>
    <p:sldId id="399" r:id="rId10"/>
    <p:sldId id="400" r:id="rId11"/>
    <p:sldId id="401" r:id="rId12"/>
    <p:sldId id="402" r:id="rId13"/>
    <p:sldId id="403" r:id="rId14"/>
    <p:sldId id="405" r:id="rId15"/>
    <p:sldId id="406" r:id="rId16"/>
    <p:sldId id="420" r:id="rId17"/>
    <p:sldId id="425" r:id="rId18"/>
    <p:sldId id="424" r:id="rId19"/>
    <p:sldId id="422" r:id="rId20"/>
    <p:sldId id="408" r:id="rId21"/>
    <p:sldId id="409" r:id="rId22"/>
    <p:sldId id="410" r:id="rId23"/>
    <p:sldId id="411" r:id="rId24"/>
    <p:sldId id="412" r:id="rId25"/>
    <p:sldId id="413" r:id="rId26"/>
    <p:sldId id="414" r:id="rId27"/>
    <p:sldId id="415" r:id="rId28"/>
    <p:sldId id="416" r:id="rId29"/>
    <p:sldId id="417" r:id="rId30"/>
    <p:sldId id="418" r:id="rId3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364" autoAdjust="0"/>
  </p:normalViewPr>
  <p:slideViewPr>
    <p:cSldViewPr snapToGrid="0">
      <p:cViewPr>
        <p:scale>
          <a:sx n="66" d="100"/>
          <a:sy n="66" d="100"/>
        </p:scale>
        <p:origin x="1056" y="606"/>
      </p:cViewPr>
      <p:guideLst/>
    </p:cSldViewPr>
  </p:slideViewPr>
  <p:outlineViewPr>
    <p:cViewPr>
      <p:scale>
        <a:sx n="33" d="100"/>
        <a:sy n="33" d="100"/>
      </p:scale>
      <p:origin x="0" y="-485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A421D54C-0499-438F-94DB-CA835F6DFC1D}" type="datetimeFigureOut">
              <a:rPr lang="en-US"/>
              <a:pPr>
                <a:defRPr/>
              </a:pPr>
              <a:t>12/11/2022</a:t>
            </a:fld>
            <a:endParaRPr lang="en-US" dirty="0"/>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795CDA80-C108-43E3-A5E5-0ABB2495DD04}" type="slidenum">
              <a:rPr lang="en-US"/>
              <a:pPr>
                <a:defRPr/>
              </a:pPr>
              <a:t>‹#›</a:t>
            </a:fld>
            <a:endParaRPr lang="en-US" dirty="0"/>
          </a:p>
        </p:txBody>
      </p:sp>
    </p:spTree>
    <p:extLst>
      <p:ext uri="{BB962C8B-B14F-4D97-AF65-F5344CB8AC3E}">
        <p14:creationId xmlns:p14="http://schemas.microsoft.com/office/powerpoint/2010/main" val="935283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5" name="Date Placeholder 3"/>
          <p:cNvSpPr>
            <a:spLocks noGrp="1"/>
          </p:cNvSpPr>
          <p:nvPr>
            <p:ph type="dt" sz="half" idx="15"/>
          </p:nvPr>
        </p:nvSpPr>
        <p:spPr/>
        <p:txBody>
          <a:bodyPr/>
          <a:lstStyle>
            <a:lvl1pPr>
              <a:defRPr/>
            </a:lvl1pPr>
          </a:lstStyle>
          <a:p>
            <a:pPr>
              <a:defRPr/>
            </a:pPr>
            <a:fld id="{1702404E-D88D-4760-B7DC-C3731BABDACD}" type="datetimeFigureOut">
              <a:rPr lang="en-US"/>
              <a:pPr>
                <a:defRPr/>
              </a:pPr>
              <a:t>12/11/2022</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C529C293-35B3-4663-A7D4-FCDD2D06DBD7}" type="slidenum">
              <a:rPr lang="en-US"/>
              <a:pPr>
                <a:defRPr/>
              </a:pPr>
              <a:t>‹#›</a:t>
            </a:fld>
            <a:endParaRPr lang="en-US" dirty="0"/>
          </a:p>
        </p:txBody>
      </p:sp>
    </p:spTree>
    <p:extLst>
      <p:ext uri="{BB962C8B-B14F-4D97-AF65-F5344CB8AC3E}">
        <p14:creationId xmlns:p14="http://schemas.microsoft.com/office/powerpoint/2010/main" val="243319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F3B49415-424C-40FB-AEEF-EA10A4409007}"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3FE76B-CAB2-4B18-B9C8-24B2BFC08E59}" type="slidenum">
              <a:rPr lang="en-US"/>
              <a:pPr>
                <a:defRPr/>
              </a:pPr>
              <a:t>‹#›</a:t>
            </a:fld>
            <a:endParaRPr lang="en-US" dirty="0"/>
          </a:p>
        </p:txBody>
      </p:sp>
    </p:spTree>
    <p:extLst>
      <p:ext uri="{BB962C8B-B14F-4D97-AF65-F5344CB8AC3E}">
        <p14:creationId xmlns:p14="http://schemas.microsoft.com/office/powerpoint/2010/main" val="3086812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800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38609235-AD25-466B-BDAE-D74B250CFDB8}" type="datetimeFigureOut">
              <a:rPr lang="en-US"/>
              <a:pPr>
                <a:defRPr/>
              </a:pPr>
              <a:t>12/11/2022</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F47A0CA4-5812-458C-B1A4-2807FEE1A8E2}" type="slidenum">
              <a:rPr lang="en-US"/>
              <a:pPr>
                <a:defRPr/>
              </a:pPr>
              <a:t>‹#›</a:t>
            </a:fld>
            <a:endParaRPr lang="en-US" dirty="0"/>
          </a:p>
        </p:txBody>
      </p:sp>
    </p:spTree>
    <p:extLst>
      <p:ext uri="{BB962C8B-B14F-4D97-AF65-F5344CB8AC3E}">
        <p14:creationId xmlns:p14="http://schemas.microsoft.com/office/powerpoint/2010/main" val="2079969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2FAB04A7-A690-42F9-8476-7B5FCB0B68B3}"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95E28D-A512-4FA0-9C22-AEB678BD5484}" type="slidenum">
              <a:rPr lang="en-US"/>
              <a:pPr>
                <a:defRPr/>
              </a:pPr>
              <a:t>‹#›</a:t>
            </a:fld>
            <a:endParaRPr lang="en-US" dirty="0"/>
          </a:p>
        </p:txBody>
      </p:sp>
    </p:spTree>
    <p:extLst>
      <p:ext uri="{BB962C8B-B14F-4D97-AF65-F5344CB8AC3E}">
        <p14:creationId xmlns:p14="http://schemas.microsoft.com/office/powerpoint/2010/main" val="3263636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800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D053F5B3-6D23-4383-88D0-833FE93A7438}" type="datetimeFigureOut">
              <a:rPr lang="en-US"/>
              <a:pPr>
                <a:defRPr/>
              </a:pPr>
              <a:t>12/11/2022</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58BD7618-A01E-4A04-9E04-8D2EF43BD1CD}" type="slidenum">
              <a:rPr lang="en-US"/>
              <a:pPr>
                <a:defRPr/>
              </a:pPr>
              <a:t>‹#›</a:t>
            </a:fld>
            <a:endParaRPr lang="en-US" dirty="0"/>
          </a:p>
        </p:txBody>
      </p:sp>
    </p:spTree>
    <p:extLst>
      <p:ext uri="{BB962C8B-B14F-4D97-AF65-F5344CB8AC3E}">
        <p14:creationId xmlns:p14="http://schemas.microsoft.com/office/powerpoint/2010/main" val="4098994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4"/>
          </p:nvPr>
        </p:nvSpPr>
        <p:spPr/>
        <p:txBody>
          <a:bodyPr/>
          <a:lstStyle>
            <a:lvl1pPr>
              <a:defRPr/>
            </a:lvl1pPr>
          </a:lstStyle>
          <a:p>
            <a:pPr>
              <a:defRPr/>
            </a:pPr>
            <a:fld id="{B56A6AE4-A422-4D5E-BED8-40B023D0EB9D}" type="datetimeFigureOut">
              <a:rPr lang="en-US"/>
              <a:pPr>
                <a:defRPr/>
              </a:pPr>
              <a:t>12/11/2022</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067EEE8C-17B8-4719-8BD6-DE004C9D6068}" type="slidenum">
              <a:rPr lang="en-US"/>
              <a:pPr>
                <a:defRPr/>
              </a:pPr>
              <a:t>‹#›</a:t>
            </a:fld>
            <a:endParaRPr lang="en-US" dirty="0"/>
          </a:p>
        </p:txBody>
      </p:sp>
    </p:spTree>
    <p:extLst>
      <p:ext uri="{BB962C8B-B14F-4D97-AF65-F5344CB8AC3E}">
        <p14:creationId xmlns:p14="http://schemas.microsoft.com/office/powerpoint/2010/main" val="2417625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D0D9D7C-5397-4C02-8440-81FB7C0D6898}"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80CAD1-EBCB-4BD1-9D61-C1DF5B987C6F}" type="slidenum">
              <a:rPr lang="en-US"/>
              <a:pPr>
                <a:defRPr/>
              </a:pPr>
              <a:t>‹#›</a:t>
            </a:fld>
            <a:endParaRPr lang="en-US" dirty="0"/>
          </a:p>
        </p:txBody>
      </p:sp>
    </p:spTree>
    <p:extLst>
      <p:ext uri="{BB962C8B-B14F-4D97-AF65-F5344CB8AC3E}">
        <p14:creationId xmlns:p14="http://schemas.microsoft.com/office/powerpoint/2010/main" val="40900749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966C513-60F9-4CC2-8213-948130512C3A}"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258554-53ED-441D-82E7-5D29D500DC9A}" type="slidenum">
              <a:rPr lang="en-US"/>
              <a:pPr>
                <a:defRPr/>
              </a:pPr>
              <a:t>‹#›</a:t>
            </a:fld>
            <a:endParaRPr lang="en-US" dirty="0"/>
          </a:p>
        </p:txBody>
      </p:sp>
    </p:spTree>
    <p:extLst>
      <p:ext uri="{BB962C8B-B14F-4D97-AF65-F5344CB8AC3E}">
        <p14:creationId xmlns:p14="http://schemas.microsoft.com/office/powerpoint/2010/main" val="367967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3C6D76C-278A-4904-8FA1-A932867F2E39}"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CBB3B5-E264-4809-9035-5196FC5305EF}" type="slidenum">
              <a:rPr lang="en-US"/>
              <a:pPr>
                <a:defRPr/>
              </a:pPr>
              <a:t>‹#›</a:t>
            </a:fld>
            <a:endParaRPr lang="en-US" dirty="0"/>
          </a:p>
        </p:txBody>
      </p:sp>
    </p:spTree>
    <p:extLst>
      <p:ext uri="{BB962C8B-B14F-4D97-AF65-F5344CB8AC3E}">
        <p14:creationId xmlns:p14="http://schemas.microsoft.com/office/powerpoint/2010/main" val="400691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022EBA11-5088-428E-8ADE-009DF996379D}" type="datetimeFigureOut">
              <a:rPr lang="en-US"/>
              <a:pPr>
                <a:defRPr/>
              </a:pPr>
              <a:t>12/11/2022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381E38-F3EF-4C06-B3B7-6237C34BB057}" type="slidenum">
              <a:rPr lang="en-US"/>
              <a:pPr>
                <a:defRPr/>
              </a:pPr>
              <a:t>‹#›</a:t>
            </a:fld>
            <a:endParaRPr lang="en-US" dirty="0"/>
          </a:p>
        </p:txBody>
      </p:sp>
    </p:spTree>
    <p:extLst>
      <p:ext uri="{BB962C8B-B14F-4D97-AF65-F5344CB8AC3E}">
        <p14:creationId xmlns:p14="http://schemas.microsoft.com/office/powerpoint/2010/main" val="304028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ABF7B63-0BA7-4791-891A-B43E2C80DE7E}" type="datetimeFigureOut">
              <a:rPr lang="en-US"/>
              <a:pPr>
                <a:defRPr/>
              </a:pPr>
              <a:t>12/11/2022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9F8DA0-0373-4DF4-BF3B-E9B31808D3EF}" type="slidenum">
              <a:rPr lang="en-US"/>
              <a:pPr>
                <a:defRPr/>
              </a:pPr>
              <a:t>‹#›</a:t>
            </a:fld>
            <a:endParaRPr lang="en-US" dirty="0"/>
          </a:p>
        </p:txBody>
      </p:sp>
    </p:spTree>
    <p:extLst>
      <p:ext uri="{BB962C8B-B14F-4D97-AF65-F5344CB8AC3E}">
        <p14:creationId xmlns:p14="http://schemas.microsoft.com/office/powerpoint/2010/main" val="549097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775AB88-0C36-4E10-8FD0-676FAFE89FE3}" type="datetimeFigureOut">
              <a:rPr lang="en-US"/>
              <a:pPr>
                <a:defRPr/>
              </a:pPr>
              <a:t>12/11/2022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B21AC8-5B1F-4CD0-A336-4912B5002442}" type="slidenum">
              <a:rPr lang="en-US"/>
              <a:pPr>
                <a:defRPr/>
              </a:pPr>
              <a:t>‹#›</a:t>
            </a:fld>
            <a:endParaRPr lang="en-US" dirty="0"/>
          </a:p>
        </p:txBody>
      </p:sp>
    </p:spTree>
    <p:extLst>
      <p:ext uri="{BB962C8B-B14F-4D97-AF65-F5344CB8AC3E}">
        <p14:creationId xmlns:p14="http://schemas.microsoft.com/office/powerpoint/2010/main" val="334800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7204C1A-1D80-4252-95E2-2793C99B2109}" type="datetimeFigureOut">
              <a:rPr lang="en-US"/>
              <a:pPr>
                <a:defRPr/>
              </a:pPr>
              <a:t>12/11/2022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492DD10-EE1A-4967-BF76-6D770D97DFA2}" type="slidenum">
              <a:rPr lang="en-US"/>
              <a:pPr>
                <a:defRPr/>
              </a:pPr>
              <a:t>‹#›</a:t>
            </a:fld>
            <a:endParaRPr lang="en-US" dirty="0"/>
          </a:p>
        </p:txBody>
      </p:sp>
    </p:spTree>
    <p:extLst>
      <p:ext uri="{BB962C8B-B14F-4D97-AF65-F5344CB8AC3E}">
        <p14:creationId xmlns:p14="http://schemas.microsoft.com/office/powerpoint/2010/main" val="168402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4BC179-1FF0-412E-A8D9-98A745F6F09B}" type="datetimeFigureOut">
              <a:rPr lang="en-US"/>
              <a:pPr>
                <a:defRPr/>
              </a:pPr>
              <a:t>12/11/2022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0C7D0BA-1B99-4D0C-9FF6-1F041E7C9638}" type="slidenum">
              <a:rPr lang="en-US"/>
              <a:pPr>
                <a:defRPr/>
              </a:pPr>
              <a:t>‹#›</a:t>
            </a:fld>
            <a:endParaRPr lang="en-US" dirty="0"/>
          </a:p>
        </p:txBody>
      </p:sp>
    </p:spTree>
    <p:extLst>
      <p:ext uri="{BB962C8B-B14F-4D97-AF65-F5344CB8AC3E}">
        <p14:creationId xmlns:p14="http://schemas.microsoft.com/office/powerpoint/2010/main" val="340254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E71592C-095C-4698-BC0F-1C56C050FD4B}" type="datetimeFigureOut">
              <a:rPr lang="en-US"/>
              <a:pPr>
                <a:defRPr/>
              </a:pPr>
              <a:t>12/11/2022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3096DE-7958-4BA8-8F9E-CA9CE2CA09B3}" type="slidenum">
              <a:rPr lang="en-US"/>
              <a:pPr>
                <a:defRPr/>
              </a:pPr>
              <a:t>‹#›</a:t>
            </a:fld>
            <a:endParaRPr lang="en-US" dirty="0"/>
          </a:p>
        </p:txBody>
      </p:sp>
    </p:spTree>
    <p:extLst>
      <p:ext uri="{BB962C8B-B14F-4D97-AF65-F5344CB8AC3E}">
        <p14:creationId xmlns:p14="http://schemas.microsoft.com/office/powerpoint/2010/main" val="1721284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4309BC6-787E-441F-BB7B-95F3BA69A695}" type="datetimeFigureOut">
              <a:rPr lang="en-US"/>
              <a:pPr>
                <a:defRPr/>
              </a:pPr>
              <a:t>12/11/2022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4C31DC-3F2D-4D12-8125-CE043AC0E16B}" type="slidenum">
              <a:rPr lang="en-US"/>
              <a:pPr>
                <a:defRPr/>
              </a:pPr>
              <a:t>‹#›</a:t>
            </a:fld>
            <a:endParaRPr lang="en-US" dirty="0"/>
          </a:p>
        </p:txBody>
      </p:sp>
    </p:spTree>
    <p:extLst>
      <p:ext uri="{BB962C8B-B14F-4D97-AF65-F5344CB8AC3E}">
        <p14:creationId xmlns:p14="http://schemas.microsoft.com/office/powerpoint/2010/main" val="334281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60F8F26E-6E7E-4316-9904-C1A70664A66D}" type="datetimeFigureOut">
              <a:rPr lang="en-US"/>
              <a:pPr>
                <a:defRPr/>
              </a:pPr>
              <a:t>12/11/2022</a:t>
            </a:fld>
            <a:endParaRPr lang="en-US" dirty="0"/>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11E64636-B7E3-4E24-8ECE-9917490EE9E1}"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813"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14" r:id="rId12"/>
    <p:sldLayoutId id="2147483809" r:id="rId13"/>
    <p:sldLayoutId id="2147483815" r:id="rId14"/>
    <p:sldLayoutId id="2147483810" r:id="rId15"/>
    <p:sldLayoutId id="2147483811" r:id="rId16"/>
    <p:sldLayoutId id="2147483812"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759803D-68E6-0324-D928-FE37DA1FE373}"/>
              </a:ext>
            </a:extLst>
          </p:cNvPr>
          <p:cNvPicPr>
            <a:picLocks noChangeAspect="1"/>
          </p:cNvPicPr>
          <p:nvPr/>
        </p:nvPicPr>
        <p:blipFill>
          <a:blip r:embed="rId2"/>
          <a:stretch>
            <a:fillRect/>
          </a:stretch>
        </p:blipFill>
        <p:spPr>
          <a:xfrm>
            <a:off x="2274972" y="1229689"/>
            <a:ext cx="7435086" cy="4082539"/>
          </a:xfrm>
          <a:prstGeom prst="rect">
            <a:avLst/>
          </a:prstGeom>
        </p:spPr>
      </p:pic>
    </p:spTree>
    <p:extLst>
      <p:ext uri="{BB962C8B-B14F-4D97-AF65-F5344CB8AC3E}">
        <p14:creationId xmlns:p14="http://schemas.microsoft.com/office/powerpoint/2010/main" val="377691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Brace 3">
            <a:extLst>
              <a:ext uri="{FF2B5EF4-FFF2-40B4-BE49-F238E27FC236}">
                <a16:creationId xmlns:a16="http://schemas.microsoft.com/office/drawing/2014/main" id="{DD2C2646-F48E-F999-5C7F-439FA5C588F5}"/>
              </a:ext>
            </a:extLst>
          </p:cNvPr>
          <p:cNvSpPr/>
          <p:nvPr/>
        </p:nvSpPr>
        <p:spPr>
          <a:xfrm>
            <a:off x="8207806" y="339066"/>
            <a:ext cx="272190" cy="2911677"/>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5" name="Rectangle 4">
            <a:extLst>
              <a:ext uri="{FF2B5EF4-FFF2-40B4-BE49-F238E27FC236}">
                <a16:creationId xmlns:a16="http://schemas.microsoft.com/office/drawing/2014/main" id="{D5CC27CC-84FA-D50B-A4F8-A87895FB5D6E}"/>
              </a:ext>
            </a:extLst>
          </p:cNvPr>
          <p:cNvSpPr>
            <a:spLocks noChangeArrowheads="1"/>
          </p:cNvSpPr>
          <p:nvPr/>
        </p:nvSpPr>
        <p:spPr bwMode="auto">
          <a:xfrm>
            <a:off x="4924099" y="117103"/>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سن افراد</a:t>
            </a:r>
          </a:p>
        </p:txBody>
      </p:sp>
      <p:sp>
        <p:nvSpPr>
          <p:cNvPr id="6" name="Rectangle 5">
            <a:extLst>
              <a:ext uri="{FF2B5EF4-FFF2-40B4-BE49-F238E27FC236}">
                <a16:creationId xmlns:a16="http://schemas.microsoft.com/office/drawing/2014/main" id="{4AFE0115-D1CA-67ED-6885-EE1BB6590028}"/>
              </a:ext>
            </a:extLst>
          </p:cNvPr>
          <p:cNvSpPr>
            <a:spLocks noChangeArrowheads="1"/>
          </p:cNvSpPr>
          <p:nvPr/>
        </p:nvSpPr>
        <p:spPr bwMode="auto">
          <a:xfrm>
            <a:off x="3212618" y="657157"/>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جنسیت افراد</a:t>
            </a:r>
          </a:p>
        </p:txBody>
      </p:sp>
      <p:sp>
        <p:nvSpPr>
          <p:cNvPr id="7" name="Rectangle 6">
            <a:extLst>
              <a:ext uri="{FF2B5EF4-FFF2-40B4-BE49-F238E27FC236}">
                <a16:creationId xmlns:a16="http://schemas.microsoft.com/office/drawing/2014/main" id="{D1619E46-5FED-0F68-714B-B379F517E8B3}"/>
              </a:ext>
            </a:extLst>
          </p:cNvPr>
          <p:cNvSpPr>
            <a:spLocks noChangeArrowheads="1"/>
          </p:cNvSpPr>
          <p:nvPr/>
        </p:nvSpPr>
        <p:spPr bwMode="auto">
          <a:xfrm>
            <a:off x="3342948" y="1326335"/>
            <a:ext cx="474679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موقعیت مکانی و محل زندگی افراد</a:t>
            </a:r>
          </a:p>
        </p:txBody>
      </p:sp>
      <p:sp>
        <p:nvSpPr>
          <p:cNvPr id="8" name="Rectangle 7">
            <a:extLst>
              <a:ext uri="{FF2B5EF4-FFF2-40B4-BE49-F238E27FC236}">
                <a16:creationId xmlns:a16="http://schemas.microsoft.com/office/drawing/2014/main" id="{329F01E9-01BA-E8D4-E1B7-8B03CF4F6FD7}"/>
              </a:ext>
            </a:extLst>
          </p:cNvPr>
          <p:cNvSpPr>
            <a:spLocks noChangeArrowheads="1"/>
          </p:cNvSpPr>
          <p:nvPr/>
        </p:nvSpPr>
        <p:spPr bwMode="auto">
          <a:xfrm>
            <a:off x="3688868" y="1870616"/>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موقعیت زمانی </a:t>
            </a:r>
          </a:p>
        </p:txBody>
      </p:sp>
      <p:sp>
        <p:nvSpPr>
          <p:cNvPr id="9" name="Rectangle 8">
            <a:extLst>
              <a:ext uri="{FF2B5EF4-FFF2-40B4-BE49-F238E27FC236}">
                <a16:creationId xmlns:a16="http://schemas.microsoft.com/office/drawing/2014/main" id="{8C24169C-E364-AAA7-D6E0-A1EBA57BF5C4}"/>
              </a:ext>
            </a:extLst>
          </p:cNvPr>
          <p:cNvSpPr>
            <a:spLocks noChangeArrowheads="1"/>
          </p:cNvSpPr>
          <p:nvPr/>
        </p:nvSpPr>
        <p:spPr bwMode="auto">
          <a:xfrm>
            <a:off x="8343901" y="1410974"/>
            <a:ext cx="3419802"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عوامل مؤثر بر تعیین نیاز افراد</a:t>
            </a:r>
          </a:p>
        </p:txBody>
      </p:sp>
      <p:sp>
        <p:nvSpPr>
          <p:cNvPr id="10" name="Rectangle 9">
            <a:extLst>
              <a:ext uri="{FF2B5EF4-FFF2-40B4-BE49-F238E27FC236}">
                <a16:creationId xmlns:a16="http://schemas.microsoft.com/office/drawing/2014/main" id="{EFBAF589-813E-0E49-C8EF-D8EDCAE33FF5}"/>
              </a:ext>
            </a:extLst>
          </p:cNvPr>
          <p:cNvSpPr>
            <a:spLocks noChangeArrowheads="1"/>
          </p:cNvSpPr>
          <p:nvPr/>
        </p:nvSpPr>
        <p:spPr bwMode="auto">
          <a:xfrm>
            <a:off x="3660293" y="256594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5. موقعیت شغلی و اجتماعی افراد</a:t>
            </a:r>
          </a:p>
        </p:txBody>
      </p:sp>
      <p:sp>
        <p:nvSpPr>
          <p:cNvPr id="12" name="Rectangle 11">
            <a:extLst>
              <a:ext uri="{FF2B5EF4-FFF2-40B4-BE49-F238E27FC236}">
                <a16:creationId xmlns:a16="http://schemas.microsoft.com/office/drawing/2014/main" id="{B783F22E-FFD9-DC09-3078-AE555F5E2088}"/>
              </a:ext>
            </a:extLst>
          </p:cNvPr>
          <p:cNvSpPr>
            <a:spLocks noChangeArrowheads="1"/>
          </p:cNvSpPr>
          <p:nvPr/>
        </p:nvSpPr>
        <p:spPr bwMode="auto">
          <a:xfrm>
            <a:off x="9420225" y="4401824"/>
            <a:ext cx="225775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1) ضرورت انتخاب</a:t>
            </a:r>
          </a:p>
        </p:txBody>
      </p:sp>
      <p:sp>
        <p:nvSpPr>
          <p:cNvPr id="13" name="Rectangle 12">
            <a:extLst>
              <a:ext uri="{FF2B5EF4-FFF2-40B4-BE49-F238E27FC236}">
                <a16:creationId xmlns:a16="http://schemas.microsoft.com/office/drawing/2014/main" id="{67734282-606F-8200-DC3A-48F539A765AE}"/>
              </a:ext>
            </a:extLst>
          </p:cNvPr>
          <p:cNvSpPr>
            <a:spLocks noChangeArrowheads="1"/>
          </p:cNvSpPr>
          <p:nvPr/>
        </p:nvSpPr>
        <p:spPr bwMode="auto">
          <a:xfrm>
            <a:off x="2107581" y="4465047"/>
            <a:ext cx="64481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قال علی علیه السلام: لاتَقُل ما لاتعلم بل لا تقل کلَّ ما تعلم </a:t>
            </a:r>
          </a:p>
        </p:txBody>
      </p:sp>
      <p:sp>
        <p:nvSpPr>
          <p:cNvPr id="14" name="Rectangle 13">
            <a:extLst>
              <a:ext uri="{FF2B5EF4-FFF2-40B4-BE49-F238E27FC236}">
                <a16:creationId xmlns:a16="http://schemas.microsoft.com/office/drawing/2014/main" id="{5BE113E6-DFD1-204B-4015-D9C4A604FD70}"/>
              </a:ext>
            </a:extLst>
          </p:cNvPr>
          <p:cNvSpPr/>
          <p:nvPr/>
        </p:nvSpPr>
        <p:spPr>
          <a:xfrm>
            <a:off x="1596268" y="4863300"/>
            <a:ext cx="197464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غررالحکم، حدیث 262</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cxnSp>
        <p:nvCxnSpPr>
          <p:cNvPr id="15" name="Straight Arrow Connector 14">
            <a:extLst>
              <a:ext uri="{FF2B5EF4-FFF2-40B4-BE49-F238E27FC236}">
                <a16:creationId xmlns:a16="http://schemas.microsoft.com/office/drawing/2014/main" id="{1D9D929E-5C4A-AEEA-861E-1FB315A13FD5}"/>
              </a:ext>
            </a:extLst>
          </p:cNvPr>
          <p:cNvCxnSpPr/>
          <p:nvPr/>
        </p:nvCxnSpPr>
        <p:spPr>
          <a:xfrm flipH="1">
            <a:off x="8613244" y="4794327"/>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6" name="Rectangle 15">
            <a:extLst>
              <a:ext uri="{FF2B5EF4-FFF2-40B4-BE49-F238E27FC236}">
                <a16:creationId xmlns:a16="http://schemas.microsoft.com/office/drawing/2014/main" id="{DE462A7C-73A9-EB05-430B-13AFE5AA6F92}"/>
              </a:ext>
            </a:extLst>
          </p:cNvPr>
          <p:cNvSpPr>
            <a:spLocks noChangeArrowheads="1"/>
          </p:cNvSpPr>
          <p:nvPr/>
        </p:nvSpPr>
        <p:spPr bwMode="auto">
          <a:xfrm>
            <a:off x="9410700" y="5611499"/>
            <a:ext cx="225775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2) نیاز مخاطب</a:t>
            </a:r>
          </a:p>
        </p:txBody>
      </p:sp>
      <p:sp>
        <p:nvSpPr>
          <p:cNvPr id="17" name="Rectangle 16">
            <a:extLst>
              <a:ext uri="{FF2B5EF4-FFF2-40B4-BE49-F238E27FC236}">
                <a16:creationId xmlns:a16="http://schemas.microsoft.com/office/drawing/2014/main" id="{F5B5AFBF-5B57-33BA-0FB2-90C2868FB69D}"/>
              </a:ext>
            </a:extLst>
          </p:cNvPr>
          <p:cNvSpPr>
            <a:spLocks noChangeArrowheads="1"/>
          </p:cNvSpPr>
          <p:nvPr/>
        </p:nvSpPr>
        <p:spPr bwMode="auto">
          <a:xfrm>
            <a:off x="1586744" y="5674722"/>
            <a:ext cx="69595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مسائلی را که انسان غالباً به آن نیاز دارد واجب است یاد بگیرید.</a:t>
            </a:r>
          </a:p>
        </p:txBody>
      </p:sp>
      <p:sp>
        <p:nvSpPr>
          <p:cNvPr id="18" name="Rectangle 17">
            <a:extLst>
              <a:ext uri="{FF2B5EF4-FFF2-40B4-BE49-F238E27FC236}">
                <a16:creationId xmlns:a16="http://schemas.microsoft.com/office/drawing/2014/main" id="{E1BE8A42-F633-D49E-B325-08314492E85D}"/>
              </a:ext>
            </a:extLst>
          </p:cNvPr>
          <p:cNvSpPr/>
          <p:nvPr/>
        </p:nvSpPr>
        <p:spPr>
          <a:xfrm>
            <a:off x="390525" y="6049892"/>
            <a:ext cx="197464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(رساله مراجع، م 11)</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cxnSp>
        <p:nvCxnSpPr>
          <p:cNvPr id="19" name="Straight Arrow Connector 18">
            <a:extLst>
              <a:ext uri="{FF2B5EF4-FFF2-40B4-BE49-F238E27FC236}">
                <a16:creationId xmlns:a16="http://schemas.microsoft.com/office/drawing/2014/main" id="{7F91FDE3-A119-16CF-E9FB-BA2954BD5BC2}"/>
              </a:ext>
            </a:extLst>
          </p:cNvPr>
          <p:cNvCxnSpPr/>
          <p:nvPr/>
        </p:nvCxnSpPr>
        <p:spPr>
          <a:xfrm flipH="1">
            <a:off x="8679919" y="5984952"/>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75138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barn(inVertical)">
                                      <p:cBhvr>
                                        <p:cTn id="64" dur="5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1000"/>
                                        <p:tgtEl>
                                          <p:spTgt spid="13"/>
                                        </p:tgtEl>
                                      </p:cBhvr>
                                    </p:animEffect>
                                    <p:anim calcmode="lin" valueType="num">
                                      <p:cBhvr>
                                        <p:cTn id="70" dur="1000" fill="hold"/>
                                        <p:tgtEl>
                                          <p:spTgt spid="13"/>
                                        </p:tgtEl>
                                        <p:attrNameLst>
                                          <p:attrName>ppt_x</p:attrName>
                                        </p:attrNameLst>
                                      </p:cBhvr>
                                      <p:tavLst>
                                        <p:tav tm="0">
                                          <p:val>
                                            <p:strVal val="#ppt_x"/>
                                          </p:val>
                                        </p:tav>
                                        <p:tav tm="100000">
                                          <p:val>
                                            <p:strVal val="#ppt_x"/>
                                          </p:val>
                                        </p:tav>
                                      </p:tavLst>
                                    </p:anim>
                                    <p:anim calcmode="lin" valueType="num">
                                      <p:cBhvr>
                                        <p:cTn id="7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barn(inVertical)">
                                      <p:cBhvr>
                                        <p:cTn id="76" dur="500"/>
                                        <p:tgtEl>
                                          <p:spTgt spid="14"/>
                                        </p:tgtEl>
                                      </p:cBhvr>
                                    </p:animEffect>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1000"/>
                                        <p:tgtEl>
                                          <p:spTgt spid="16"/>
                                        </p:tgtEl>
                                      </p:cBhvr>
                                    </p:animEffect>
                                    <p:anim calcmode="lin" valueType="num">
                                      <p:cBhvr>
                                        <p:cTn id="82" dur="1000" fill="hold"/>
                                        <p:tgtEl>
                                          <p:spTgt spid="16"/>
                                        </p:tgtEl>
                                        <p:attrNameLst>
                                          <p:attrName>ppt_x</p:attrName>
                                        </p:attrNameLst>
                                      </p:cBhvr>
                                      <p:tavLst>
                                        <p:tav tm="0">
                                          <p:val>
                                            <p:strVal val="#ppt_x"/>
                                          </p:val>
                                        </p:tav>
                                        <p:tav tm="100000">
                                          <p:val>
                                            <p:strVal val="#ppt_x"/>
                                          </p:val>
                                        </p:tav>
                                      </p:tavLst>
                                    </p:anim>
                                    <p:anim calcmode="lin" valueType="num">
                                      <p:cBhvr>
                                        <p:cTn id="8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wipe(down)">
                                      <p:cBhvr>
                                        <p:cTn id="88" dur="500"/>
                                        <p:tgtEl>
                                          <p:spTgt spid="19"/>
                                        </p:tgtEl>
                                      </p:cBhvr>
                                    </p:animEffect>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fade">
                                      <p:cBhvr>
                                        <p:cTn id="93" dur="1000"/>
                                        <p:tgtEl>
                                          <p:spTgt spid="17"/>
                                        </p:tgtEl>
                                      </p:cBhvr>
                                    </p:animEffect>
                                    <p:anim calcmode="lin" valueType="num">
                                      <p:cBhvr>
                                        <p:cTn id="94" dur="1000" fill="hold"/>
                                        <p:tgtEl>
                                          <p:spTgt spid="17"/>
                                        </p:tgtEl>
                                        <p:attrNameLst>
                                          <p:attrName>ppt_x</p:attrName>
                                        </p:attrNameLst>
                                      </p:cBhvr>
                                      <p:tavLst>
                                        <p:tav tm="0">
                                          <p:val>
                                            <p:strVal val="#ppt_x"/>
                                          </p:val>
                                        </p:tav>
                                        <p:tav tm="100000">
                                          <p:val>
                                            <p:strVal val="#ppt_x"/>
                                          </p:val>
                                        </p:tav>
                                      </p:tavLst>
                                    </p:anim>
                                    <p:anim calcmode="lin" valueType="num">
                                      <p:cBhvr>
                                        <p:cTn id="9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grpId="0" nodeType="clickEffect">
                                  <p:stCondLst>
                                    <p:cond delay="0"/>
                                  </p:stCondLst>
                                  <p:childTnLst>
                                    <p:set>
                                      <p:cBhvr>
                                        <p:cTn id="99" dur="1" fill="hold">
                                          <p:stCondLst>
                                            <p:cond delay="0"/>
                                          </p:stCondLst>
                                        </p:cTn>
                                        <p:tgtEl>
                                          <p:spTgt spid="18"/>
                                        </p:tgtEl>
                                        <p:attrNameLst>
                                          <p:attrName>style.visibility</p:attrName>
                                        </p:attrNameLst>
                                      </p:cBhvr>
                                      <p:to>
                                        <p:strVal val="visible"/>
                                      </p:to>
                                    </p:set>
                                    <p:animEffect transition="in" filter="barn(inVertical)">
                                      <p:cBhvr>
                                        <p:cTn id="10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P spid="13" grpId="0"/>
      <p:bldP spid="14"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9401175" y="1058549"/>
            <a:ext cx="258160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3) سطح فهم مخاطبان</a:t>
            </a:r>
          </a:p>
        </p:txBody>
      </p:sp>
      <p:sp>
        <p:nvSpPr>
          <p:cNvPr id="5" name="Rectangle 4">
            <a:extLst>
              <a:ext uri="{FF2B5EF4-FFF2-40B4-BE49-F238E27FC236}">
                <a16:creationId xmlns:a16="http://schemas.microsoft.com/office/drawing/2014/main" id="{13099D6C-6D85-14A6-9749-61B78349303B}"/>
              </a:ext>
            </a:extLst>
          </p:cNvPr>
          <p:cNvSpPr>
            <a:spLocks noChangeArrowheads="1"/>
          </p:cNvSpPr>
          <p:nvPr/>
        </p:nvSpPr>
        <p:spPr bwMode="auto">
          <a:xfrm>
            <a:off x="323850" y="1131920"/>
            <a:ext cx="846692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قال علی علیه السلام: احسن الکلام ما زانه حُسنُ النظام و فهمه الخاص و العام</a:t>
            </a:r>
          </a:p>
        </p:txBody>
      </p:sp>
      <p:sp>
        <p:nvSpPr>
          <p:cNvPr id="6" name="Rectangle 5">
            <a:extLst>
              <a:ext uri="{FF2B5EF4-FFF2-40B4-BE49-F238E27FC236}">
                <a16:creationId xmlns:a16="http://schemas.microsoft.com/office/drawing/2014/main" id="{EF75E662-6690-3C8F-F6C8-CB5470DDFBB9}"/>
              </a:ext>
            </a:extLst>
          </p:cNvPr>
          <p:cNvSpPr/>
          <p:nvPr/>
        </p:nvSpPr>
        <p:spPr>
          <a:xfrm>
            <a:off x="-114793" y="1621683"/>
            <a:ext cx="197464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(غررالحکم، ح 478)</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cxnSp>
        <p:nvCxnSpPr>
          <p:cNvPr id="7" name="Straight Arrow Connector 6">
            <a:extLst>
              <a:ext uri="{FF2B5EF4-FFF2-40B4-BE49-F238E27FC236}">
                <a16:creationId xmlns:a16="http://schemas.microsoft.com/office/drawing/2014/main" id="{5DFE087F-0786-066F-F50A-C1898160A1A7}"/>
              </a:ext>
            </a:extLst>
          </p:cNvPr>
          <p:cNvCxnSpPr>
            <a:cxnSpLocks/>
          </p:cNvCxnSpPr>
          <p:nvPr/>
        </p:nvCxnSpPr>
        <p:spPr>
          <a:xfrm flipH="1">
            <a:off x="8879944" y="1496942"/>
            <a:ext cx="52123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Rectangle 8">
            <a:extLst>
              <a:ext uri="{FF2B5EF4-FFF2-40B4-BE49-F238E27FC236}">
                <a16:creationId xmlns:a16="http://schemas.microsoft.com/office/drawing/2014/main" id="{F13C2A5A-27AE-620B-8A40-B81EF0CD1B03}"/>
              </a:ext>
            </a:extLst>
          </p:cNvPr>
          <p:cNvSpPr>
            <a:spLocks noChangeArrowheads="1"/>
          </p:cNvSpPr>
          <p:nvPr/>
        </p:nvSpPr>
        <p:spPr bwMode="auto">
          <a:xfrm>
            <a:off x="9429750" y="2592074"/>
            <a:ext cx="258160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4) زمان در اختیار</a:t>
            </a:r>
          </a:p>
        </p:txBody>
      </p:sp>
      <p:sp>
        <p:nvSpPr>
          <p:cNvPr id="10" name="Rectangle 9">
            <a:extLst>
              <a:ext uri="{FF2B5EF4-FFF2-40B4-BE49-F238E27FC236}">
                <a16:creationId xmlns:a16="http://schemas.microsoft.com/office/drawing/2014/main" id="{270A2C55-F6D0-5941-1436-D99821B19B22}"/>
              </a:ext>
            </a:extLst>
          </p:cNvPr>
          <p:cNvSpPr>
            <a:spLocks noChangeArrowheads="1"/>
          </p:cNvSpPr>
          <p:nvPr/>
        </p:nvSpPr>
        <p:spPr bwMode="auto">
          <a:xfrm>
            <a:off x="1851102" y="2665445"/>
            <a:ext cx="6968252"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قال علی علیه السلام: إِن رأیک لایتسع لکلّ شیءِ ففرّقه لِلمُهم</a:t>
            </a:r>
          </a:p>
        </p:txBody>
      </p:sp>
      <p:sp>
        <p:nvSpPr>
          <p:cNvPr id="11" name="Rectangle 10">
            <a:extLst>
              <a:ext uri="{FF2B5EF4-FFF2-40B4-BE49-F238E27FC236}">
                <a16:creationId xmlns:a16="http://schemas.microsoft.com/office/drawing/2014/main" id="{52919D2C-CA9F-F6EA-98DC-7D0F466FF1C6}"/>
              </a:ext>
            </a:extLst>
          </p:cNvPr>
          <p:cNvSpPr/>
          <p:nvPr/>
        </p:nvSpPr>
        <p:spPr>
          <a:xfrm>
            <a:off x="2486026" y="3242526"/>
            <a:ext cx="272712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(من لایحضره الفقیه، ح 3215)</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cxnSp>
        <p:nvCxnSpPr>
          <p:cNvPr id="12" name="Straight Arrow Connector 11">
            <a:extLst>
              <a:ext uri="{FF2B5EF4-FFF2-40B4-BE49-F238E27FC236}">
                <a16:creationId xmlns:a16="http://schemas.microsoft.com/office/drawing/2014/main" id="{C6365752-48D8-71E6-90C2-5AD8EFB077C8}"/>
              </a:ext>
            </a:extLst>
          </p:cNvPr>
          <p:cNvCxnSpPr>
            <a:cxnSpLocks/>
          </p:cNvCxnSpPr>
          <p:nvPr/>
        </p:nvCxnSpPr>
        <p:spPr>
          <a:xfrm flipH="1">
            <a:off x="8908519" y="3030467"/>
            <a:ext cx="1121306"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4" name="Right Brace 13">
            <a:extLst>
              <a:ext uri="{FF2B5EF4-FFF2-40B4-BE49-F238E27FC236}">
                <a16:creationId xmlns:a16="http://schemas.microsoft.com/office/drawing/2014/main" id="{17862876-BD75-A2AD-5CE5-0B2B1FF2AA38}"/>
              </a:ext>
            </a:extLst>
          </p:cNvPr>
          <p:cNvSpPr/>
          <p:nvPr/>
        </p:nvSpPr>
        <p:spPr>
          <a:xfrm>
            <a:off x="9311906" y="4643169"/>
            <a:ext cx="178537" cy="115628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5" name="Rectangle 14">
            <a:extLst>
              <a:ext uri="{FF2B5EF4-FFF2-40B4-BE49-F238E27FC236}">
                <a16:creationId xmlns:a16="http://schemas.microsoft.com/office/drawing/2014/main" id="{AA455A9D-AFF7-7914-A391-CDAFBDE2F059}"/>
              </a:ext>
            </a:extLst>
          </p:cNvPr>
          <p:cNvSpPr>
            <a:spLocks noChangeArrowheads="1"/>
          </p:cNvSpPr>
          <p:nvPr/>
        </p:nvSpPr>
        <p:spPr bwMode="auto">
          <a:xfrm>
            <a:off x="4920882" y="4457750"/>
            <a:ext cx="433469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بایدها(آنچه باید مراعات شود)</a:t>
            </a:r>
          </a:p>
        </p:txBody>
      </p:sp>
      <p:sp>
        <p:nvSpPr>
          <p:cNvPr id="16" name="Rectangle 15">
            <a:extLst>
              <a:ext uri="{FF2B5EF4-FFF2-40B4-BE49-F238E27FC236}">
                <a16:creationId xmlns:a16="http://schemas.microsoft.com/office/drawing/2014/main" id="{6A695E9F-688F-BC96-4259-6F9DBA1722CA}"/>
              </a:ext>
            </a:extLst>
          </p:cNvPr>
          <p:cNvSpPr>
            <a:spLocks noChangeArrowheads="1"/>
          </p:cNvSpPr>
          <p:nvPr/>
        </p:nvSpPr>
        <p:spPr bwMode="auto">
          <a:xfrm>
            <a:off x="4385256" y="5252663"/>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نبایدها (آنچه باید پرهیز شود)</a:t>
            </a:r>
          </a:p>
        </p:txBody>
      </p:sp>
      <p:sp>
        <p:nvSpPr>
          <p:cNvPr id="19" name="Rectangle 18">
            <a:extLst>
              <a:ext uri="{FF2B5EF4-FFF2-40B4-BE49-F238E27FC236}">
                <a16:creationId xmlns:a16="http://schemas.microsoft.com/office/drawing/2014/main" id="{91EC32F2-5432-CF1D-560B-14FD4388DC32}"/>
              </a:ext>
            </a:extLst>
          </p:cNvPr>
          <p:cNvSpPr>
            <a:spLocks noChangeArrowheads="1"/>
          </p:cNvSpPr>
          <p:nvPr/>
        </p:nvSpPr>
        <p:spPr bwMode="auto">
          <a:xfrm>
            <a:off x="9199238" y="4805926"/>
            <a:ext cx="23832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س 2. چه بگوئیم</a:t>
            </a:r>
          </a:p>
        </p:txBody>
      </p:sp>
    </p:spTree>
    <p:extLst>
      <p:ext uri="{BB962C8B-B14F-4D97-AF65-F5344CB8AC3E}">
        <p14:creationId xmlns:p14="http://schemas.microsoft.com/office/powerpoint/2010/main" val="35849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barn(inVertical)">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p:cTn id="62" dur="1000" fill="hold"/>
                                        <p:tgtEl>
                                          <p:spTgt spid="14"/>
                                        </p:tgtEl>
                                        <p:attrNameLst>
                                          <p:attrName>ppt_w</p:attrName>
                                        </p:attrNameLst>
                                      </p:cBhvr>
                                      <p:tavLst>
                                        <p:tav tm="0">
                                          <p:val>
                                            <p:fltVal val="0"/>
                                          </p:val>
                                        </p:tav>
                                        <p:tav tm="100000">
                                          <p:val>
                                            <p:strVal val="#ppt_w"/>
                                          </p:val>
                                        </p:tav>
                                      </p:tavLst>
                                    </p:anim>
                                    <p:anim calcmode="lin" valueType="num">
                                      <p:cBhvr>
                                        <p:cTn id="63" dur="1000" fill="hold"/>
                                        <p:tgtEl>
                                          <p:spTgt spid="14"/>
                                        </p:tgtEl>
                                        <p:attrNameLst>
                                          <p:attrName>ppt_h</p:attrName>
                                        </p:attrNameLst>
                                      </p:cBhvr>
                                      <p:tavLst>
                                        <p:tav tm="0">
                                          <p:val>
                                            <p:fltVal val="0"/>
                                          </p:val>
                                        </p:tav>
                                        <p:tav tm="100000">
                                          <p:val>
                                            <p:strVal val="#ppt_h"/>
                                          </p:val>
                                        </p:tav>
                                      </p:tavLst>
                                    </p:anim>
                                    <p:anim calcmode="lin" valueType="num">
                                      <p:cBhvr>
                                        <p:cTn id="64" dur="1000" fill="hold"/>
                                        <p:tgtEl>
                                          <p:spTgt spid="14"/>
                                        </p:tgtEl>
                                        <p:attrNameLst>
                                          <p:attrName>style.rotation</p:attrName>
                                        </p:attrNameLst>
                                      </p:cBhvr>
                                      <p:tavLst>
                                        <p:tav tm="0">
                                          <p:val>
                                            <p:fltVal val="90"/>
                                          </p:val>
                                        </p:tav>
                                        <p:tav tm="100000">
                                          <p:val>
                                            <p:fltVal val="0"/>
                                          </p:val>
                                        </p:tav>
                                      </p:tavLst>
                                    </p:anim>
                                    <p:animEffect transition="in" filter="fade">
                                      <p:cBhvr>
                                        <p:cTn id="65" dur="10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1000"/>
                                        <p:tgtEl>
                                          <p:spTgt spid="15"/>
                                        </p:tgtEl>
                                      </p:cBhvr>
                                    </p:animEffect>
                                    <p:anim calcmode="lin" valueType="num">
                                      <p:cBhvr>
                                        <p:cTn id="71" dur="1000" fill="hold"/>
                                        <p:tgtEl>
                                          <p:spTgt spid="15"/>
                                        </p:tgtEl>
                                        <p:attrNameLst>
                                          <p:attrName>ppt_x</p:attrName>
                                        </p:attrNameLst>
                                      </p:cBhvr>
                                      <p:tavLst>
                                        <p:tav tm="0">
                                          <p:val>
                                            <p:strVal val="#ppt_x"/>
                                          </p:val>
                                        </p:tav>
                                        <p:tav tm="100000">
                                          <p:val>
                                            <p:strVal val="#ppt_x"/>
                                          </p:val>
                                        </p:tav>
                                      </p:tavLst>
                                    </p:anim>
                                    <p:anim calcmode="lin" valueType="num">
                                      <p:cBhvr>
                                        <p:cTn id="7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fade">
                                      <p:cBhvr>
                                        <p:cTn id="77" dur="1000"/>
                                        <p:tgtEl>
                                          <p:spTgt spid="16"/>
                                        </p:tgtEl>
                                      </p:cBhvr>
                                    </p:animEffect>
                                    <p:anim calcmode="lin" valueType="num">
                                      <p:cBhvr>
                                        <p:cTn id="78" dur="1000" fill="hold"/>
                                        <p:tgtEl>
                                          <p:spTgt spid="16"/>
                                        </p:tgtEl>
                                        <p:attrNameLst>
                                          <p:attrName>ppt_x</p:attrName>
                                        </p:attrNameLst>
                                      </p:cBhvr>
                                      <p:tavLst>
                                        <p:tav tm="0">
                                          <p:val>
                                            <p:strVal val="#ppt_x"/>
                                          </p:val>
                                        </p:tav>
                                        <p:tav tm="100000">
                                          <p:val>
                                            <p:strVal val="#ppt_x"/>
                                          </p:val>
                                        </p:tav>
                                      </p:tavLst>
                                    </p:anim>
                                    <p:anim calcmode="lin" valueType="num">
                                      <p:cBhvr>
                                        <p:cTn id="7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10" grpId="0"/>
      <p:bldP spid="11" grpId="0"/>
      <p:bldP spid="15" grpId="0"/>
      <p:bldP spid="16"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Brace 3">
            <a:extLst>
              <a:ext uri="{FF2B5EF4-FFF2-40B4-BE49-F238E27FC236}">
                <a16:creationId xmlns:a16="http://schemas.microsoft.com/office/drawing/2014/main" id="{D8D30244-3BDD-3359-DEA2-A187BB3E7901}"/>
              </a:ext>
            </a:extLst>
          </p:cNvPr>
          <p:cNvSpPr/>
          <p:nvPr/>
        </p:nvSpPr>
        <p:spPr>
          <a:xfrm>
            <a:off x="8131606" y="729591"/>
            <a:ext cx="272190" cy="5569153"/>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5" name="Rectangle 4">
            <a:extLst>
              <a:ext uri="{FF2B5EF4-FFF2-40B4-BE49-F238E27FC236}">
                <a16:creationId xmlns:a16="http://schemas.microsoft.com/office/drawing/2014/main" id="{B607AD12-EB7B-9A45-EB1F-FB6A2C050F8F}"/>
              </a:ext>
            </a:extLst>
          </p:cNvPr>
          <p:cNvSpPr>
            <a:spLocks noChangeArrowheads="1"/>
          </p:cNvSpPr>
          <p:nvPr/>
        </p:nvSpPr>
        <p:spPr bwMode="auto">
          <a:xfrm>
            <a:off x="4847899" y="507628"/>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ساده گویی</a:t>
            </a:r>
          </a:p>
        </p:txBody>
      </p:sp>
      <p:sp>
        <p:nvSpPr>
          <p:cNvPr id="6" name="Rectangle 5">
            <a:extLst>
              <a:ext uri="{FF2B5EF4-FFF2-40B4-BE49-F238E27FC236}">
                <a16:creationId xmlns:a16="http://schemas.microsoft.com/office/drawing/2014/main" id="{D70F31A5-D4CF-891A-01BD-20AE9610D252}"/>
              </a:ext>
            </a:extLst>
          </p:cNvPr>
          <p:cNvSpPr>
            <a:spLocks noChangeArrowheads="1"/>
          </p:cNvSpPr>
          <p:nvPr/>
        </p:nvSpPr>
        <p:spPr bwMode="auto">
          <a:xfrm>
            <a:off x="3136418" y="1047682"/>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تبشیری بیان کردن</a:t>
            </a:r>
          </a:p>
        </p:txBody>
      </p:sp>
      <p:sp>
        <p:nvSpPr>
          <p:cNvPr id="7" name="Rectangle 6">
            <a:extLst>
              <a:ext uri="{FF2B5EF4-FFF2-40B4-BE49-F238E27FC236}">
                <a16:creationId xmlns:a16="http://schemas.microsoft.com/office/drawing/2014/main" id="{74F40EA4-5C40-B73A-0208-67CC98AC687C}"/>
              </a:ext>
            </a:extLst>
          </p:cNvPr>
          <p:cNvSpPr>
            <a:spLocks noChangeArrowheads="1"/>
          </p:cNvSpPr>
          <p:nvPr/>
        </p:nvSpPr>
        <p:spPr bwMode="auto">
          <a:xfrm>
            <a:off x="2001521" y="1716860"/>
            <a:ext cx="601202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استفاده از مثال (تطبیق حکم بر مصداق)</a:t>
            </a:r>
          </a:p>
        </p:txBody>
      </p:sp>
      <p:sp>
        <p:nvSpPr>
          <p:cNvPr id="8" name="Rectangle 7">
            <a:extLst>
              <a:ext uri="{FF2B5EF4-FFF2-40B4-BE49-F238E27FC236}">
                <a16:creationId xmlns:a16="http://schemas.microsoft.com/office/drawing/2014/main" id="{1064D688-28BC-4591-3271-B7D3B5AF0A5F}"/>
              </a:ext>
            </a:extLst>
          </p:cNvPr>
          <p:cNvSpPr>
            <a:spLocks noChangeArrowheads="1"/>
          </p:cNvSpPr>
          <p:nvPr/>
        </p:nvSpPr>
        <p:spPr bwMode="auto">
          <a:xfrm>
            <a:off x="3612668" y="226114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استفاده از روش نوشتاری</a:t>
            </a:r>
          </a:p>
        </p:txBody>
      </p:sp>
      <p:sp>
        <p:nvSpPr>
          <p:cNvPr id="9" name="Rectangle 8">
            <a:extLst>
              <a:ext uri="{FF2B5EF4-FFF2-40B4-BE49-F238E27FC236}">
                <a16:creationId xmlns:a16="http://schemas.microsoft.com/office/drawing/2014/main" id="{5A1702C2-462D-9B81-F225-7300DDF597D3}"/>
              </a:ext>
            </a:extLst>
          </p:cNvPr>
          <p:cNvSpPr>
            <a:spLocks noChangeArrowheads="1"/>
          </p:cNvSpPr>
          <p:nvPr/>
        </p:nvSpPr>
        <p:spPr bwMode="auto">
          <a:xfrm>
            <a:off x="8512331" y="3058028"/>
            <a:ext cx="11037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solidFill>
                  <a:srgbClr val="002060"/>
                </a:solidFill>
                <a:latin typeface="Calibri" panose="020F0502020204030204" pitchFamily="34" charset="0"/>
                <a:ea typeface="Calibri" panose="020F0502020204030204" pitchFamily="34" charset="0"/>
                <a:cs typeface="B Mitra" panose="00000400000000000000" pitchFamily="2" charset="-78"/>
              </a:rPr>
              <a:t>بایدها</a:t>
            </a:r>
          </a:p>
        </p:txBody>
      </p:sp>
      <p:sp>
        <p:nvSpPr>
          <p:cNvPr id="10" name="Rectangle 9">
            <a:extLst>
              <a:ext uri="{FF2B5EF4-FFF2-40B4-BE49-F238E27FC236}">
                <a16:creationId xmlns:a16="http://schemas.microsoft.com/office/drawing/2014/main" id="{D19D3F6A-6DF6-83BE-AA8E-EFC1C25F89A3}"/>
              </a:ext>
            </a:extLst>
          </p:cNvPr>
          <p:cNvSpPr>
            <a:spLocks noChangeArrowheads="1"/>
          </p:cNvSpPr>
          <p:nvPr/>
        </p:nvSpPr>
        <p:spPr bwMode="auto">
          <a:xfrm>
            <a:off x="3584093" y="2956466"/>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5. به کار گیری جاذبه های هنری</a:t>
            </a:r>
          </a:p>
        </p:txBody>
      </p:sp>
      <p:sp>
        <p:nvSpPr>
          <p:cNvPr id="11" name="Rectangle 10">
            <a:extLst>
              <a:ext uri="{FF2B5EF4-FFF2-40B4-BE49-F238E27FC236}">
                <a16:creationId xmlns:a16="http://schemas.microsoft.com/office/drawing/2014/main" id="{484E31AA-44DC-9614-0A40-4C18A1D2EB57}"/>
              </a:ext>
            </a:extLst>
          </p:cNvPr>
          <p:cNvSpPr>
            <a:spLocks noChangeArrowheads="1"/>
          </p:cNvSpPr>
          <p:nvPr/>
        </p:nvSpPr>
        <p:spPr bwMode="auto">
          <a:xfrm>
            <a:off x="3603143" y="367084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6. آموزش عملی </a:t>
            </a:r>
          </a:p>
        </p:txBody>
      </p:sp>
      <p:sp>
        <p:nvSpPr>
          <p:cNvPr id="12" name="Rectangle 11">
            <a:extLst>
              <a:ext uri="{FF2B5EF4-FFF2-40B4-BE49-F238E27FC236}">
                <a16:creationId xmlns:a16="http://schemas.microsoft.com/office/drawing/2014/main" id="{12DFDAE8-DB35-A066-CD4B-96A55CA5F1C4}"/>
              </a:ext>
            </a:extLst>
          </p:cNvPr>
          <p:cNvSpPr>
            <a:spLocks noChangeArrowheads="1"/>
          </p:cNvSpPr>
          <p:nvPr/>
        </p:nvSpPr>
        <p:spPr bwMode="auto">
          <a:xfrm>
            <a:off x="3622193" y="4328066"/>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7. سؤال از مخاطبان</a:t>
            </a:r>
          </a:p>
        </p:txBody>
      </p:sp>
      <p:sp>
        <p:nvSpPr>
          <p:cNvPr id="13" name="Rectangle 12">
            <a:extLst>
              <a:ext uri="{FF2B5EF4-FFF2-40B4-BE49-F238E27FC236}">
                <a16:creationId xmlns:a16="http://schemas.microsoft.com/office/drawing/2014/main" id="{B3501CCD-41F6-AC4C-560B-23F20B55C7D6}"/>
              </a:ext>
            </a:extLst>
          </p:cNvPr>
          <p:cNvSpPr>
            <a:spLocks noChangeArrowheads="1"/>
          </p:cNvSpPr>
          <p:nvPr/>
        </p:nvSpPr>
        <p:spPr bwMode="auto">
          <a:xfrm>
            <a:off x="3612668" y="4956716"/>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8. پاسخ به سؤالات مخاطبان</a:t>
            </a:r>
          </a:p>
        </p:txBody>
      </p:sp>
      <p:sp>
        <p:nvSpPr>
          <p:cNvPr id="14" name="Rectangle 13">
            <a:extLst>
              <a:ext uri="{FF2B5EF4-FFF2-40B4-BE49-F238E27FC236}">
                <a16:creationId xmlns:a16="http://schemas.microsoft.com/office/drawing/2014/main" id="{0B5D3436-3DB2-C03B-C9C0-BF6371FD198B}"/>
              </a:ext>
            </a:extLst>
          </p:cNvPr>
          <p:cNvSpPr>
            <a:spLocks noChangeArrowheads="1"/>
          </p:cNvSpPr>
          <p:nvPr/>
        </p:nvSpPr>
        <p:spPr bwMode="auto">
          <a:xfrm>
            <a:off x="3612668" y="561394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9. جبران و رفع اشتباه</a:t>
            </a:r>
          </a:p>
        </p:txBody>
      </p:sp>
    </p:spTree>
    <p:extLst>
      <p:ext uri="{BB962C8B-B14F-4D97-AF65-F5344CB8AC3E}">
        <p14:creationId xmlns:p14="http://schemas.microsoft.com/office/powerpoint/2010/main" val="3520152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1000"/>
                                        <p:tgtEl>
                                          <p:spTgt spid="12"/>
                                        </p:tgtEl>
                                      </p:cBhvr>
                                    </p:animEffect>
                                    <p:anim calcmode="lin" valueType="num">
                                      <p:cBhvr>
                                        <p:cTn id="65" dur="1000" fill="hold"/>
                                        <p:tgtEl>
                                          <p:spTgt spid="12"/>
                                        </p:tgtEl>
                                        <p:attrNameLst>
                                          <p:attrName>ppt_x</p:attrName>
                                        </p:attrNameLst>
                                      </p:cBhvr>
                                      <p:tavLst>
                                        <p:tav tm="0">
                                          <p:val>
                                            <p:strVal val="#ppt_x"/>
                                          </p:val>
                                        </p:tav>
                                        <p:tav tm="100000">
                                          <p:val>
                                            <p:strVal val="#ppt_x"/>
                                          </p:val>
                                        </p:tav>
                                      </p:tavLst>
                                    </p:anim>
                                    <p:anim calcmode="lin" valueType="num">
                                      <p:cBhvr>
                                        <p:cTn id="6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1000"/>
                                        <p:tgtEl>
                                          <p:spTgt spid="13"/>
                                        </p:tgtEl>
                                      </p:cBhvr>
                                    </p:animEffect>
                                    <p:anim calcmode="lin" valueType="num">
                                      <p:cBhvr>
                                        <p:cTn id="72" dur="1000" fill="hold"/>
                                        <p:tgtEl>
                                          <p:spTgt spid="13"/>
                                        </p:tgtEl>
                                        <p:attrNameLst>
                                          <p:attrName>ppt_x</p:attrName>
                                        </p:attrNameLst>
                                      </p:cBhvr>
                                      <p:tavLst>
                                        <p:tav tm="0">
                                          <p:val>
                                            <p:strVal val="#ppt_x"/>
                                          </p:val>
                                        </p:tav>
                                        <p:tav tm="100000">
                                          <p:val>
                                            <p:strVal val="#ppt_x"/>
                                          </p:val>
                                        </p:tav>
                                      </p:tavLst>
                                    </p:anim>
                                    <p:anim calcmode="lin" valueType="num">
                                      <p:cBhvr>
                                        <p:cTn id="7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Brace 3">
            <a:extLst>
              <a:ext uri="{FF2B5EF4-FFF2-40B4-BE49-F238E27FC236}">
                <a16:creationId xmlns:a16="http://schemas.microsoft.com/office/drawing/2014/main" id="{CE68F08A-9BED-A809-A1CC-2E41B161FB97}"/>
              </a:ext>
            </a:extLst>
          </p:cNvPr>
          <p:cNvSpPr/>
          <p:nvPr/>
        </p:nvSpPr>
        <p:spPr>
          <a:xfrm>
            <a:off x="8131606" y="729591"/>
            <a:ext cx="272190" cy="359708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5" name="Rectangle 4">
            <a:extLst>
              <a:ext uri="{FF2B5EF4-FFF2-40B4-BE49-F238E27FC236}">
                <a16:creationId xmlns:a16="http://schemas.microsoft.com/office/drawing/2014/main" id="{326D0986-D031-5829-D72C-45F3786D00C8}"/>
              </a:ext>
            </a:extLst>
          </p:cNvPr>
          <p:cNvSpPr>
            <a:spLocks noChangeArrowheads="1"/>
          </p:cNvSpPr>
          <p:nvPr/>
        </p:nvSpPr>
        <p:spPr bwMode="auto">
          <a:xfrm>
            <a:off x="2990851" y="690338"/>
            <a:ext cx="502269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پرهیز از بیان مسائل شک برانگیز</a:t>
            </a:r>
          </a:p>
        </p:txBody>
      </p:sp>
      <p:sp>
        <p:nvSpPr>
          <p:cNvPr id="6" name="Rectangle 5">
            <a:extLst>
              <a:ext uri="{FF2B5EF4-FFF2-40B4-BE49-F238E27FC236}">
                <a16:creationId xmlns:a16="http://schemas.microsoft.com/office/drawing/2014/main" id="{3F44818A-3747-8FDB-43FD-163C6F4A2C93}"/>
              </a:ext>
            </a:extLst>
          </p:cNvPr>
          <p:cNvSpPr>
            <a:spLocks noChangeArrowheads="1"/>
          </p:cNvSpPr>
          <p:nvPr/>
        </p:nvSpPr>
        <p:spPr bwMode="auto">
          <a:xfrm>
            <a:off x="3136419" y="1578882"/>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پرهیز از استدلال فقهی </a:t>
            </a:r>
          </a:p>
        </p:txBody>
      </p:sp>
      <p:sp>
        <p:nvSpPr>
          <p:cNvPr id="7" name="Rectangle 6">
            <a:extLst>
              <a:ext uri="{FF2B5EF4-FFF2-40B4-BE49-F238E27FC236}">
                <a16:creationId xmlns:a16="http://schemas.microsoft.com/office/drawing/2014/main" id="{0BA35E7B-80D6-4A61-88D6-6AC759B14C31}"/>
              </a:ext>
            </a:extLst>
          </p:cNvPr>
          <p:cNvSpPr>
            <a:spLocks noChangeArrowheads="1"/>
          </p:cNvSpPr>
          <p:nvPr/>
        </p:nvSpPr>
        <p:spPr bwMode="auto">
          <a:xfrm>
            <a:off x="2887955" y="2540456"/>
            <a:ext cx="518462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پرهیز از بیان فلسفۀ احکام</a:t>
            </a:r>
          </a:p>
        </p:txBody>
      </p:sp>
      <p:sp>
        <p:nvSpPr>
          <p:cNvPr id="8" name="Rectangle 7">
            <a:extLst>
              <a:ext uri="{FF2B5EF4-FFF2-40B4-BE49-F238E27FC236}">
                <a16:creationId xmlns:a16="http://schemas.microsoft.com/office/drawing/2014/main" id="{D803AD65-FEEA-F727-8230-F5BC8EA1FE37}"/>
              </a:ext>
            </a:extLst>
          </p:cNvPr>
          <p:cNvSpPr>
            <a:spLocks noChangeArrowheads="1"/>
          </p:cNvSpPr>
          <p:nvPr/>
        </p:nvSpPr>
        <p:spPr bwMode="auto">
          <a:xfrm>
            <a:off x="3671698" y="363274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پرهیز از بیان تفاوت فتاوا</a:t>
            </a:r>
          </a:p>
        </p:txBody>
      </p:sp>
      <p:sp>
        <p:nvSpPr>
          <p:cNvPr id="9" name="Rectangle 8">
            <a:extLst>
              <a:ext uri="{FF2B5EF4-FFF2-40B4-BE49-F238E27FC236}">
                <a16:creationId xmlns:a16="http://schemas.microsoft.com/office/drawing/2014/main" id="{405A0792-6C62-AFCF-C73D-D82027A8CB5B}"/>
              </a:ext>
            </a:extLst>
          </p:cNvPr>
          <p:cNvSpPr>
            <a:spLocks noChangeArrowheads="1"/>
          </p:cNvSpPr>
          <p:nvPr/>
        </p:nvSpPr>
        <p:spPr bwMode="auto">
          <a:xfrm>
            <a:off x="8521855" y="2051860"/>
            <a:ext cx="115303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solidFill>
                  <a:srgbClr val="002060"/>
                </a:solidFill>
                <a:latin typeface="Calibri" panose="020F0502020204030204" pitchFamily="34" charset="0"/>
                <a:ea typeface="Calibri" panose="020F0502020204030204" pitchFamily="34" charset="0"/>
                <a:cs typeface="B Mitra" panose="00000400000000000000" pitchFamily="2" charset="-78"/>
              </a:rPr>
              <a:t>نبایدها</a:t>
            </a:r>
            <a:endPar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09915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3770085" y="3851083"/>
            <a:ext cx="71149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پیامبر اکرم (صلی الله علیه وآله وسلم) فرمودند:</a:t>
            </a:r>
          </a:p>
        </p:txBody>
      </p:sp>
      <p:sp>
        <p:nvSpPr>
          <p:cNvPr id="5" name="Rectangle 4">
            <a:extLst>
              <a:ext uri="{FF2B5EF4-FFF2-40B4-BE49-F238E27FC236}">
                <a16:creationId xmlns:a16="http://schemas.microsoft.com/office/drawing/2014/main" id="{61C9E236-46FA-ECD8-D785-91D5D6CE1C03}"/>
              </a:ext>
            </a:extLst>
          </p:cNvPr>
          <p:cNvSpPr>
            <a:spLocks noChangeArrowheads="1"/>
          </p:cNvSpPr>
          <p:nvPr/>
        </p:nvSpPr>
        <p:spPr bwMode="auto">
          <a:xfrm>
            <a:off x="2846422" y="4497027"/>
            <a:ext cx="5297030" cy="742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solidFill>
                  <a:srgbClr val="002060"/>
                </a:solidFill>
                <a:latin typeface="Adobe Arabic" panose="02040503050201020203" pitchFamily="18" charset="-78"/>
                <a:ea typeface="Calibri" panose="020F0502020204030204" pitchFamily="34" charset="0"/>
                <a:cs typeface="Adobe Arabic" panose="02040503050201020203" pitchFamily="18" charset="-78"/>
              </a:rPr>
              <a:t>«... </a:t>
            </a:r>
            <a:r>
              <a:rPr lang="fa-IR" sz="3200" b="1" dirty="0">
                <a:solidFill>
                  <a:srgbClr val="002060"/>
                </a:solidFill>
                <a:latin typeface="Adobe Arabic" panose="02040503050201020203" pitchFamily="18" charset="-78"/>
                <a:ea typeface="Calibri" panose="020F0502020204030204" pitchFamily="34" charset="0"/>
                <a:cs typeface="Adobe Arabic" panose="02040503050201020203" pitchFamily="18" charset="-78"/>
              </a:rPr>
              <a:t>بُعِثْتُ بِالْحَنِیفِیةِ السمْحَةِ السهْلَةِ</a:t>
            </a:r>
            <a:r>
              <a:rPr lang="fa-IR" altLang="en-US" sz="3200" b="1" dirty="0">
                <a:solidFill>
                  <a:srgbClr val="002060"/>
                </a:solidFill>
                <a:latin typeface="Adobe Arabic" panose="02040503050201020203" pitchFamily="18" charset="-78"/>
                <a:ea typeface="Calibri" panose="020F0502020204030204" pitchFamily="34" charset="0"/>
                <a:cs typeface="Adobe Arabic" panose="02040503050201020203" pitchFamily="18" charset="-78"/>
              </a:rPr>
              <a:t>» </a:t>
            </a:r>
          </a:p>
        </p:txBody>
      </p:sp>
      <p:sp>
        <p:nvSpPr>
          <p:cNvPr id="6" name="Rectangle 5">
            <a:extLst>
              <a:ext uri="{FF2B5EF4-FFF2-40B4-BE49-F238E27FC236}">
                <a16:creationId xmlns:a16="http://schemas.microsoft.com/office/drawing/2014/main" id="{61C9E236-46FA-ECD8-D785-91D5D6CE1C03}"/>
              </a:ext>
            </a:extLst>
          </p:cNvPr>
          <p:cNvSpPr>
            <a:spLocks noChangeArrowheads="1"/>
          </p:cNvSpPr>
          <p:nvPr/>
        </p:nvSpPr>
        <p:spPr bwMode="auto">
          <a:xfrm>
            <a:off x="692332" y="5239538"/>
            <a:ext cx="745112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خداوند من را با دین سهل و آسان مبعوث کرده است</a:t>
            </a:r>
          </a:p>
        </p:txBody>
      </p:sp>
      <p:sp>
        <p:nvSpPr>
          <p:cNvPr id="7" name="Rectangle 6">
            <a:extLst>
              <a:ext uri="{FF2B5EF4-FFF2-40B4-BE49-F238E27FC236}">
                <a16:creationId xmlns:a16="http://schemas.microsoft.com/office/drawing/2014/main" id="{52919D2C-CA9F-F6EA-98DC-7D0F466FF1C6}"/>
              </a:ext>
            </a:extLst>
          </p:cNvPr>
          <p:cNvSpPr/>
          <p:nvPr/>
        </p:nvSpPr>
        <p:spPr>
          <a:xfrm>
            <a:off x="548639" y="6084269"/>
            <a:ext cx="3031507" cy="64633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(کافی ج 5 ص 494 ح1 )</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2" name="Rectangle 1">
            <a:extLst>
              <a:ext uri="{FF2B5EF4-FFF2-40B4-BE49-F238E27FC236}">
                <a16:creationId xmlns:a16="http://schemas.microsoft.com/office/drawing/2014/main" id="{0CF311E5-72AA-D929-CA04-4EC2B17EDD26}"/>
              </a:ext>
            </a:extLst>
          </p:cNvPr>
          <p:cNvSpPr>
            <a:spLocks noChangeArrowheads="1"/>
          </p:cNvSpPr>
          <p:nvPr/>
        </p:nvSpPr>
        <p:spPr bwMode="auto">
          <a:xfrm>
            <a:off x="9085944" y="-29029"/>
            <a:ext cx="2967408"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1. ساده گویی:</a:t>
            </a:r>
          </a:p>
        </p:txBody>
      </p:sp>
      <p:sp>
        <p:nvSpPr>
          <p:cNvPr id="3" name="Rectangle 2">
            <a:extLst>
              <a:ext uri="{FF2B5EF4-FFF2-40B4-BE49-F238E27FC236}">
                <a16:creationId xmlns:a16="http://schemas.microsoft.com/office/drawing/2014/main" id="{73FD516E-FBA9-645C-10B1-0A07F00788F2}"/>
              </a:ext>
            </a:extLst>
          </p:cNvPr>
          <p:cNvSpPr>
            <a:spLocks noChangeArrowheads="1"/>
          </p:cNvSpPr>
          <p:nvPr/>
        </p:nvSpPr>
        <p:spPr bwMode="auto">
          <a:xfrm>
            <a:off x="3956772" y="825051"/>
            <a:ext cx="809657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ضرورت ساده گویی:</a:t>
            </a:r>
          </a:p>
        </p:txBody>
      </p:sp>
      <p:sp>
        <p:nvSpPr>
          <p:cNvPr id="8" name="Rectangle 7">
            <a:extLst>
              <a:ext uri="{FF2B5EF4-FFF2-40B4-BE49-F238E27FC236}">
                <a16:creationId xmlns:a16="http://schemas.microsoft.com/office/drawing/2014/main" id="{50E16A7F-C4E3-9BED-A607-57C799F10AF2}"/>
              </a:ext>
            </a:extLst>
          </p:cNvPr>
          <p:cNvSpPr>
            <a:spLocks noChangeArrowheads="1"/>
          </p:cNvSpPr>
          <p:nvPr/>
        </p:nvSpPr>
        <p:spPr bwMode="auto">
          <a:xfrm>
            <a:off x="7503886" y="1490617"/>
            <a:ext cx="334029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خداوند متعال می‌فرماید:</a:t>
            </a:r>
          </a:p>
        </p:txBody>
      </p:sp>
      <p:sp>
        <p:nvSpPr>
          <p:cNvPr id="9" name="Rectangle 8">
            <a:extLst>
              <a:ext uri="{FF2B5EF4-FFF2-40B4-BE49-F238E27FC236}">
                <a16:creationId xmlns:a16="http://schemas.microsoft.com/office/drawing/2014/main" id="{7361D81A-12EA-9FE9-0832-5D0C9AFCC2B6}"/>
              </a:ext>
            </a:extLst>
          </p:cNvPr>
          <p:cNvSpPr>
            <a:spLocks noChangeArrowheads="1"/>
          </p:cNvSpPr>
          <p:nvPr/>
        </p:nvSpPr>
        <p:spPr bwMode="auto">
          <a:xfrm>
            <a:off x="2478513" y="1513808"/>
            <a:ext cx="521582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(وَ لَقَدْ يَسَّرْنَا الْقُرْآنَ لِلذِّكْرِ فَهَلْ مِنْ مُدَّكِرٍ) </a:t>
            </a:r>
            <a:endPar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endParaRPr>
          </a:p>
        </p:txBody>
      </p:sp>
      <p:sp>
        <p:nvSpPr>
          <p:cNvPr id="10" name="Rectangle 9">
            <a:extLst>
              <a:ext uri="{FF2B5EF4-FFF2-40B4-BE49-F238E27FC236}">
                <a16:creationId xmlns:a16="http://schemas.microsoft.com/office/drawing/2014/main" id="{D37A0D2E-D0F8-1B88-4B28-01C57AC5A404}"/>
              </a:ext>
            </a:extLst>
          </p:cNvPr>
          <p:cNvSpPr>
            <a:spLocks noChangeArrowheads="1"/>
          </p:cNvSpPr>
          <p:nvPr/>
        </p:nvSpPr>
        <p:spPr bwMode="auto">
          <a:xfrm>
            <a:off x="3956771" y="2316771"/>
            <a:ext cx="802789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Calibri" panose="020F0502020204030204" pitchFamily="34" charset="0"/>
                <a:ea typeface="Calibri" panose="020F0502020204030204" pitchFamily="34" charset="0"/>
                <a:cs typeface="B Mitra" panose="00000400000000000000" pitchFamily="2" charset="-78"/>
              </a:rPr>
              <a:t>«و این قرآن را آسان ادا کردیم تا از آن پند گیرید. آیا پندگیرنده‌ای هست؟»</a:t>
            </a:r>
            <a:endParaRPr lang="fa-IR" altLang="en-US"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Calibri" panose="020F0502020204030204" pitchFamily="34" charset="0"/>
              <a:ea typeface="Calibri" panose="020F0502020204030204" pitchFamily="34" charset="0"/>
              <a:cs typeface="B Mitra" panose="00000400000000000000" pitchFamily="2" charset="-78"/>
            </a:endParaRPr>
          </a:p>
        </p:txBody>
      </p:sp>
      <p:sp>
        <p:nvSpPr>
          <p:cNvPr id="11" name="Rectangle 10">
            <a:extLst>
              <a:ext uri="{FF2B5EF4-FFF2-40B4-BE49-F238E27FC236}">
                <a16:creationId xmlns:a16="http://schemas.microsoft.com/office/drawing/2014/main" id="{32A86FDB-1573-67BD-95B9-FDAD17DF8592}"/>
              </a:ext>
            </a:extLst>
          </p:cNvPr>
          <p:cNvSpPr/>
          <p:nvPr/>
        </p:nvSpPr>
        <p:spPr>
          <a:xfrm>
            <a:off x="692332" y="1509854"/>
            <a:ext cx="1786181" cy="64633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(سوره قمر، آیه17 )</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104857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inVertic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1000"/>
                                        <p:tgtEl>
                                          <p:spTgt spid="5"/>
                                        </p:tgtEl>
                                      </p:cBhvr>
                                    </p:animEffect>
                                    <p:anim calcmode="lin" valueType="num">
                                      <p:cBhvr>
                                        <p:cTn id="55" dur="1000" fill="hold"/>
                                        <p:tgtEl>
                                          <p:spTgt spid="5"/>
                                        </p:tgtEl>
                                        <p:attrNameLst>
                                          <p:attrName>ppt_x</p:attrName>
                                        </p:attrNameLst>
                                      </p:cBhvr>
                                      <p:tavLst>
                                        <p:tav tm="0">
                                          <p:val>
                                            <p:strVal val="#ppt_x"/>
                                          </p:val>
                                        </p:tav>
                                        <p:tav tm="100000">
                                          <p:val>
                                            <p:strVal val="#ppt_x"/>
                                          </p:val>
                                        </p:tav>
                                      </p:tavLst>
                                    </p:anim>
                                    <p:anim calcmode="lin" valueType="num">
                                      <p:cBhvr>
                                        <p:cTn id="5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1000"/>
                                        <p:tgtEl>
                                          <p:spTgt spid="6"/>
                                        </p:tgtEl>
                                      </p:cBhvr>
                                    </p:animEffect>
                                    <p:anim calcmode="lin" valueType="num">
                                      <p:cBhvr>
                                        <p:cTn id="62" dur="1000" fill="hold"/>
                                        <p:tgtEl>
                                          <p:spTgt spid="6"/>
                                        </p:tgtEl>
                                        <p:attrNameLst>
                                          <p:attrName>ppt_x</p:attrName>
                                        </p:attrNameLst>
                                      </p:cBhvr>
                                      <p:tavLst>
                                        <p:tav tm="0">
                                          <p:val>
                                            <p:strVal val="#ppt_x"/>
                                          </p:val>
                                        </p:tav>
                                        <p:tav tm="100000">
                                          <p:val>
                                            <p:strVal val="#ppt_x"/>
                                          </p:val>
                                        </p:tav>
                                      </p:tavLst>
                                    </p:anim>
                                    <p:anim calcmode="lin" valueType="num">
                                      <p:cBhvr>
                                        <p:cTn id="6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barn(inVertical)">
                                      <p:cBhvr>
                                        <p:cTn id="6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2" grpId="0"/>
      <p:bldP spid="3"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4800600" y="171043"/>
            <a:ext cx="71149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حضرت امیرالمؤمنان علی علیه السلام می‌فرماید:</a:t>
            </a:r>
          </a:p>
        </p:txBody>
      </p:sp>
      <p:sp>
        <p:nvSpPr>
          <p:cNvPr id="5" name="Rectangle 4">
            <a:extLst>
              <a:ext uri="{FF2B5EF4-FFF2-40B4-BE49-F238E27FC236}">
                <a16:creationId xmlns:a16="http://schemas.microsoft.com/office/drawing/2014/main" id="{61C9E236-46FA-ECD8-D785-91D5D6CE1C03}"/>
              </a:ext>
            </a:extLst>
          </p:cNvPr>
          <p:cNvSpPr>
            <a:spLocks noChangeArrowheads="1"/>
          </p:cNvSpPr>
          <p:nvPr/>
        </p:nvSpPr>
        <p:spPr bwMode="auto">
          <a:xfrm>
            <a:off x="2569029" y="1260254"/>
            <a:ext cx="937340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أحسَنُ الكلامِ ما لا تَمُجُّهُ الآذانُ و لا يُتعِبُ فَهمُهُ الأفهامَ</a:t>
            </a:r>
            <a:endParaRPr lang="fa-IR"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endParaRPr>
          </a:p>
        </p:txBody>
      </p:sp>
      <p:sp>
        <p:nvSpPr>
          <p:cNvPr id="6" name="Rectangle 5">
            <a:extLst>
              <a:ext uri="{FF2B5EF4-FFF2-40B4-BE49-F238E27FC236}">
                <a16:creationId xmlns:a16="http://schemas.microsoft.com/office/drawing/2014/main" id="{61C9E236-46FA-ECD8-D785-91D5D6CE1C03}"/>
              </a:ext>
            </a:extLst>
          </p:cNvPr>
          <p:cNvSpPr>
            <a:spLocks noChangeArrowheads="1"/>
          </p:cNvSpPr>
          <p:nvPr/>
        </p:nvSpPr>
        <p:spPr bwMode="auto">
          <a:xfrm>
            <a:off x="4867836" y="2389807"/>
            <a:ext cx="71149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تعریف ساده گویی:</a:t>
            </a:r>
          </a:p>
        </p:txBody>
      </p:sp>
      <p:sp>
        <p:nvSpPr>
          <p:cNvPr id="7" name="Rectangle 6">
            <a:extLst>
              <a:ext uri="{FF2B5EF4-FFF2-40B4-BE49-F238E27FC236}">
                <a16:creationId xmlns:a16="http://schemas.microsoft.com/office/drawing/2014/main" id="{61C9E236-46FA-ECD8-D785-91D5D6CE1C03}"/>
              </a:ext>
            </a:extLst>
          </p:cNvPr>
          <p:cNvSpPr>
            <a:spLocks noChangeArrowheads="1"/>
          </p:cNvSpPr>
          <p:nvPr/>
        </p:nvSpPr>
        <p:spPr bwMode="auto">
          <a:xfrm>
            <a:off x="4008890" y="3391164"/>
            <a:ext cx="71149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پرهیز از اصطلاحات و کلمات نامأنوس غیر ضروری</a:t>
            </a:r>
          </a:p>
        </p:txBody>
      </p:sp>
      <p:sp>
        <p:nvSpPr>
          <p:cNvPr id="8" name="Rectangle 7">
            <a:extLst>
              <a:ext uri="{FF2B5EF4-FFF2-40B4-BE49-F238E27FC236}">
                <a16:creationId xmlns:a16="http://schemas.microsoft.com/office/drawing/2014/main" id="{61C9E236-46FA-ECD8-D785-91D5D6CE1C03}"/>
              </a:ext>
            </a:extLst>
          </p:cNvPr>
          <p:cNvSpPr>
            <a:spLocks noChangeArrowheads="1"/>
          </p:cNvSpPr>
          <p:nvPr/>
        </p:nvSpPr>
        <p:spPr bwMode="auto">
          <a:xfrm>
            <a:off x="3930513" y="4314272"/>
            <a:ext cx="71149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استفاده از جملات کوتاه و روان</a:t>
            </a:r>
          </a:p>
        </p:txBody>
      </p:sp>
      <p:sp>
        <p:nvSpPr>
          <p:cNvPr id="9" name="Rectangle 8">
            <a:extLst>
              <a:ext uri="{FF2B5EF4-FFF2-40B4-BE49-F238E27FC236}">
                <a16:creationId xmlns:a16="http://schemas.microsoft.com/office/drawing/2014/main" id="{52919D2C-CA9F-F6EA-98DC-7D0F466FF1C6}"/>
              </a:ext>
            </a:extLst>
          </p:cNvPr>
          <p:cNvSpPr/>
          <p:nvPr/>
        </p:nvSpPr>
        <p:spPr>
          <a:xfrm>
            <a:off x="1079863" y="1945057"/>
            <a:ext cx="1786181"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غررالحکم، ح 3371</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41697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D2238C-287D-2240-1827-8D8FD4823A25}"/>
              </a:ext>
            </a:extLst>
          </p:cNvPr>
          <p:cNvSpPr>
            <a:spLocks noChangeArrowheads="1"/>
          </p:cNvSpPr>
          <p:nvPr/>
        </p:nvSpPr>
        <p:spPr bwMode="auto">
          <a:xfrm>
            <a:off x="6222574" y="801914"/>
            <a:ext cx="509788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1. اصطلاحات و لغت فقهی مأنوس، ‌مانند:</a:t>
            </a:r>
          </a:p>
        </p:txBody>
      </p:sp>
      <p:sp>
        <p:nvSpPr>
          <p:cNvPr id="5" name="Rectangle 4">
            <a:extLst>
              <a:ext uri="{FF2B5EF4-FFF2-40B4-BE49-F238E27FC236}">
                <a16:creationId xmlns:a16="http://schemas.microsoft.com/office/drawing/2014/main" id="{D9606F04-5A02-E91A-766E-45A7EE7D3BCB}"/>
              </a:ext>
            </a:extLst>
          </p:cNvPr>
          <p:cNvSpPr>
            <a:spLocks noChangeArrowheads="1"/>
          </p:cNvSpPr>
          <p:nvPr/>
        </p:nvSpPr>
        <p:spPr bwMode="auto">
          <a:xfrm>
            <a:off x="5482985" y="1564627"/>
            <a:ext cx="583747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نماز صبح، نماز ظهر، نماز عصر، خمس،‌ زکات و ...</a:t>
            </a:r>
          </a:p>
        </p:txBody>
      </p:sp>
      <p:sp>
        <p:nvSpPr>
          <p:cNvPr id="6" name="Rectangle 5">
            <a:extLst>
              <a:ext uri="{FF2B5EF4-FFF2-40B4-BE49-F238E27FC236}">
                <a16:creationId xmlns:a16="http://schemas.microsoft.com/office/drawing/2014/main" id="{FB031B92-B642-686F-FFBC-D2429EAB96C0}"/>
              </a:ext>
            </a:extLst>
          </p:cNvPr>
          <p:cNvSpPr>
            <a:spLocks noChangeArrowheads="1"/>
          </p:cNvSpPr>
          <p:nvPr/>
        </p:nvSpPr>
        <p:spPr bwMode="auto">
          <a:xfrm>
            <a:off x="5482984" y="2435312"/>
            <a:ext cx="583747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2. اصطلاحات و لغات نامأنوس ضروری، مانند:</a:t>
            </a:r>
          </a:p>
        </p:txBody>
      </p:sp>
      <p:sp>
        <p:nvSpPr>
          <p:cNvPr id="7" name="Rectangle 6">
            <a:extLst>
              <a:ext uri="{FF2B5EF4-FFF2-40B4-BE49-F238E27FC236}">
                <a16:creationId xmlns:a16="http://schemas.microsoft.com/office/drawing/2014/main" id="{889C326E-0500-14ED-3D22-DB1471853969}"/>
              </a:ext>
            </a:extLst>
          </p:cNvPr>
          <p:cNvSpPr>
            <a:spLocks noChangeArrowheads="1"/>
          </p:cNvSpPr>
          <p:nvPr/>
        </p:nvSpPr>
        <p:spPr bwMode="auto">
          <a:xfrm>
            <a:off x="3277667" y="3254711"/>
            <a:ext cx="809657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حد ترخص، حد نصاب، وقف، وصیّت، استحاله، تبعیت و ...</a:t>
            </a:r>
          </a:p>
        </p:txBody>
      </p:sp>
      <p:sp>
        <p:nvSpPr>
          <p:cNvPr id="10" name="Rectangle 9">
            <a:extLst>
              <a:ext uri="{FF2B5EF4-FFF2-40B4-BE49-F238E27FC236}">
                <a16:creationId xmlns:a16="http://schemas.microsoft.com/office/drawing/2014/main" id="{FDFE5A12-29E4-9DFA-136B-55A4E1CB7254}"/>
              </a:ext>
            </a:extLst>
          </p:cNvPr>
          <p:cNvSpPr>
            <a:spLocks noChangeArrowheads="1"/>
          </p:cNvSpPr>
          <p:nvPr/>
        </p:nvSpPr>
        <p:spPr bwMode="auto">
          <a:xfrm>
            <a:off x="3312009" y="4125396"/>
            <a:ext cx="802789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400" b="1" dirty="0">
                <a:solidFill>
                  <a:srgbClr val="002060"/>
                </a:solidFill>
                <a:latin typeface="Calibri" panose="020F0502020204030204" pitchFamily="34" charset="0"/>
                <a:ea typeface="Calibri" panose="020F0502020204030204" pitchFamily="34" charset="0"/>
                <a:cs typeface="B Mitra" panose="00000400000000000000" pitchFamily="2" charset="-78"/>
              </a:rPr>
              <a:t>3. اصطلاحات و لغات نا مأنوس غیر ضروری ماننده: </a:t>
            </a:r>
            <a:endPar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endParaRPr>
          </a:p>
        </p:txBody>
      </p:sp>
      <p:sp>
        <p:nvSpPr>
          <p:cNvPr id="11" name="Rectangle 10">
            <a:extLst>
              <a:ext uri="{FF2B5EF4-FFF2-40B4-BE49-F238E27FC236}">
                <a16:creationId xmlns:a16="http://schemas.microsoft.com/office/drawing/2014/main" id="{8B66FD72-7FE2-497C-19E0-AE6C7B934039}"/>
              </a:ext>
            </a:extLst>
          </p:cNvPr>
          <p:cNvSpPr>
            <a:spLocks noChangeArrowheads="1"/>
          </p:cNvSpPr>
          <p:nvPr/>
        </p:nvSpPr>
        <p:spPr bwMode="auto">
          <a:xfrm>
            <a:off x="493486" y="4996426"/>
            <a:ext cx="10909789"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فقّاع، عصیر عنبی، مستهلک، شارع مقدس، جَهر و اخفات، تروّی، تجافی، راهن، مرتهن، غرض عقلایی، موهوب، احراز، تذکیه، قصد وجه، نقدین، ثمن و مثمن و ...</a:t>
            </a:r>
          </a:p>
        </p:txBody>
      </p:sp>
    </p:spTree>
    <p:extLst>
      <p:ext uri="{BB962C8B-B14F-4D97-AF65-F5344CB8AC3E}">
        <p14:creationId xmlns:p14="http://schemas.microsoft.com/office/powerpoint/2010/main" val="220686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0D020153-9450-76F3-DDD8-DF698D77290E}"/>
              </a:ext>
            </a:extLst>
          </p:cNvPr>
          <p:cNvSpPr/>
          <p:nvPr/>
        </p:nvSpPr>
        <p:spPr>
          <a:xfrm>
            <a:off x="406400" y="1250539"/>
            <a:ext cx="11668801" cy="13311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D6C1201-72DE-6929-4092-F8E24E4B8BBA}"/>
              </a:ext>
            </a:extLst>
          </p:cNvPr>
          <p:cNvSpPr>
            <a:spLocks noChangeArrowheads="1"/>
          </p:cNvSpPr>
          <p:nvPr/>
        </p:nvSpPr>
        <p:spPr bwMode="auto">
          <a:xfrm>
            <a:off x="2339164" y="284356"/>
            <a:ext cx="957638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استفاده از جملات کوتاه و روان با ذکر نمونۀ ذیل:</a:t>
            </a:r>
          </a:p>
        </p:txBody>
      </p:sp>
      <p:sp>
        <p:nvSpPr>
          <p:cNvPr id="5" name="Rectangle 4">
            <a:extLst>
              <a:ext uri="{FF2B5EF4-FFF2-40B4-BE49-F238E27FC236}">
                <a16:creationId xmlns:a16="http://schemas.microsoft.com/office/drawing/2014/main" id="{E9DFBD25-BA00-3A00-C9F5-30D795B85071}"/>
              </a:ext>
            </a:extLst>
          </p:cNvPr>
          <p:cNvSpPr>
            <a:spLocks noChangeArrowheads="1"/>
          </p:cNvSpPr>
          <p:nvPr/>
        </p:nvSpPr>
        <p:spPr bwMode="auto">
          <a:xfrm>
            <a:off x="552894" y="1142617"/>
            <a:ext cx="11362650"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B Mitra" panose="00000400000000000000" pitchFamily="2" charset="-78"/>
              </a:rPr>
              <a:t>اگر حیوانی فَریِ اوداج اربعه بشود مستقبلاً الی القبله، با آلت حدیدیّه، با ذکر اسم جلاله، به ید مسلمان، حلال است و گرنه حرام است.</a:t>
            </a:r>
          </a:p>
        </p:txBody>
      </p:sp>
      <p:sp>
        <p:nvSpPr>
          <p:cNvPr id="6" name="Rectangle 5">
            <a:extLst>
              <a:ext uri="{FF2B5EF4-FFF2-40B4-BE49-F238E27FC236}">
                <a16:creationId xmlns:a16="http://schemas.microsoft.com/office/drawing/2014/main" id="{D7F69D86-771E-E6C9-3CE9-6FFD3FFDADB1}"/>
              </a:ext>
            </a:extLst>
          </p:cNvPr>
          <p:cNvSpPr>
            <a:spLocks noChangeArrowheads="1"/>
          </p:cNvSpPr>
          <p:nvPr/>
        </p:nvSpPr>
        <p:spPr bwMode="auto">
          <a:xfrm>
            <a:off x="552894" y="2486138"/>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حال می توان به جای عبارت مذکور، مسأله را به این شکل بیان کرد:</a:t>
            </a:r>
          </a:p>
        </p:txBody>
      </p:sp>
      <p:sp>
        <p:nvSpPr>
          <p:cNvPr id="7" name="Rectangle 6">
            <a:extLst>
              <a:ext uri="{FF2B5EF4-FFF2-40B4-BE49-F238E27FC236}">
                <a16:creationId xmlns:a16="http://schemas.microsoft.com/office/drawing/2014/main" id="{2445BC4A-D3EE-B5D1-A096-27EA515D466F}"/>
              </a:ext>
            </a:extLst>
          </p:cNvPr>
          <p:cNvSpPr>
            <a:spLocks noChangeArrowheads="1"/>
          </p:cNvSpPr>
          <p:nvPr/>
        </p:nvSpPr>
        <p:spPr bwMode="auto">
          <a:xfrm>
            <a:off x="712551" y="3429000"/>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اگر حیوان حلال گوشت با شرایط ذیل سر بریده شود، حلال است.</a:t>
            </a:r>
          </a:p>
        </p:txBody>
      </p:sp>
      <p:sp>
        <p:nvSpPr>
          <p:cNvPr id="9" name="Rectangle 8">
            <a:extLst>
              <a:ext uri="{FF2B5EF4-FFF2-40B4-BE49-F238E27FC236}">
                <a16:creationId xmlns:a16="http://schemas.microsoft.com/office/drawing/2014/main" id="{384CC83D-DFC3-2E26-135B-6CEDD5ADB15A}"/>
              </a:ext>
            </a:extLst>
          </p:cNvPr>
          <p:cNvSpPr>
            <a:spLocks noChangeArrowheads="1"/>
          </p:cNvSpPr>
          <p:nvPr/>
        </p:nvSpPr>
        <p:spPr bwMode="auto">
          <a:xfrm>
            <a:off x="712551" y="4299857"/>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چهار رگ معروف بریده شود؛</a:t>
            </a:r>
          </a:p>
        </p:txBody>
      </p:sp>
      <p:sp>
        <p:nvSpPr>
          <p:cNvPr id="10" name="Rectangle 9">
            <a:extLst>
              <a:ext uri="{FF2B5EF4-FFF2-40B4-BE49-F238E27FC236}">
                <a16:creationId xmlns:a16="http://schemas.microsoft.com/office/drawing/2014/main" id="{D8681F10-54DE-34A4-DEA0-66A5DEAE45E2}"/>
              </a:ext>
            </a:extLst>
          </p:cNvPr>
          <p:cNvSpPr>
            <a:spLocks noChangeArrowheads="1"/>
          </p:cNvSpPr>
          <p:nvPr/>
        </p:nvSpPr>
        <p:spPr bwMode="auto">
          <a:xfrm>
            <a:off x="712551" y="5124146"/>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حیوان ، هنگام سر بریدن روبه قبله باشد؛</a:t>
            </a:r>
          </a:p>
        </p:txBody>
      </p:sp>
      <p:sp>
        <p:nvSpPr>
          <p:cNvPr id="11" name="Rectangle 10">
            <a:extLst>
              <a:ext uri="{FF2B5EF4-FFF2-40B4-BE49-F238E27FC236}">
                <a16:creationId xmlns:a16="http://schemas.microsoft.com/office/drawing/2014/main" id="{6F6F09EF-6647-21B4-90F0-6F1772A790F8}"/>
              </a:ext>
            </a:extLst>
          </p:cNvPr>
          <p:cNvSpPr>
            <a:spLocks noChangeArrowheads="1"/>
          </p:cNvSpPr>
          <p:nvPr/>
        </p:nvSpPr>
        <p:spPr bwMode="auto">
          <a:xfrm>
            <a:off x="669008" y="5948296"/>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با ابزار آهنی سر حیوان بریده شود؛</a:t>
            </a:r>
          </a:p>
        </p:txBody>
      </p:sp>
      <p:sp>
        <p:nvSpPr>
          <p:cNvPr id="12" name="Rectangle 11">
            <a:extLst>
              <a:ext uri="{FF2B5EF4-FFF2-40B4-BE49-F238E27FC236}">
                <a16:creationId xmlns:a16="http://schemas.microsoft.com/office/drawing/2014/main" id="{24E0190C-CB71-263E-577B-6D0BD5258F2A}"/>
              </a:ext>
            </a:extLst>
          </p:cNvPr>
          <p:cNvSpPr>
            <a:spLocks noChangeArrowheads="1"/>
          </p:cNvSpPr>
          <p:nvPr/>
        </p:nvSpPr>
        <p:spPr bwMode="auto">
          <a:xfrm>
            <a:off x="669008" y="4378121"/>
            <a:ext cx="487611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شخص مسلمان سر حیوان را ببرد</a:t>
            </a:r>
          </a:p>
        </p:txBody>
      </p:sp>
      <p:sp>
        <p:nvSpPr>
          <p:cNvPr id="13" name="Rectangle 12">
            <a:extLst>
              <a:ext uri="{FF2B5EF4-FFF2-40B4-BE49-F238E27FC236}">
                <a16:creationId xmlns:a16="http://schemas.microsoft.com/office/drawing/2014/main" id="{958B3141-4A48-C92A-4B90-C2D42533511B}"/>
              </a:ext>
            </a:extLst>
          </p:cNvPr>
          <p:cNvSpPr>
            <a:spLocks noChangeArrowheads="1"/>
          </p:cNvSpPr>
          <p:nvPr/>
        </p:nvSpPr>
        <p:spPr bwMode="auto">
          <a:xfrm>
            <a:off x="29028" y="5263493"/>
            <a:ext cx="590798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5. هنگام سر بریدن سر حیوان بسم الله بگوید.</a:t>
            </a:r>
          </a:p>
        </p:txBody>
      </p:sp>
    </p:spTree>
    <p:extLst>
      <p:ext uri="{BB962C8B-B14F-4D97-AF65-F5344CB8AC3E}">
        <p14:creationId xmlns:p14="http://schemas.microsoft.com/office/powerpoint/2010/main" val="229952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1000"/>
                                        <p:tgtEl>
                                          <p:spTgt spid="9"/>
                                        </p:tgtEl>
                                      </p:cBhvr>
                                    </p:animEffect>
                                    <p:anim calcmode="lin" valueType="num">
                                      <p:cBhvr>
                                        <p:cTn id="41" dur="1000" fill="hold"/>
                                        <p:tgtEl>
                                          <p:spTgt spid="9"/>
                                        </p:tgtEl>
                                        <p:attrNameLst>
                                          <p:attrName>ppt_x</p:attrName>
                                        </p:attrNameLst>
                                      </p:cBhvr>
                                      <p:tavLst>
                                        <p:tav tm="0">
                                          <p:val>
                                            <p:strVal val="#ppt_x"/>
                                          </p:val>
                                        </p:tav>
                                        <p:tav tm="100000">
                                          <p:val>
                                            <p:strVal val="#ppt_x"/>
                                          </p:val>
                                        </p:tav>
                                      </p:tavLst>
                                    </p:anim>
                                    <p:anim calcmode="lin" valueType="num">
                                      <p:cBhvr>
                                        <p:cTn id="4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1000"/>
                                        <p:tgtEl>
                                          <p:spTgt spid="11"/>
                                        </p:tgtEl>
                                      </p:cBhvr>
                                    </p:animEffect>
                                    <p:anim calcmode="lin" valueType="num">
                                      <p:cBhvr>
                                        <p:cTn id="55" dur="1000" fill="hold"/>
                                        <p:tgtEl>
                                          <p:spTgt spid="11"/>
                                        </p:tgtEl>
                                        <p:attrNameLst>
                                          <p:attrName>ppt_x</p:attrName>
                                        </p:attrNameLst>
                                      </p:cBhvr>
                                      <p:tavLst>
                                        <p:tav tm="0">
                                          <p:val>
                                            <p:strVal val="#ppt_x"/>
                                          </p:val>
                                        </p:tav>
                                        <p:tav tm="100000">
                                          <p:val>
                                            <p:strVal val="#ppt_x"/>
                                          </p:val>
                                        </p:tav>
                                      </p:tavLst>
                                    </p:anim>
                                    <p:anim calcmode="lin" valueType="num">
                                      <p:cBhvr>
                                        <p:cTn id="5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1000"/>
                                        <p:tgtEl>
                                          <p:spTgt spid="12"/>
                                        </p:tgtEl>
                                      </p:cBhvr>
                                    </p:animEffect>
                                    <p:anim calcmode="lin" valueType="num">
                                      <p:cBhvr>
                                        <p:cTn id="62" dur="1000" fill="hold"/>
                                        <p:tgtEl>
                                          <p:spTgt spid="12"/>
                                        </p:tgtEl>
                                        <p:attrNameLst>
                                          <p:attrName>ppt_x</p:attrName>
                                        </p:attrNameLst>
                                      </p:cBhvr>
                                      <p:tavLst>
                                        <p:tav tm="0">
                                          <p:val>
                                            <p:strVal val="#ppt_x"/>
                                          </p:val>
                                        </p:tav>
                                        <p:tav tm="100000">
                                          <p:val>
                                            <p:strVal val="#ppt_x"/>
                                          </p:val>
                                        </p:tav>
                                      </p:tavLst>
                                    </p:anim>
                                    <p:anim calcmode="lin" valueType="num">
                                      <p:cBhvr>
                                        <p:cTn id="6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anim calcmode="lin" valueType="num">
                                      <p:cBhvr>
                                        <p:cTn id="69" dur="1000" fill="hold"/>
                                        <p:tgtEl>
                                          <p:spTgt spid="13"/>
                                        </p:tgtEl>
                                        <p:attrNameLst>
                                          <p:attrName>ppt_x</p:attrName>
                                        </p:attrNameLst>
                                      </p:cBhvr>
                                      <p:tavLst>
                                        <p:tav tm="0">
                                          <p:val>
                                            <p:strVal val="#ppt_x"/>
                                          </p:val>
                                        </p:tav>
                                        <p:tav tm="100000">
                                          <p:val>
                                            <p:strVal val="#ppt_x"/>
                                          </p:val>
                                        </p:tav>
                                      </p:tavLst>
                                    </p:anim>
                                    <p:anim calcmode="lin" valueType="num">
                                      <p:cBhvr>
                                        <p:cTn id="7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p:bldP spid="5" grpId="0"/>
      <p:bldP spid="6" grpId="0"/>
      <p:bldP spid="7" grpId="0"/>
      <p:bldP spid="9" grpId="0"/>
      <p:bldP spid="10"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1BBC4F-B3E9-25DB-1F6F-38AA83020E1A}"/>
              </a:ext>
            </a:extLst>
          </p:cNvPr>
          <p:cNvSpPr>
            <a:spLocks noChangeArrowheads="1"/>
          </p:cNvSpPr>
          <p:nvPr/>
        </p:nvSpPr>
        <p:spPr bwMode="auto">
          <a:xfrm>
            <a:off x="193040" y="171043"/>
            <a:ext cx="1172250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شیوۀ فقهای عظیم الشأن نیز همین است. برای نمونه در رساله‌های عملیه به جای لفظ «صلو</a:t>
            </a:r>
            <a:r>
              <a:rPr lang="fa-IR" altLang="en-US" sz="2800" b="1" dirty="0">
                <a:solidFill>
                  <a:srgbClr val="002060"/>
                </a:solidFill>
                <a:latin typeface="Adobe Arabic" panose="02040503050201020203" pitchFamily="18" charset="-78"/>
                <a:ea typeface="Calibri" panose="020F0502020204030204" pitchFamily="34" charset="0"/>
                <a:cs typeface="Adobe Arabic" panose="02040503050201020203" pitchFamily="18" charset="-78"/>
              </a:rPr>
              <a:t>ة</a:t>
            </a: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کلمه «نماز» به کار برده شده است. جدول زیر برخی لغات و کلمات جانشین را نشان می‌دهد:</a:t>
            </a:r>
          </a:p>
        </p:txBody>
      </p:sp>
      <p:graphicFrame>
        <p:nvGraphicFramePr>
          <p:cNvPr id="5" name="Table 4">
            <a:extLst>
              <a:ext uri="{FF2B5EF4-FFF2-40B4-BE49-F238E27FC236}">
                <a16:creationId xmlns:a16="http://schemas.microsoft.com/office/drawing/2014/main" id="{F9F76BF1-5735-BD97-D2B5-2B6BE9D5C53C}"/>
              </a:ext>
            </a:extLst>
          </p:cNvPr>
          <p:cNvGraphicFramePr>
            <a:graphicFrameLocks noGrp="1"/>
          </p:cNvGraphicFramePr>
          <p:nvPr>
            <p:extLst>
              <p:ext uri="{D42A27DB-BD31-4B8C-83A1-F6EECF244321}">
                <p14:modId xmlns:p14="http://schemas.microsoft.com/office/powerpoint/2010/main" val="3628380896"/>
              </p:ext>
            </p:extLst>
          </p:nvPr>
        </p:nvGraphicFramePr>
        <p:xfrm>
          <a:off x="914400" y="2578946"/>
          <a:ext cx="10607040" cy="289560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294671873"/>
                    </a:ext>
                  </a:extLst>
                </a:gridCol>
                <a:gridCol w="2651760">
                  <a:extLst>
                    <a:ext uri="{9D8B030D-6E8A-4147-A177-3AD203B41FA5}">
                      <a16:colId xmlns:a16="http://schemas.microsoft.com/office/drawing/2014/main" val="993273244"/>
                    </a:ext>
                  </a:extLst>
                </a:gridCol>
                <a:gridCol w="2651760">
                  <a:extLst>
                    <a:ext uri="{9D8B030D-6E8A-4147-A177-3AD203B41FA5}">
                      <a16:colId xmlns:a16="http://schemas.microsoft.com/office/drawing/2014/main" val="3017109829"/>
                    </a:ext>
                  </a:extLst>
                </a:gridCol>
                <a:gridCol w="2651760">
                  <a:extLst>
                    <a:ext uri="{9D8B030D-6E8A-4147-A177-3AD203B41FA5}">
                      <a16:colId xmlns:a16="http://schemas.microsoft.com/office/drawing/2014/main" val="2520150096"/>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3200" dirty="0">
                          <a:cs typeface="B Nazanin" panose="00000400000000000000" pitchFamily="2" charset="-78"/>
                        </a:rPr>
                        <a:t>تعبیر ساده کلمه</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تعبیر اصلی کلمه </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تعبیر ساده کلمه</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تعبیر</a:t>
                      </a:r>
                      <a:r>
                        <a:rPr lang="fa-IR" sz="3200" baseline="0" dirty="0">
                          <a:cs typeface="B Nazanin" panose="00000400000000000000" pitchFamily="2" charset="-78"/>
                        </a:rPr>
                        <a:t> اصلی کلمه</a:t>
                      </a:r>
                      <a:endParaRPr lang="en-US" sz="3200" dirty="0">
                        <a:cs typeface="B Nazanin" panose="00000400000000000000" pitchFamily="2" charset="-78"/>
                      </a:endParaRPr>
                    </a:p>
                  </a:txBody>
                  <a:tcPr anchor="ctr"/>
                </a:tc>
                <a:extLst>
                  <a:ext uri="{0D108BD9-81ED-4DB2-BD59-A6C34878D82A}">
                    <a16:rowId xmlns:a16="http://schemas.microsoft.com/office/drawing/2014/main" val="1469376495"/>
                  </a:ext>
                </a:extLst>
              </a:tr>
              <a:tr h="370840">
                <a:tc>
                  <a:txBody>
                    <a:bodyPr/>
                    <a:lstStyle/>
                    <a:p>
                      <a:pPr algn="ctr"/>
                      <a:r>
                        <a:rPr lang="fa-IR" sz="3200" dirty="0">
                          <a:cs typeface="B Nazanin" panose="00000400000000000000" pitchFamily="2" charset="-78"/>
                        </a:rPr>
                        <a:t>واجب</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فریضه</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نماز شکسته</a:t>
                      </a:r>
                      <a:endParaRPr lang="en-US" sz="3200" dirty="0">
                        <a:cs typeface="B Nazanin" panose="00000400000000000000" pitchFamily="2" charset="-78"/>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3200" dirty="0">
                          <a:cs typeface="B Nazanin" panose="00000400000000000000" pitchFamily="2" charset="-78"/>
                        </a:rPr>
                        <a:t>نماز قصر</a:t>
                      </a:r>
                      <a:endParaRPr lang="en-US" sz="3200" dirty="0">
                        <a:cs typeface="B Nazanin" panose="00000400000000000000" pitchFamily="2" charset="-78"/>
                      </a:endParaRPr>
                    </a:p>
                  </a:txBody>
                  <a:tcPr anchor="ctr"/>
                </a:tc>
                <a:extLst>
                  <a:ext uri="{0D108BD9-81ED-4DB2-BD59-A6C34878D82A}">
                    <a16:rowId xmlns:a16="http://schemas.microsoft.com/office/drawing/2014/main" val="2415942334"/>
                  </a:ext>
                </a:extLst>
              </a:tr>
              <a:tr h="370840">
                <a:tc>
                  <a:txBody>
                    <a:bodyPr/>
                    <a:lstStyle/>
                    <a:p>
                      <a:pPr algn="ctr"/>
                      <a:r>
                        <a:rPr lang="fa-IR" sz="3200" dirty="0">
                          <a:cs typeface="B Nazanin" panose="00000400000000000000" pitchFamily="2" charset="-78"/>
                        </a:rPr>
                        <a:t>بلند و آهسته</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جهر و اخفات</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آب جو</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فقاع</a:t>
                      </a:r>
                      <a:endParaRPr lang="en-US" sz="3200" dirty="0">
                        <a:cs typeface="B Nazanin" panose="00000400000000000000" pitchFamily="2" charset="-78"/>
                      </a:endParaRPr>
                    </a:p>
                  </a:txBody>
                  <a:tcPr anchor="ctr"/>
                </a:tc>
                <a:extLst>
                  <a:ext uri="{0D108BD9-81ED-4DB2-BD59-A6C34878D82A}">
                    <a16:rowId xmlns:a16="http://schemas.microsoft.com/office/drawing/2014/main" val="2706230702"/>
                  </a:ext>
                </a:extLst>
              </a:tr>
              <a:tr h="370840">
                <a:tc>
                  <a:txBody>
                    <a:bodyPr/>
                    <a:lstStyle/>
                    <a:p>
                      <a:pPr algn="ctr"/>
                      <a:r>
                        <a:rPr lang="fa-IR" sz="3200" dirty="0">
                          <a:cs typeface="B Nazanin" panose="00000400000000000000" pitchFamily="2" charset="-78"/>
                        </a:rPr>
                        <a:t>خرید و فروش</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بیع و شراع</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مستحب</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نافله</a:t>
                      </a:r>
                      <a:endParaRPr lang="en-US" sz="3200" dirty="0">
                        <a:cs typeface="B Nazanin" panose="00000400000000000000" pitchFamily="2" charset="-78"/>
                      </a:endParaRPr>
                    </a:p>
                  </a:txBody>
                  <a:tcPr anchor="ctr"/>
                </a:tc>
                <a:extLst>
                  <a:ext uri="{0D108BD9-81ED-4DB2-BD59-A6C34878D82A}">
                    <a16:rowId xmlns:a16="http://schemas.microsoft.com/office/drawing/2014/main" val="855284992"/>
                  </a:ext>
                </a:extLst>
              </a:tr>
              <a:tr h="370840">
                <a:tc>
                  <a:txBody>
                    <a:bodyPr/>
                    <a:lstStyle/>
                    <a:p>
                      <a:pPr algn="ctr"/>
                      <a:r>
                        <a:rPr lang="fa-IR" sz="3200" dirty="0">
                          <a:cs typeface="B Nazanin" panose="00000400000000000000" pitchFamily="2" charset="-78"/>
                        </a:rPr>
                        <a:t>فروشنده و خریدار</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بایع و مشتری</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شستن</a:t>
                      </a:r>
                      <a:endParaRPr lang="en-US" sz="3200" dirty="0">
                        <a:cs typeface="B Nazanin" panose="00000400000000000000" pitchFamily="2" charset="-78"/>
                      </a:endParaRPr>
                    </a:p>
                  </a:txBody>
                  <a:tcPr anchor="ctr"/>
                </a:tc>
                <a:tc>
                  <a:txBody>
                    <a:bodyPr/>
                    <a:lstStyle/>
                    <a:p>
                      <a:pPr algn="ctr"/>
                      <a:r>
                        <a:rPr lang="fa-IR" sz="3200" dirty="0">
                          <a:cs typeface="B Nazanin" panose="00000400000000000000" pitchFamily="2" charset="-78"/>
                        </a:rPr>
                        <a:t>غَسل</a:t>
                      </a:r>
                      <a:endParaRPr lang="en-US" sz="3200" dirty="0">
                        <a:cs typeface="B Nazanin" panose="00000400000000000000" pitchFamily="2" charset="-78"/>
                      </a:endParaRPr>
                    </a:p>
                  </a:txBody>
                  <a:tcPr anchor="ctr"/>
                </a:tc>
                <a:extLst>
                  <a:ext uri="{0D108BD9-81ED-4DB2-BD59-A6C34878D82A}">
                    <a16:rowId xmlns:a16="http://schemas.microsoft.com/office/drawing/2014/main" val="3265864702"/>
                  </a:ext>
                </a:extLst>
              </a:tr>
            </a:tbl>
          </a:graphicData>
        </a:graphic>
      </p:graphicFrame>
    </p:spTree>
    <p:extLst>
      <p:ext uri="{BB962C8B-B14F-4D97-AF65-F5344CB8AC3E}">
        <p14:creationId xmlns:p14="http://schemas.microsoft.com/office/powerpoint/2010/main" val="287174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D51356-A268-8DAF-AFEA-7ABDDED294DA}"/>
              </a:ext>
            </a:extLst>
          </p:cNvPr>
          <p:cNvSpPr>
            <a:spLocks noChangeArrowheads="1"/>
          </p:cNvSpPr>
          <p:nvPr/>
        </p:nvSpPr>
        <p:spPr bwMode="auto">
          <a:xfrm>
            <a:off x="2339164" y="284356"/>
            <a:ext cx="957638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2. اصل تبشیر</a:t>
            </a:r>
          </a:p>
        </p:txBody>
      </p:sp>
      <p:sp>
        <p:nvSpPr>
          <p:cNvPr id="5" name="Rectangle 4">
            <a:extLst>
              <a:ext uri="{FF2B5EF4-FFF2-40B4-BE49-F238E27FC236}">
                <a16:creationId xmlns:a16="http://schemas.microsoft.com/office/drawing/2014/main" id="{C84A4284-80EA-6DAE-79C9-EB73B271565C}"/>
              </a:ext>
            </a:extLst>
          </p:cNvPr>
          <p:cNvSpPr>
            <a:spLocks noChangeArrowheads="1"/>
          </p:cNvSpPr>
          <p:nvPr/>
        </p:nvSpPr>
        <p:spPr bwMode="auto">
          <a:xfrm>
            <a:off x="552894" y="1475328"/>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پیام نورانی و ارزشمند رسول خدا صلی الله علیه و آله وسلم  به معاذبن جبل آمده است:</a:t>
            </a:r>
          </a:p>
        </p:txBody>
      </p:sp>
      <p:sp>
        <p:nvSpPr>
          <p:cNvPr id="6" name="Rectangle 5">
            <a:extLst>
              <a:ext uri="{FF2B5EF4-FFF2-40B4-BE49-F238E27FC236}">
                <a16:creationId xmlns:a16="http://schemas.microsoft.com/office/drawing/2014/main" id="{D8F92707-61A3-21EC-92A3-99BBCCD1199B}"/>
              </a:ext>
            </a:extLst>
          </p:cNvPr>
          <p:cNvSpPr>
            <a:spLocks noChangeArrowheads="1"/>
          </p:cNvSpPr>
          <p:nvPr/>
        </p:nvSpPr>
        <p:spPr bwMode="auto">
          <a:xfrm>
            <a:off x="574160" y="2602379"/>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«یا معاذ ... بَشِّر و لاتُنَفِّر ...»</a:t>
            </a:r>
          </a:p>
        </p:txBody>
      </p:sp>
      <p:sp>
        <p:nvSpPr>
          <p:cNvPr id="7" name="Rectangle 6">
            <a:extLst>
              <a:ext uri="{FF2B5EF4-FFF2-40B4-BE49-F238E27FC236}">
                <a16:creationId xmlns:a16="http://schemas.microsoft.com/office/drawing/2014/main" id="{80672A16-CC84-363A-04D6-225B39EEB0B7}"/>
              </a:ext>
            </a:extLst>
          </p:cNvPr>
          <p:cNvSpPr>
            <a:spLocks noChangeArrowheads="1"/>
          </p:cNvSpPr>
          <p:nvPr/>
        </p:nvSpPr>
        <p:spPr bwMode="auto">
          <a:xfrm>
            <a:off x="719303" y="3778036"/>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و حضرت علی بن الحسین علیه السلام می فرماید:</a:t>
            </a:r>
          </a:p>
        </p:txBody>
      </p:sp>
      <p:sp>
        <p:nvSpPr>
          <p:cNvPr id="8" name="Rectangle 7">
            <a:extLst>
              <a:ext uri="{FF2B5EF4-FFF2-40B4-BE49-F238E27FC236}">
                <a16:creationId xmlns:a16="http://schemas.microsoft.com/office/drawing/2014/main" id="{C51CD258-9888-33C9-387D-DA5C6217C72D}"/>
              </a:ext>
            </a:extLst>
          </p:cNvPr>
          <p:cNvSpPr>
            <a:spLocks noChangeArrowheads="1"/>
          </p:cNvSpPr>
          <p:nvPr/>
        </p:nvSpPr>
        <p:spPr bwMode="auto">
          <a:xfrm>
            <a:off x="719303" y="4837579"/>
            <a:ext cx="1136265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«ایّاک أن تتکلَّم بما یسبَقُ الی القلوبِ انکارهُ»</a:t>
            </a:r>
          </a:p>
        </p:txBody>
      </p:sp>
      <p:sp>
        <p:nvSpPr>
          <p:cNvPr id="9" name="Rectangle 8">
            <a:extLst>
              <a:ext uri="{FF2B5EF4-FFF2-40B4-BE49-F238E27FC236}">
                <a16:creationId xmlns:a16="http://schemas.microsoft.com/office/drawing/2014/main" id="{EAAF918D-8F33-7C79-6CB5-BA24AD8AB36D}"/>
              </a:ext>
            </a:extLst>
          </p:cNvPr>
          <p:cNvSpPr/>
          <p:nvPr/>
        </p:nvSpPr>
        <p:spPr>
          <a:xfrm>
            <a:off x="4992914" y="2621170"/>
            <a:ext cx="3193895"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(سیره ابن هشام، ج2، ص 590)</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10" name="Rectangle 9">
            <a:extLst>
              <a:ext uri="{FF2B5EF4-FFF2-40B4-BE49-F238E27FC236}">
                <a16:creationId xmlns:a16="http://schemas.microsoft.com/office/drawing/2014/main" id="{0CDD1399-4898-7A60-F0C5-0D7AED253815}"/>
              </a:ext>
            </a:extLst>
          </p:cNvPr>
          <p:cNvSpPr/>
          <p:nvPr/>
        </p:nvSpPr>
        <p:spPr>
          <a:xfrm>
            <a:off x="4760514" y="4899913"/>
            <a:ext cx="1786181" cy="1131079"/>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(الاحتجاج، ج2، ص 320)</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45476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6CB2DBD-9429-27AC-98FD-0CDE9CB747EF}"/>
              </a:ext>
            </a:extLst>
          </p:cNvPr>
          <p:cNvSpPr/>
          <p:nvPr/>
        </p:nvSpPr>
        <p:spPr>
          <a:xfrm>
            <a:off x="1076157" y="-355336"/>
            <a:ext cx="10728290" cy="1277273"/>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sz="44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روش مطالعه و به ذهن سپاری مطالب </a:t>
            </a:r>
            <a:endParaRPr lang="en-US" sz="2400"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5" name="Rectangle 4">
            <a:extLst>
              <a:ext uri="{FF2B5EF4-FFF2-40B4-BE49-F238E27FC236}">
                <a16:creationId xmlns:a16="http://schemas.microsoft.com/office/drawing/2014/main" id="{C9A799CA-C607-4205-ABF4-E6C74470CF98}"/>
              </a:ext>
            </a:extLst>
          </p:cNvPr>
          <p:cNvSpPr>
            <a:spLocks noChangeArrowheads="1"/>
          </p:cNvSpPr>
          <p:nvPr/>
        </p:nvSpPr>
        <p:spPr bwMode="auto">
          <a:xfrm>
            <a:off x="9248282" y="3086869"/>
            <a:ext cx="1950072"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سیر مطالعه</a:t>
            </a:r>
          </a:p>
        </p:txBody>
      </p:sp>
      <p:sp>
        <p:nvSpPr>
          <p:cNvPr id="6" name="Right Brace 5">
            <a:extLst>
              <a:ext uri="{FF2B5EF4-FFF2-40B4-BE49-F238E27FC236}">
                <a16:creationId xmlns:a16="http://schemas.microsoft.com/office/drawing/2014/main" id="{DC329ACA-4425-DA29-D0D5-48A95E5C18F8}"/>
              </a:ext>
            </a:extLst>
          </p:cNvPr>
          <p:cNvSpPr/>
          <p:nvPr/>
        </p:nvSpPr>
        <p:spPr>
          <a:xfrm>
            <a:off x="9218807" y="2123748"/>
            <a:ext cx="273398" cy="3075104"/>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7" name="Rectangle 6">
            <a:extLst>
              <a:ext uri="{FF2B5EF4-FFF2-40B4-BE49-F238E27FC236}">
                <a16:creationId xmlns:a16="http://schemas.microsoft.com/office/drawing/2014/main" id="{9AB7AE6C-8784-5A69-0EF0-C6ECAF253573}"/>
              </a:ext>
            </a:extLst>
          </p:cNvPr>
          <p:cNvSpPr>
            <a:spLocks noChangeArrowheads="1"/>
          </p:cNvSpPr>
          <p:nvPr/>
        </p:nvSpPr>
        <p:spPr bwMode="auto">
          <a:xfrm>
            <a:off x="4844743" y="1826928"/>
            <a:ext cx="4250158"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1. مطالعه یک متن فقهی فتوایی </a:t>
            </a:r>
          </a:p>
        </p:txBody>
      </p:sp>
      <p:sp>
        <p:nvSpPr>
          <p:cNvPr id="8" name="Rectangle 7">
            <a:extLst>
              <a:ext uri="{FF2B5EF4-FFF2-40B4-BE49-F238E27FC236}">
                <a16:creationId xmlns:a16="http://schemas.microsoft.com/office/drawing/2014/main" id="{2E436C13-4525-44A0-5005-9FD6E445B20D}"/>
              </a:ext>
            </a:extLst>
          </p:cNvPr>
          <p:cNvSpPr>
            <a:spLocks noChangeArrowheads="1"/>
          </p:cNvSpPr>
          <p:nvPr/>
        </p:nvSpPr>
        <p:spPr bwMode="auto">
          <a:xfrm>
            <a:off x="2783532" y="2760213"/>
            <a:ext cx="64058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2. تعیین (شناخت) موارد تفاوت فتوا</a:t>
            </a:r>
          </a:p>
        </p:txBody>
      </p:sp>
      <p:sp>
        <p:nvSpPr>
          <p:cNvPr id="9" name="Rectangle 8">
            <a:extLst>
              <a:ext uri="{FF2B5EF4-FFF2-40B4-BE49-F238E27FC236}">
                <a16:creationId xmlns:a16="http://schemas.microsoft.com/office/drawing/2014/main" id="{6DF5029A-C5DF-844E-1336-6EC0B91B02A8}"/>
              </a:ext>
            </a:extLst>
          </p:cNvPr>
          <p:cNvSpPr>
            <a:spLocks noChangeArrowheads="1"/>
          </p:cNvSpPr>
          <p:nvPr/>
        </p:nvSpPr>
        <p:spPr bwMode="auto">
          <a:xfrm>
            <a:off x="2754057" y="3561760"/>
            <a:ext cx="64058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3. تعیین (شناخت) تفاوت‌ها</a:t>
            </a:r>
          </a:p>
        </p:txBody>
      </p:sp>
      <p:sp>
        <p:nvSpPr>
          <p:cNvPr id="10" name="Rectangle 9">
            <a:extLst>
              <a:ext uri="{FF2B5EF4-FFF2-40B4-BE49-F238E27FC236}">
                <a16:creationId xmlns:a16="http://schemas.microsoft.com/office/drawing/2014/main" id="{356B51B5-7528-C9D3-83EC-40E7937A1001}"/>
              </a:ext>
            </a:extLst>
          </p:cNvPr>
          <p:cNvSpPr>
            <a:spLocks noChangeArrowheads="1"/>
          </p:cNvSpPr>
          <p:nvPr/>
        </p:nvSpPr>
        <p:spPr bwMode="auto">
          <a:xfrm>
            <a:off x="2695107" y="4404928"/>
            <a:ext cx="64058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4. شناخت صاحبان فتاوا</a:t>
            </a:r>
          </a:p>
        </p:txBody>
      </p:sp>
    </p:spTree>
    <p:extLst>
      <p:ext uri="{BB962C8B-B14F-4D97-AF65-F5344CB8AC3E}">
        <p14:creationId xmlns:p14="http://schemas.microsoft.com/office/powerpoint/2010/main" val="311014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7437120" y="171043"/>
            <a:ext cx="447842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راه‌های تحقق اصل تبشیر</a:t>
            </a:r>
          </a:p>
        </p:txBody>
      </p:sp>
      <p:sp>
        <p:nvSpPr>
          <p:cNvPr id="5" name="Rectangle 4">
            <a:extLst>
              <a:ext uri="{FF2B5EF4-FFF2-40B4-BE49-F238E27FC236}">
                <a16:creationId xmlns:a16="http://schemas.microsoft.com/office/drawing/2014/main" id="{61C9E236-46FA-ECD8-D785-91D5D6CE1C03}"/>
              </a:ext>
            </a:extLst>
          </p:cNvPr>
          <p:cNvSpPr>
            <a:spLocks noChangeArrowheads="1"/>
          </p:cNvSpPr>
          <p:nvPr/>
        </p:nvSpPr>
        <p:spPr bwMode="auto">
          <a:xfrm>
            <a:off x="8148320" y="1136243"/>
            <a:ext cx="37977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ایجاد شوق و رغبت</a:t>
            </a:r>
          </a:p>
        </p:txBody>
      </p:sp>
      <p:sp>
        <p:nvSpPr>
          <p:cNvPr id="6" name="Rectangle 5">
            <a:extLst>
              <a:ext uri="{FF2B5EF4-FFF2-40B4-BE49-F238E27FC236}">
                <a16:creationId xmlns:a16="http://schemas.microsoft.com/office/drawing/2014/main" id="{61C9E236-46FA-ECD8-D785-91D5D6CE1C03}"/>
              </a:ext>
            </a:extLst>
          </p:cNvPr>
          <p:cNvSpPr>
            <a:spLocks noChangeArrowheads="1"/>
          </p:cNvSpPr>
          <p:nvPr/>
        </p:nvSpPr>
        <p:spPr bwMode="auto">
          <a:xfrm>
            <a:off x="8178800" y="2203043"/>
            <a:ext cx="37977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راه گشایی</a:t>
            </a:r>
          </a:p>
        </p:txBody>
      </p:sp>
      <p:sp>
        <p:nvSpPr>
          <p:cNvPr id="7" name="Rectangle 6">
            <a:extLst>
              <a:ext uri="{FF2B5EF4-FFF2-40B4-BE49-F238E27FC236}">
                <a16:creationId xmlns:a16="http://schemas.microsoft.com/office/drawing/2014/main" id="{61C9E236-46FA-ECD8-D785-91D5D6CE1C03}"/>
              </a:ext>
            </a:extLst>
          </p:cNvPr>
          <p:cNvSpPr>
            <a:spLocks noChangeArrowheads="1"/>
          </p:cNvSpPr>
          <p:nvPr/>
        </p:nvSpPr>
        <p:spPr bwMode="auto">
          <a:xfrm>
            <a:off x="8199120" y="3158083"/>
            <a:ext cx="37977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بیان احکام کوتاه و کلیدی</a:t>
            </a:r>
          </a:p>
        </p:txBody>
      </p:sp>
      <p:sp>
        <p:nvSpPr>
          <p:cNvPr id="8" name="Rectangle 7">
            <a:extLst>
              <a:ext uri="{FF2B5EF4-FFF2-40B4-BE49-F238E27FC236}">
                <a16:creationId xmlns:a16="http://schemas.microsoft.com/office/drawing/2014/main" id="{61C9E236-46FA-ECD8-D785-91D5D6CE1C03}"/>
              </a:ext>
            </a:extLst>
          </p:cNvPr>
          <p:cNvSpPr>
            <a:spLocks noChangeArrowheads="1"/>
          </p:cNvSpPr>
          <p:nvPr/>
        </p:nvSpPr>
        <p:spPr bwMode="auto">
          <a:xfrm>
            <a:off x="640080" y="4224883"/>
            <a:ext cx="1134658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اسلام چهار اصل مهم وجود دارد که پایه و اساس یک زندگی سهل و ممکن است:</a:t>
            </a:r>
          </a:p>
        </p:txBody>
      </p:sp>
      <p:sp>
        <p:nvSpPr>
          <p:cNvPr id="9" name="Rectangle 8">
            <a:extLst>
              <a:ext uri="{FF2B5EF4-FFF2-40B4-BE49-F238E27FC236}">
                <a16:creationId xmlns:a16="http://schemas.microsoft.com/office/drawing/2014/main" id="{61C9E236-46FA-ECD8-D785-91D5D6CE1C03}"/>
              </a:ext>
            </a:extLst>
          </p:cNvPr>
          <p:cNvSpPr>
            <a:spLocks noChangeArrowheads="1"/>
          </p:cNvSpPr>
          <p:nvPr/>
        </p:nvSpPr>
        <p:spPr bwMode="auto">
          <a:xfrm>
            <a:off x="9652000" y="5078323"/>
            <a:ext cx="236514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اصل طهارت</a:t>
            </a:r>
          </a:p>
        </p:txBody>
      </p:sp>
      <p:sp>
        <p:nvSpPr>
          <p:cNvPr id="10" name="Rectangle 9">
            <a:extLst>
              <a:ext uri="{FF2B5EF4-FFF2-40B4-BE49-F238E27FC236}">
                <a16:creationId xmlns:a16="http://schemas.microsoft.com/office/drawing/2014/main" id="{61C9E236-46FA-ECD8-D785-91D5D6CE1C03}"/>
              </a:ext>
            </a:extLst>
          </p:cNvPr>
          <p:cNvSpPr>
            <a:spLocks noChangeArrowheads="1"/>
          </p:cNvSpPr>
          <p:nvPr/>
        </p:nvSpPr>
        <p:spPr bwMode="auto">
          <a:xfrm>
            <a:off x="7101840" y="5088483"/>
            <a:ext cx="23651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اصل اباحه</a:t>
            </a:r>
          </a:p>
        </p:txBody>
      </p:sp>
      <p:sp>
        <p:nvSpPr>
          <p:cNvPr id="11" name="Rectangle 10">
            <a:extLst>
              <a:ext uri="{FF2B5EF4-FFF2-40B4-BE49-F238E27FC236}">
                <a16:creationId xmlns:a16="http://schemas.microsoft.com/office/drawing/2014/main" id="{61C9E236-46FA-ECD8-D785-91D5D6CE1C03}"/>
              </a:ext>
            </a:extLst>
          </p:cNvPr>
          <p:cNvSpPr>
            <a:spLocks noChangeArrowheads="1"/>
          </p:cNvSpPr>
          <p:nvPr/>
        </p:nvSpPr>
        <p:spPr bwMode="auto">
          <a:xfrm>
            <a:off x="4328160" y="5118963"/>
            <a:ext cx="23651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اصل حلیت</a:t>
            </a:r>
          </a:p>
        </p:txBody>
      </p:sp>
      <p:sp>
        <p:nvSpPr>
          <p:cNvPr id="12" name="Rectangle 11">
            <a:extLst>
              <a:ext uri="{FF2B5EF4-FFF2-40B4-BE49-F238E27FC236}">
                <a16:creationId xmlns:a16="http://schemas.microsoft.com/office/drawing/2014/main" id="{61C9E236-46FA-ECD8-D785-91D5D6CE1C03}"/>
              </a:ext>
            </a:extLst>
          </p:cNvPr>
          <p:cNvSpPr>
            <a:spLocks noChangeArrowheads="1"/>
          </p:cNvSpPr>
          <p:nvPr/>
        </p:nvSpPr>
        <p:spPr bwMode="auto">
          <a:xfrm>
            <a:off x="1229360" y="5159603"/>
            <a:ext cx="23651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اصل صحت</a:t>
            </a:r>
          </a:p>
        </p:txBody>
      </p:sp>
    </p:spTree>
    <p:extLst>
      <p:ext uri="{BB962C8B-B14F-4D97-AF65-F5344CB8AC3E}">
        <p14:creationId xmlns:p14="http://schemas.microsoft.com/office/powerpoint/2010/main" val="254627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2757714" y="171043"/>
            <a:ext cx="915783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3. استفاده از مثال (تطبیق حکم بر مصداق و موضوع)</a:t>
            </a:r>
          </a:p>
        </p:txBody>
      </p:sp>
      <p:sp>
        <p:nvSpPr>
          <p:cNvPr id="5" name="Right Brace 4">
            <a:extLst>
              <a:ext uri="{FF2B5EF4-FFF2-40B4-BE49-F238E27FC236}">
                <a16:creationId xmlns:a16="http://schemas.microsoft.com/office/drawing/2014/main" id="{17862876-BD75-A2AD-5CE5-0B2B1FF2AA38}"/>
              </a:ext>
            </a:extLst>
          </p:cNvPr>
          <p:cNvSpPr/>
          <p:nvPr/>
        </p:nvSpPr>
        <p:spPr>
          <a:xfrm>
            <a:off x="5164183" y="1359869"/>
            <a:ext cx="178537" cy="115628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6" name="Rectangle 5">
            <a:extLst>
              <a:ext uri="{FF2B5EF4-FFF2-40B4-BE49-F238E27FC236}">
                <a16:creationId xmlns:a16="http://schemas.microsoft.com/office/drawing/2014/main" id="{AA455A9D-AFF7-7914-A391-CDAFBDE2F059}"/>
              </a:ext>
            </a:extLst>
          </p:cNvPr>
          <p:cNvSpPr>
            <a:spLocks noChangeArrowheads="1"/>
          </p:cNvSpPr>
          <p:nvPr/>
        </p:nvSpPr>
        <p:spPr bwMode="auto">
          <a:xfrm>
            <a:off x="773159" y="1174450"/>
            <a:ext cx="433469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مطابق با حکم مسأله باشد.</a:t>
            </a:r>
          </a:p>
        </p:txBody>
      </p:sp>
      <p:sp>
        <p:nvSpPr>
          <p:cNvPr id="7" name="Rectangle 6">
            <a:extLst>
              <a:ext uri="{FF2B5EF4-FFF2-40B4-BE49-F238E27FC236}">
                <a16:creationId xmlns:a16="http://schemas.microsoft.com/office/drawing/2014/main" id="{6A695E9F-688F-BC96-4259-6F9DBA1722CA}"/>
              </a:ext>
            </a:extLst>
          </p:cNvPr>
          <p:cNvSpPr>
            <a:spLocks noChangeArrowheads="1"/>
          </p:cNvSpPr>
          <p:nvPr/>
        </p:nvSpPr>
        <p:spPr bwMode="auto">
          <a:xfrm>
            <a:off x="2212437" y="1969363"/>
            <a:ext cx="290222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به قدر نیاز باشد.</a:t>
            </a:r>
          </a:p>
        </p:txBody>
      </p:sp>
      <p:sp>
        <p:nvSpPr>
          <p:cNvPr id="8" name="Rectangle 7">
            <a:extLst>
              <a:ext uri="{FF2B5EF4-FFF2-40B4-BE49-F238E27FC236}">
                <a16:creationId xmlns:a16="http://schemas.microsoft.com/office/drawing/2014/main" id="{91EC32F2-5432-CF1D-560B-14FD4388DC32}"/>
              </a:ext>
            </a:extLst>
          </p:cNvPr>
          <p:cNvSpPr>
            <a:spLocks noChangeArrowheads="1"/>
          </p:cNvSpPr>
          <p:nvPr/>
        </p:nvSpPr>
        <p:spPr bwMode="auto">
          <a:xfrm>
            <a:off x="5164183" y="1532786"/>
            <a:ext cx="16257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شرایط مثال</a:t>
            </a:r>
          </a:p>
        </p:txBody>
      </p:sp>
      <p:sp>
        <p:nvSpPr>
          <p:cNvPr id="9" name="Rectangle 8">
            <a:extLst>
              <a:ext uri="{FF2B5EF4-FFF2-40B4-BE49-F238E27FC236}">
                <a16:creationId xmlns:a16="http://schemas.microsoft.com/office/drawing/2014/main" id="{61C9E236-46FA-ECD8-D785-91D5D6CE1C03}"/>
              </a:ext>
            </a:extLst>
          </p:cNvPr>
          <p:cNvSpPr>
            <a:spLocks noChangeArrowheads="1"/>
          </p:cNvSpPr>
          <p:nvPr/>
        </p:nvSpPr>
        <p:spPr bwMode="auto">
          <a:xfrm>
            <a:off x="5019040" y="2596774"/>
            <a:ext cx="6896504"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4. استفاده از روش نوشتاری </a:t>
            </a:r>
          </a:p>
        </p:txBody>
      </p:sp>
      <p:sp>
        <p:nvSpPr>
          <p:cNvPr id="10" name="Rectangle 9">
            <a:extLst>
              <a:ext uri="{FF2B5EF4-FFF2-40B4-BE49-F238E27FC236}">
                <a16:creationId xmlns:a16="http://schemas.microsoft.com/office/drawing/2014/main" id="{61C9E236-46FA-ECD8-D785-91D5D6CE1C03}"/>
              </a:ext>
            </a:extLst>
          </p:cNvPr>
          <p:cNvSpPr>
            <a:spLocks noChangeArrowheads="1"/>
          </p:cNvSpPr>
          <p:nvPr/>
        </p:nvSpPr>
        <p:spPr bwMode="auto">
          <a:xfrm>
            <a:off x="5019040" y="3482563"/>
            <a:ext cx="6896504"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5. به کار گیری جاذبه‌های هنری</a:t>
            </a:r>
          </a:p>
        </p:txBody>
      </p:sp>
      <p:sp>
        <p:nvSpPr>
          <p:cNvPr id="11" name="Rectangle 10">
            <a:extLst>
              <a:ext uri="{FF2B5EF4-FFF2-40B4-BE49-F238E27FC236}">
                <a16:creationId xmlns:a16="http://schemas.microsoft.com/office/drawing/2014/main" id="{61C9E236-46FA-ECD8-D785-91D5D6CE1C03}"/>
              </a:ext>
            </a:extLst>
          </p:cNvPr>
          <p:cNvSpPr>
            <a:spLocks noChangeArrowheads="1"/>
          </p:cNvSpPr>
          <p:nvPr/>
        </p:nvSpPr>
        <p:spPr bwMode="auto">
          <a:xfrm>
            <a:off x="3820160" y="4367123"/>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خط خوب و زیبا</a:t>
            </a:r>
          </a:p>
        </p:txBody>
      </p:sp>
      <p:sp>
        <p:nvSpPr>
          <p:cNvPr id="12" name="Rectangle 11">
            <a:extLst>
              <a:ext uri="{FF2B5EF4-FFF2-40B4-BE49-F238E27FC236}">
                <a16:creationId xmlns:a16="http://schemas.microsoft.com/office/drawing/2014/main" id="{61C9E236-46FA-ECD8-D785-91D5D6CE1C03}"/>
              </a:ext>
            </a:extLst>
          </p:cNvPr>
          <p:cNvSpPr>
            <a:spLocks noChangeArrowheads="1"/>
          </p:cNvSpPr>
          <p:nvPr/>
        </p:nvSpPr>
        <p:spPr bwMode="auto">
          <a:xfrm>
            <a:off x="3779520" y="5149443"/>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نقاشی</a:t>
            </a:r>
          </a:p>
        </p:txBody>
      </p:sp>
      <p:sp>
        <p:nvSpPr>
          <p:cNvPr id="13" name="Rectangle 12">
            <a:extLst>
              <a:ext uri="{FF2B5EF4-FFF2-40B4-BE49-F238E27FC236}">
                <a16:creationId xmlns:a16="http://schemas.microsoft.com/office/drawing/2014/main" id="{61C9E236-46FA-ECD8-D785-91D5D6CE1C03}"/>
              </a:ext>
            </a:extLst>
          </p:cNvPr>
          <p:cNvSpPr>
            <a:spLocks noChangeArrowheads="1"/>
          </p:cNvSpPr>
          <p:nvPr/>
        </p:nvSpPr>
        <p:spPr bwMode="auto">
          <a:xfrm>
            <a:off x="3759200" y="5840323"/>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شعر </a:t>
            </a:r>
          </a:p>
        </p:txBody>
      </p:sp>
      <p:sp>
        <p:nvSpPr>
          <p:cNvPr id="14" name="Rectangle 13">
            <a:extLst>
              <a:ext uri="{FF2B5EF4-FFF2-40B4-BE49-F238E27FC236}">
                <a16:creationId xmlns:a16="http://schemas.microsoft.com/office/drawing/2014/main" id="{61C9E236-46FA-ECD8-D785-91D5D6CE1C03}"/>
              </a:ext>
            </a:extLst>
          </p:cNvPr>
          <p:cNvSpPr>
            <a:spLocks noChangeArrowheads="1"/>
          </p:cNvSpPr>
          <p:nvPr/>
        </p:nvSpPr>
        <p:spPr bwMode="auto">
          <a:xfrm>
            <a:off x="-1290320" y="4346803"/>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فیلم و نمایش </a:t>
            </a:r>
          </a:p>
        </p:txBody>
      </p:sp>
      <p:sp>
        <p:nvSpPr>
          <p:cNvPr id="15" name="Rectangle 14">
            <a:extLst>
              <a:ext uri="{FF2B5EF4-FFF2-40B4-BE49-F238E27FC236}">
                <a16:creationId xmlns:a16="http://schemas.microsoft.com/office/drawing/2014/main" id="{61C9E236-46FA-ECD8-D785-91D5D6CE1C03}"/>
              </a:ext>
            </a:extLst>
          </p:cNvPr>
          <p:cNvSpPr>
            <a:spLocks noChangeArrowheads="1"/>
          </p:cNvSpPr>
          <p:nvPr/>
        </p:nvSpPr>
        <p:spPr bwMode="auto">
          <a:xfrm>
            <a:off x="-1290320" y="5143366"/>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داستان</a:t>
            </a:r>
          </a:p>
        </p:txBody>
      </p:sp>
      <p:sp>
        <p:nvSpPr>
          <p:cNvPr id="16" name="Rectangle 15">
            <a:extLst>
              <a:ext uri="{FF2B5EF4-FFF2-40B4-BE49-F238E27FC236}">
                <a16:creationId xmlns:a16="http://schemas.microsoft.com/office/drawing/2014/main" id="{61C9E236-46FA-ECD8-D785-91D5D6CE1C03}"/>
              </a:ext>
            </a:extLst>
          </p:cNvPr>
          <p:cNvSpPr>
            <a:spLocks noChangeArrowheads="1"/>
          </p:cNvSpPr>
          <p:nvPr/>
        </p:nvSpPr>
        <p:spPr bwMode="auto">
          <a:xfrm>
            <a:off x="-1290320" y="5828169"/>
            <a:ext cx="689650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 جدول</a:t>
            </a:r>
          </a:p>
        </p:txBody>
      </p:sp>
    </p:spTree>
    <p:extLst>
      <p:ext uri="{BB962C8B-B14F-4D97-AF65-F5344CB8AC3E}">
        <p14:creationId xmlns:p14="http://schemas.microsoft.com/office/powerpoint/2010/main" val="243135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fltVal val="0"/>
                                          </p:val>
                                        </p:tav>
                                        <p:tav tm="100000">
                                          <p:val>
                                            <p:strVal val="#ppt_w"/>
                                          </p:val>
                                        </p:tav>
                                      </p:tavLst>
                                    </p:anim>
                                    <p:anim calcmode="lin" valueType="num">
                                      <p:cBhvr>
                                        <p:cTn id="22" dur="1000" fill="hold"/>
                                        <p:tgtEl>
                                          <p:spTgt spid="5"/>
                                        </p:tgtEl>
                                        <p:attrNameLst>
                                          <p:attrName>ppt_h</p:attrName>
                                        </p:attrNameLst>
                                      </p:cBhvr>
                                      <p:tavLst>
                                        <p:tav tm="0">
                                          <p:val>
                                            <p:fltVal val="0"/>
                                          </p:val>
                                        </p:tav>
                                        <p:tav tm="100000">
                                          <p:val>
                                            <p:strVal val="#ppt_h"/>
                                          </p:val>
                                        </p:tav>
                                      </p:tavLst>
                                    </p:anim>
                                    <p:anim calcmode="lin" valueType="num">
                                      <p:cBhvr>
                                        <p:cTn id="23" dur="1000" fill="hold"/>
                                        <p:tgtEl>
                                          <p:spTgt spid="5"/>
                                        </p:tgtEl>
                                        <p:attrNameLst>
                                          <p:attrName>style.rotation</p:attrName>
                                        </p:attrNameLst>
                                      </p:cBhvr>
                                      <p:tavLst>
                                        <p:tav tm="0">
                                          <p:val>
                                            <p:fltVal val="90"/>
                                          </p:val>
                                        </p:tav>
                                        <p:tav tm="100000">
                                          <p:val>
                                            <p:fltVal val="0"/>
                                          </p:val>
                                        </p:tav>
                                      </p:tavLst>
                                    </p:anim>
                                    <p:animEffect transition="in" filter="fade">
                                      <p:cBhvr>
                                        <p:cTn id="24" dur="1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1000"/>
                                        <p:tgtEl>
                                          <p:spTgt spid="12"/>
                                        </p:tgtEl>
                                      </p:cBhvr>
                                    </p:animEffect>
                                    <p:anim calcmode="lin" valueType="num">
                                      <p:cBhvr>
                                        <p:cTn id="65" dur="1000" fill="hold"/>
                                        <p:tgtEl>
                                          <p:spTgt spid="12"/>
                                        </p:tgtEl>
                                        <p:attrNameLst>
                                          <p:attrName>ppt_x</p:attrName>
                                        </p:attrNameLst>
                                      </p:cBhvr>
                                      <p:tavLst>
                                        <p:tav tm="0">
                                          <p:val>
                                            <p:strVal val="#ppt_x"/>
                                          </p:val>
                                        </p:tav>
                                        <p:tav tm="100000">
                                          <p:val>
                                            <p:strVal val="#ppt_x"/>
                                          </p:val>
                                        </p:tav>
                                      </p:tavLst>
                                    </p:anim>
                                    <p:anim calcmode="lin" valueType="num">
                                      <p:cBhvr>
                                        <p:cTn id="6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1000"/>
                                        <p:tgtEl>
                                          <p:spTgt spid="13"/>
                                        </p:tgtEl>
                                      </p:cBhvr>
                                    </p:animEffect>
                                    <p:anim calcmode="lin" valueType="num">
                                      <p:cBhvr>
                                        <p:cTn id="72" dur="1000" fill="hold"/>
                                        <p:tgtEl>
                                          <p:spTgt spid="13"/>
                                        </p:tgtEl>
                                        <p:attrNameLst>
                                          <p:attrName>ppt_x</p:attrName>
                                        </p:attrNameLst>
                                      </p:cBhvr>
                                      <p:tavLst>
                                        <p:tav tm="0">
                                          <p:val>
                                            <p:strVal val="#ppt_x"/>
                                          </p:val>
                                        </p:tav>
                                        <p:tav tm="100000">
                                          <p:val>
                                            <p:strVal val="#ppt_x"/>
                                          </p:val>
                                        </p:tav>
                                      </p:tavLst>
                                    </p:anim>
                                    <p:anim calcmode="lin" valueType="num">
                                      <p:cBhvr>
                                        <p:cTn id="7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fade">
                                      <p:cBhvr>
                                        <p:cTn id="85" dur="1000"/>
                                        <p:tgtEl>
                                          <p:spTgt spid="15"/>
                                        </p:tgtEl>
                                      </p:cBhvr>
                                    </p:animEffect>
                                    <p:anim calcmode="lin" valueType="num">
                                      <p:cBhvr>
                                        <p:cTn id="86" dur="1000" fill="hold"/>
                                        <p:tgtEl>
                                          <p:spTgt spid="15"/>
                                        </p:tgtEl>
                                        <p:attrNameLst>
                                          <p:attrName>ppt_x</p:attrName>
                                        </p:attrNameLst>
                                      </p:cBhvr>
                                      <p:tavLst>
                                        <p:tav tm="0">
                                          <p:val>
                                            <p:strVal val="#ppt_x"/>
                                          </p:val>
                                        </p:tav>
                                        <p:tav tm="100000">
                                          <p:val>
                                            <p:strVal val="#ppt_x"/>
                                          </p:val>
                                        </p:tav>
                                      </p:tavLst>
                                    </p:anim>
                                    <p:anim calcmode="lin" valueType="num">
                                      <p:cBhvr>
                                        <p:cTn id="8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fade">
                                      <p:cBhvr>
                                        <p:cTn id="92" dur="1000"/>
                                        <p:tgtEl>
                                          <p:spTgt spid="16"/>
                                        </p:tgtEl>
                                      </p:cBhvr>
                                    </p:animEffect>
                                    <p:anim calcmode="lin" valueType="num">
                                      <p:cBhvr>
                                        <p:cTn id="93" dur="1000" fill="hold"/>
                                        <p:tgtEl>
                                          <p:spTgt spid="16"/>
                                        </p:tgtEl>
                                        <p:attrNameLst>
                                          <p:attrName>ppt_x</p:attrName>
                                        </p:attrNameLst>
                                      </p:cBhvr>
                                      <p:tavLst>
                                        <p:tav tm="0">
                                          <p:val>
                                            <p:strVal val="#ppt_x"/>
                                          </p:val>
                                        </p:tav>
                                        <p:tav tm="100000">
                                          <p:val>
                                            <p:strVal val="#ppt_x"/>
                                          </p:val>
                                        </p:tav>
                                      </p:tavLst>
                                    </p:anim>
                                    <p:anim calcmode="lin" valueType="num">
                                      <p:cBhvr>
                                        <p:cTn id="9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3" grpId="0"/>
      <p:bldP spid="14" grpId="0"/>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4978400" y="-19402"/>
            <a:ext cx="6896504"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6. آموزش عملی احکام</a:t>
            </a:r>
          </a:p>
        </p:txBody>
      </p:sp>
      <p:sp>
        <p:nvSpPr>
          <p:cNvPr id="5" name="Rectangle 4">
            <a:extLst>
              <a:ext uri="{FF2B5EF4-FFF2-40B4-BE49-F238E27FC236}">
                <a16:creationId xmlns:a16="http://schemas.microsoft.com/office/drawing/2014/main" id="{61C9E236-46FA-ECD8-D785-91D5D6CE1C03}"/>
              </a:ext>
            </a:extLst>
          </p:cNvPr>
          <p:cNvSpPr>
            <a:spLocks noChangeArrowheads="1"/>
          </p:cNvSpPr>
          <p:nvPr/>
        </p:nvSpPr>
        <p:spPr bwMode="auto">
          <a:xfrm>
            <a:off x="111760" y="1054963"/>
            <a:ext cx="11874904"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برخی از احکام شرعی مانند «وضوی جبیره‌ای»، «تیمّم»، «نماز جماعت»، «نماز آیات»، «حج» و ... اگر به شیوۀ عملی اجرا نشود به خوبی فراگرفته نخواهد شد.</a:t>
            </a:r>
          </a:p>
        </p:txBody>
      </p:sp>
      <p:sp>
        <p:nvSpPr>
          <p:cNvPr id="6" name="Rectangle 5">
            <a:extLst>
              <a:ext uri="{FF2B5EF4-FFF2-40B4-BE49-F238E27FC236}">
                <a16:creationId xmlns:a16="http://schemas.microsoft.com/office/drawing/2014/main" id="{61C9E236-46FA-ECD8-D785-91D5D6CE1C03}"/>
              </a:ext>
            </a:extLst>
          </p:cNvPr>
          <p:cNvSpPr>
            <a:spLocks noChangeArrowheads="1"/>
          </p:cNvSpPr>
          <p:nvPr/>
        </p:nvSpPr>
        <p:spPr bwMode="auto">
          <a:xfrm>
            <a:off x="152400" y="2660243"/>
            <a:ext cx="1187490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B Mitra" panose="00000400000000000000" pitchFamily="2" charset="-78"/>
              </a:rPr>
              <a:t>آموزش عملی احکام سیرۀ معصومین علیهم السلام</a:t>
            </a:r>
          </a:p>
        </p:txBody>
      </p:sp>
      <p:sp>
        <p:nvSpPr>
          <p:cNvPr id="7" name="Rectangle 6">
            <a:extLst>
              <a:ext uri="{FF2B5EF4-FFF2-40B4-BE49-F238E27FC236}">
                <a16:creationId xmlns:a16="http://schemas.microsoft.com/office/drawing/2014/main" id="{61C9E236-46FA-ECD8-D785-91D5D6CE1C03}"/>
              </a:ext>
            </a:extLst>
          </p:cNvPr>
          <p:cNvSpPr>
            <a:spLocks noChangeArrowheads="1"/>
          </p:cNvSpPr>
          <p:nvPr/>
        </p:nvSpPr>
        <p:spPr bwMode="auto">
          <a:xfrm>
            <a:off x="0" y="3671163"/>
            <a:ext cx="1187490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ln w="9525">
                  <a:solidFill>
                    <a:schemeClr val="bg1"/>
                  </a:solidFill>
                  <a:prstDash val="solid"/>
                </a:ln>
                <a:effectLst>
                  <a:outerShdw blurRad="12700" dist="38100" dir="2700000" algn="tl" rotWithShape="0">
                    <a:schemeClr val="bg1">
                      <a:lumMod val="50000"/>
                    </a:schemeClr>
                  </a:outerShdw>
                </a:effectLst>
                <a:latin typeface="Calibri" panose="020F0502020204030204" pitchFamily="34" charset="0"/>
                <a:ea typeface="Calibri" panose="020F0502020204030204" pitchFamily="34" charset="0"/>
                <a:cs typeface="B Mitra" panose="00000400000000000000" pitchFamily="2" charset="-78"/>
              </a:rPr>
              <a:t>قال رسول الله (صلی الله علیه و آله وسلم): صلّوُا کما رأیتمونی اُصلّی.</a:t>
            </a:r>
          </a:p>
        </p:txBody>
      </p:sp>
      <p:sp>
        <p:nvSpPr>
          <p:cNvPr id="8" name="Rectangle 7">
            <a:extLst>
              <a:ext uri="{FF2B5EF4-FFF2-40B4-BE49-F238E27FC236}">
                <a16:creationId xmlns:a16="http://schemas.microsoft.com/office/drawing/2014/main" id="{61C9E236-46FA-ECD8-D785-91D5D6CE1C03}"/>
              </a:ext>
            </a:extLst>
          </p:cNvPr>
          <p:cNvSpPr>
            <a:spLocks noChangeArrowheads="1"/>
          </p:cNvSpPr>
          <p:nvPr/>
        </p:nvSpPr>
        <p:spPr bwMode="auto">
          <a:xfrm>
            <a:off x="121920" y="4682083"/>
            <a:ext cx="11874904"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آموزش وضو توسط امام حسن علیه السلام و امام حسین علیه السلام به کسی که وضویش صحیح نبود.</a:t>
            </a:r>
          </a:p>
        </p:txBody>
      </p:sp>
      <p:sp>
        <p:nvSpPr>
          <p:cNvPr id="9" name="Rectangle 8">
            <a:extLst>
              <a:ext uri="{FF2B5EF4-FFF2-40B4-BE49-F238E27FC236}">
                <a16:creationId xmlns:a16="http://schemas.microsoft.com/office/drawing/2014/main" id="{52919D2C-CA9F-F6EA-98DC-7D0F466FF1C6}"/>
              </a:ext>
            </a:extLst>
          </p:cNvPr>
          <p:cNvSpPr/>
          <p:nvPr/>
        </p:nvSpPr>
        <p:spPr>
          <a:xfrm>
            <a:off x="-146593" y="3794273"/>
            <a:ext cx="2752832" cy="64633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بحار الانوار، ج82، ص 279</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2" name="Rectangle 1">
            <a:extLst>
              <a:ext uri="{FF2B5EF4-FFF2-40B4-BE49-F238E27FC236}">
                <a16:creationId xmlns:a16="http://schemas.microsoft.com/office/drawing/2014/main" id="{D7C4FCAA-0F3C-66BA-3034-11E89F14915B}"/>
              </a:ext>
            </a:extLst>
          </p:cNvPr>
          <p:cNvSpPr/>
          <p:nvPr/>
        </p:nvSpPr>
        <p:spPr>
          <a:xfrm>
            <a:off x="152400" y="5660391"/>
            <a:ext cx="275283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بحار الانوار، ج10، ص 89</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60243194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452462" y="794849"/>
            <a:ext cx="1151930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امام باقر(علیه السلام): وضوی پیامبر اکرم صلی الله علیه و آله وسلم را به صورت عملی به مردم آموزش دادند.</a:t>
            </a:r>
          </a:p>
        </p:txBody>
      </p:sp>
      <p:sp>
        <p:nvSpPr>
          <p:cNvPr id="5" name="Rectangle 4">
            <a:extLst>
              <a:ext uri="{FF2B5EF4-FFF2-40B4-BE49-F238E27FC236}">
                <a16:creationId xmlns:a16="http://schemas.microsoft.com/office/drawing/2014/main" id="{61C9E236-46FA-ECD8-D785-91D5D6CE1C03}"/>
              </a:ext>
            </a:extLst>
          </p:cNvPr>
          <p:cNvSpPr>
            <a:spLocks noChangeArrowheads="1"/>
          </p:cNvSpPr>
          <p:nvPr/>
        </p:nvSpPr>
        <p:spPr bwMode="auto">
          <a:xfrm>
            <a:off x="452462" y="2247299"/>
            <a:ext cx="11519304"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justLow" rtl="1">
              <a:lnSpc>
                <a:spcPct val="150000"/>
              </a:lnSpc>
            </a:pPr>
            <a:r>
              <a:rPr lang="fa-IR" sz="2400" b="1" dirty="0">
                <a:solidFill>
                  <a:srgbClr val="002060"/>
                </a:solidFill>
                <a:latin typeface="Calibri" panose="020F0502020204030204" pitchFamily="34" charset="0"/>
                <a:ea typeface="Calibri" panose="020F0502020204030204" pitchFamily="34" charset="0"/>
                <a:cs typeface="B Mitra" panose="00000400000000000000" pitchFamily="2" charset="-78"/>
              </a:rPr>
              <a:t>قَالَ لِي أَبُو عَبْدِ اللَّهِ علیه السلام يَوْماً يَا حَمَّادُ تُحْسِنُ أَنْ تُصَلِّيَ قَالَ فَقُلْتُ يَا سَيِّدِي أَنَا أَحْفَظُ كِتَابَ حَرِيزٍ فِي الصَّلَاةِ فَقَالَ لَا عَلَيْكَ يَا حَمَّادُ قُمْ فَصَلِّ قَالَ فَقُمْتُ بَيْنَ يَدَيْهِ مُتَوَجِّهاً إِلَى الْقِبْلَةِ فَاسْتَفْتَحْتُ الصَّلَاةَ فَرَكَعْتُ وَ سَجَدْتُ فَقَالَ يَا حَمَّادُ لَا تُحْسِنُ أَنْ تُصَلِّيَ مَا أَقْبَحَ بِالرَّجُلِ مِنْكُمْ يَأْتِي عَلَيْهِ سِتُّونَ سَنَةً أَوْ سَبْعُونَ سَنَةً فَلَا يُقِيمُ صَلَاةً وَاحِدَةً بِحُدُودِهَا تَامَّةً قَالَ حَمَّادٌ فَأَصَابَنِي فِي نَفْسِي الذُّلُّ فَقُلْتُ جُعِلْتُ فِدَاكَ فَعَلِّمْنِي الصَّلَاةَ فَقَامَ أَبُو عَبْدِ اللَّهِ ع مُسْتَقْبِلَ الْقِبْلَةِ مُنْتَصِباً فَأَرْسَلَ يَدَيْهِ جَمِيعاً عَلَى فَخِذَيْهِ قَدْ ضَمَّ أَصَابِعَهُ وَ قَرَّبَ بَيْنَ قَدَمَيْهِ حَتَّى كَانَ بَيْنَهُمَا قَدْرُ ثَلَاثِ أَصَابِعَ مُنْفَرِجَاتٍ وَ اسْتَقْبَلَ بِأَصَابِعِ رِجْلَيْهِ جَمِيعاً الْقِبْلَةَ لَمْ يُحَرِّفْهُمَا عَنِ الْقِبْلَةِ وَ قَالَ بِخُشُوعٍ اللَّهُ أَكْبَرُ ثُمَّ قَرَأَ الْحَمْدَ بِتَرْتِيلٍ وَ قُلْ هُوَ اللّهُ أَحَدٌ ثُمَّ صَبَرَ هُنَيَّةً بِقَدْرِ مَا يَتَنَفَّسُ وَ هُوَ قَائِمٌ ثُمَّ رَفَعَ يَدَيْهِ حِيَالَ وَجْهِهِ وَ قَالَ اللَّهُ أَكْبَرُ وَ هُوَ قَائِمٌ ثُمَّ رَكَعَ وَ مَلَأَ كَفَّيْهِ مِنْ رُكْبَتَيْهِ مُنْفَرِجَاتٍ وَ رَدَّ رُكْبَتَيْهِ ...</a:t>
            </a:r>
            <a:endParaRPr 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endParaRPr>
          </a:p>
        </p:txBody>
      </p:sp>
      <p:sp>
        <p:nvSpPr>
          <p:cNvPr id="6" name="Rectangle 5">
            <a:extLst>
              <a:ext uri="{FF2B5EF4-FFF2-40B4-BE49-F238E27FC236}">
                <a16:creationId xmlns:a16="http://schemas.microsoft.com/office/drawing/2014/main" id="{52919D2C-CA9F-F6EA-98DC-7D0F466FF1C6}"/>
              </a:ext>
            </a:extLst>
          </p:cNvPr>
          <p:cNvSpPr/>
          <p:nvPr/>
        </p:nvSpPr>
        <p:spPr>
          <a:xfrm>
            <a:off x="220234" y="6063151"/>
            <a:ext cx="2278741"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(کافی، ج3،‌ص 321)</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2" name="Rectangle 1">
            <a:extLst>
              <a:ext uri="{FF2B5EF4-FFF2-40B4-BE49-F238E27FC236}">
                <a16:creationId xmlns:a16="http://schemas.microsoft.com/office/drawing/2014/main" id="{42C20454-66AC-5C9B-E3CE-7739F0280D6F}"/>
              </a:ext>
            </a:extLst>
          </p:cNvPr>
          <p:cNvSpPr>
            <a:spLocks noChangeArrowheads="1"/>
          </p:cNvSpPr>
          <p:nvPr/>
        </p:nvSpPr>
        <p:spPr bwMode="auto">
          <a:xfrm>
            <a:off x="8708570" y="-110369"/>
            <a:ext cx="326319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حدیث حماد بن عیسی</a:t>
            </a:r>
          </a:p>
        </p:txBody>
      </p:sp>
    </p:spTree>
    <p:extLst>
      <p:ext uri="{BB962C8B-B14F-4D97-AF65-F5344CB8AC3E}">
        <p14:creationId xmlns:p14="http://schemas.microsoft.com/office/powerpoint/2010/main" val="355905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C9E236-46FA-ECD8-D785-91D5D6CE1C03}"/>
              </a:ext>
            </a:extLst>
          </p:cNvPr>
          <p:cNvSpPr>
            <a:spLocks noChangeArrowheads="1"/>
          </p:cNvSpPr>
          <p:nvPr/>
        </p:nvSpPr>
        <p:spPr bwMode="auto">
          <a:xfrm>
            <a:off x="8055428" y="-158216"/>
            <a:ext cx="3800223"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7. سؤال از مخاطبان</a:t>
            </a:r>
          </a:p>
        </p:txBody>
      </p:sp>
      <p:sp>
        <p:nvSpPr>
          <p:cNvPr id="5" name="Right Brace 4">
            <a:extLst>
              <a:ext uri="{FF2B5EF4-FFF2-40B4-BE49-F238E27FC236}">
                <a16:creationId xmlns:a16="http://schemas.microsoft.com/office/drawing/2014/main" id="{17862876-BD75-A2AD-5CE5-0B2B1FF2AA38}"/>
              </a:ext>
            </a:extLst>
          </p:cNvPr>
          <p:cNvSpPr/>
          <p:nvPr/>
        </p:nvSpPr>
        <p:spPr>
          <a:xfrm>
            <a:off x="8829040" y="944918"/>
            <a:ext cx="178537" cy="115628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6" name="Rectangle 5">
            <a:extLst>
              <a:ext uri="{FF2B5EF4-FFF2-40B4-BE49-F238E27FC236}">
                <a16:creationId xmlns:a16="http://schemas.microsoft.com/office/drawing/2014/main" id="{AA455A9D-AFF7-7914-A391-CDAFBDE2F059}"/>
              </a:ext>
            </a:extLst>
          </p:cNvPr>
          <p:cNvSpPr>
            <a:spLocks noChangeArrowheads="1"/>
          </p:cNvSpPr>
          <p:nvPr/>
        </p:nvSpPr>
        <p:spPr bwMode="auto">
          <a:xfrm>
            <a:off x="4438016" y="759499"/>
            <a:ext cx="433469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آموزشی – از ناگفته‌ها</a:t>
            </a:r>
          </a:p>
        </p:txBody>
      </p:sp>
      <p:sp>
        <p:nvSpPr>
          <p:cNvPr id="7" name="Rectangle 6">
            <a:extLst>
              <a:ext uri="{FF2B5EF4-FFF2-40B4-BE49-F238E27FC236}">
                <a16:creationId xmlns:a16="http://schemas.microsoft.com/office/drawing/2014/main" id="{6A695E9F-688F-BC96-4259-6F9DBA1722CA}"/>
              </a:ext>
            </a:extLst>
          </p:cNvPr>
          <p:cNvSpPr>
            <a:spLocks noChangeArrowheads="1"/>
          </p:cNvSpPr>
          <p:nvPr/>
        </p:nvSpPr>
        <p:spPr bwMode="auto">
          <a:xfrm>
            <a:off x="5384800" y="1554412"/>
            <a:ext cx="339471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آزمایشی – از گفته‌ها.</a:t>
            </a:r>
          </a:p>
        </p:txBody>
      </p:sp>
      <p:sp>
        <p:nvSpPr>
          <p:cNvPr id="8" name="Rectangle 7">
            <a:extLst>
              <a:ext uri="{FF2B5EF4-FFF2-40B4-BE49-F238E27FC236}">
                <a16:creationId xmlns:a16="http://schemas.microsoft.com/office/drawing/2014/main" id="{91EC32F2-5432-CF1D-560B-14FD4388DC32}"/>
              </a:ext>
            </a:extLst>
          </p:cNvPr>
          <p:cNvSpPr>
            <a:spLocks noChangeArrowheads="1"/>
          </p:cNvSpPr>
          <p:nvPr/>
        </p:nvSpPr>
        <p:spPr bwMode="auto">
          <a:xfrm>
            <a:off x="8829040" y="1117835"/>
            <a:ext cx="193652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اقسام سؤال</a:t>
            </a:r>
          </a:p>
        </p:txBody>
      </p:sp>
      <p:sp>
        <p:nvSpPr>
          <p:cNvPr id="9" name="Rectangle 8">
            <a:extLst>
              <a:ext uri="{FF2B5EF4-FFF2-40B4-BE49-F238E27FC236}">
                <a16:creationId xmlns:a16="http://schemas.microsoft.com/office/drawing/2014/main" id="{61C9E236-46FA-ECD8-D785-91D5D6CE1C03}"/>
              </a:ext>
            </a:extLst>
          </p:cNvPr>
          <p:cNvSpPr>
            <a:spLocks noChangeArrowheads="1"/>
          </p:cNvSpPr>
          <p:nvPr/>
        </p:nvSpPr>
        <p:spPr bwMode="auto">
          <a:xfrm>
            <a:off x="6126833" y="2523171"/>
            <a:ext cx="5761487"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8. پاسخ به سؤال‌های مخاطبان</a:t>
            </a:r>
          </a:p>
        </p:txBody>
      </p:sp>
      <p:sp>
        <p:nvSpPr>
          <p:cNvPr id="10" name="Rectangle 9">
            <a:extLst>
              <a:ext uri="{FF2B5EF4-FFF2-40B4-BE49-F238E27FC236}">
                <a16:creationId xmlns:a16="http://schemas.microsoft.com/office/drawing/2014/main" id="{61C9E236-46FA-ECD8-D785-91D5D6CE1C03}"/>
              </a:ext>
            </a:extLst>
          </p:cNvPr>
          <p:cNvSpPr>
            <a:spLocks noChangeArrowheads="1"/>
          </p:cNvSpPr>
          <p:nvPr/>
        </p:nvSpPr>
        <p:spPr bwMode="auto">
          <a:xfrm>
            <a:off x="4438016" y="3480306"/>
            <a:ext cx="632754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نکاتی که در مورد طرح سؤال باید تذکر داد:</a:t>
            </a:r>
          </a:p>
        </p:txBody>
      </p:sp>
      <p:sp>
        <p:nvSpPr>
          <p:cNvPr id="11" name="Rectangle 10">
            <a:extLst>
              <a:ext uri="{FF2B5EF4-FFF2-40B4-BE49-F238E27FC236}">
                <a16:creationId xmlns:a16="http://schemas.microsoft.com/office/drawing/2014/main" id="{61C9E236-46FA-ECD8-D785-91D5D6CE1C03}"/>
              </a:ext>
            </a:extLst>
          </p:cNvPr>
          <p:cNvSpPr>
            <a:spLocks noChangeArrowheads="1"/>
          </p:cNvSpPr>
          <p:nvPr/>
        </p:nvSpPr>
        <p:spPr bwMode="auto">
          <a:xfrm>
            <a:off x="142240" y="4329080"/>
            <a:ext cx="63275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سؤال مرتبط با بحث باشد.</a:t>
            </a:r>
          </a:p>
        </p:txBody>
      </p:sp>
      <p:sp>
        <p:nvSpPr>
          <p:cNvPr id="12" name="Rectangle 11">
            <a:extLst>
              <a:ext uri="{FF2B5EF4-FFF2-40B4-BE49-F238E27FC236}">
                <a16:creationId xmlns:a16="http://schemas.microsoft.com/office/drawing/2014/main" id="{61C9E236-46FA-ECD8-D785-91D5D6CE1C03}"/>
              </a:ext>
            </a:extLst>
          </p:cNvPr>
          <p:cNvSpPr>
            <a:spLocks noChangeArrowheads="1"/>
          </p:cNvSpPr>
          <p:nvPr/>
        </p:nvSpPr>
        <p:spPr bwMode="auto">
          <a:xfrm>
            <a:off x="111760" y="4999640"/>
            <a:ext cx="63275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سؤال نفع عمومی داشته باشد.</a:t>
            </a:r>
          </a:p>
        </p:txBody>
      </p:sp>
      <p:sp>
        <p:nvSpPr>
          <p:cNvPr id="13" name="Rectangle 12">
            <a:extLst>
              <a:ext uri="{FF2B5EF4-FFF2-40B4-BE49-F238E27FC236}">
                <a16:creationId xmlns:a16="http://schemas.microsoft.com/office/drawing/2014/main" id="{61C9E236-46FA-ECD8-D785-91D5D6CE1C03}"/>
              </a:ext>
            </a:extLst>
          </p:cNvPr>
          <p:cNvSpPr>
            <a:spLocks noChangeArrowheads="1"/>
          </p:cNvSpPr>
          <p:nvPr/>
        </p:nvSpPr>
        <p:spPr bwMode="auto">
          <a:xfrm>
            <a:off x="81280" y="5792120"/>
            <a:ext cx="632754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مختصر و گویا و خوانا باشد.</a:t>
            </a:r>
          </a:p>
        </p:txBody>
      </p:sp>
    </p:spTree>
    <p:extLst>
      <p:ext uri="{BB962C8B-B14F-4D97-AF65-F5344CB8AC3E}">
        <p14:creationId xmlns:p14="http://schemas.microsoft.com/office/powerpoint/2010/main" val="270273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fltVal val="0"/>
                                          </p:val>
                                        </p:tav>
                                        <p:tav tm="100000">
                                          <p:val>
                                            <p:strVal val="#ppt_w"/>
                                          </p:val>
                                        </p:tav>
                                      </p:tavLst>
                                    </p:anim>
                                    <p:anim calcmode="lin" valueType="num">
                                      <p:cBhvr>
                                        <p:cTn id="22" dur="1000" fill="hold"/>
                                        <p:tgtEl>
                                          <p:spTgt spid="5"/>
                                        </p:tgtEl>
                                        <p:attrNameLst>
                                          <p:attrName>ppt_h</p:attrName>
                                        </p:attrNameLst>
                                      </p:cBhvr>
                                      <p:tavLst>
                                        <p:tav tm="0">
                                          <p:val>
                                            <p:fltVal val="0"/>
                                          </p:val>
                                        </p:tav>
                                        <p:tav tm="100000">
                                          <p:val>
                                            <p:strVal val="#ppt_h"/>
                                          </p:val>
                                        </p:tav>
                                      </p:tavLst>
                                    </p:anim>
                                    <p:anim calcmode="lin" valueType="num">
                                      <p:cBhvr>
                                        <p:cTn id="23" dur="1000" fill="hold"/>
                                        <p:tgtEl>
                                          <p:spTgt spid="5"/>
                                        </p:tgtEl>
                                        <p:attrNameLst>
                                          <p:attrName>style.rotation</p:attrName>
                                        </p:attrNameLst>
                                      </p:cBhvr>
                                      <p:tavLst>
                                        <p:tav tm="0">
                                          <p:val>
                                            <p:fltVal val="90"/>
                                          </p:val>
                                        </p:tav>
                                        <p:tav tm="100000">
                                          <p:val>
                                            <p:fltVal val="0"/>
                                          </p:val>
                                        </p:tav>
                                      </p:tavLst>
                                    </p:anim>
                                    <p:animEffect transition="in" filter="fade">
                                      <p:cBhvr>
                                        <p:cTn id="24" dur="1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1000"/>
                                        <p:tgtEl>
                                          <p:spTgt spid="12"/>
                                        </p:tgtEl>
                                      </p:cBhvr>
                                    </p:animEffect>
                                    <p:anim calcmode="lin" valueType="num">
                                      <p:cBhvr>
                                        <p:cTn id="65" dur="1000" fill="hold"/>
                                        <p:tgtEl>
                                          <p:spTgt spid="12"/>
                                        </p:tgtEl>
                                        <p:attrNameLst>
                                          <p:attrName>ppt_x</p:attrName>
                                        </p:attrNameLst>
                                      </p:cBhvr>
                                      <p:tavLst>
                                        <p:tav tm="0">
                                          <p:val>
                                            <p:strVal val="#ppt_x"/>
                                          </p:val>
                                        </p:tav>
                                        <p:tav tm="100000">
                                          <p:val>
                                            <p:strVal val="#ppt_x"/>
                                          </p:val>
                                        </p:tav>
                                      </p:tavLst>
                                    </p:anim>
                                    <p:anim calcmode="lin" valueType="num">
                                      <p:cBhvr>
                                        <p:cTn id="6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1000"/>
                                        <p:tgtEl>
                                          <p:spTgt spid="13"/>
                                        </p:tgtEl>
                                      </p:cBhvr>
                                    </p:animEffect>
                                    <p:anim calcmode="lin" valueType="num">
                                      <p:cBhvr>
                                        <p:cTn id="72" dur="1000" fill="hold"/>
                                        <p:tgtEl>
                                          <p:spTgt spid="13"/>
                                        </p:tgtEl>
                                        <p:attrNameLst>
                                          <p:attrName>ppt_x</p:attrName>
                                        </p:attrNameLst>
                                      </p:cBhvr>
                                      <p:tavLst>
                                        <p:tav tm="0">
                                          <p:val>
                                            <p:strVal val="#ppt_x"/>
                                          </p:val>
                                        </p:tav>
                                        <p:tav tm="100000">
                                          <p:val>
                                            <p:strVal val="#ppt_x"/>
                                          </p:val>
                                        </p:tav>
                                      </p:tavLst>
                                    </p:anim>
                                    <p:anim calcmode="lin" valueType="num">
                                      <p:cBhvr>
                                        <p:cTn id="7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Brace 3">
            <a:extLst>
              <a:ext uri="{FF2B5EF4-FFF2-40B4-BE49-F238E27FC236}">
                <a16:creationId xmlns:a16="http://schemas.microsoft.com/office/drawing/2014/main" id="{17862876-BD75-A2AD-5CE5-0B2B1FF2AA38}"/>
              </a:ext>
            </a:extLst>
          </p:cNvPr>
          <p:cNvSpPr/>
          <p:nvPr/>
        </p:nvSpPr>
        <p:spPr>
          <a:xfrm>
            <a:off x="8772707" y="944918"/>
            <a:ext cx="234871" cy="392172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5" name="Rectangle 4">
            <a:extLst>
              <a:ext uri="{FF2B5EF4-FFF2-40B4-BE49-F238E27FC236}">
                <a16:creationId xmlns:a16="http://schemas.microsoft.com/office/drawing/2014/main" id="{AA455A9D-AFF7-7914-A391-CDAFBDE2F059}"/>
              </a:ext>
            </a:extLst>
          </p:cNvPr>
          <p:cNvSpPr>
            <a:spLocks noChangeArrowheads="1"/>
          </p:cNvSpPr>
          <p:nvPr/>
        </p:nvSpPr>
        <p:spPr bwMode="auto">
          <a:xfrm>
            <a:off x="6705600" y="759499"/>
            <a:ext cx="2067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سؤال شفاهی</a:t>
            </a:r>
          </a:p>
        </p:txBody>
      </p:sp>
      <p:sp>
        <p:nvSpPr>
          <p:cNvPr id="6" name="Rectangle 5">
            <a:extLst>
              <a:ext uri="{FF2B5EF4-FFF2-40B4-BE49-F238E27FC236}">
                <a16:creationId xmlns:a16="http://schemas.microsoft.com/office/drawing/2014/main" id="{6A695E9F-688F-BC96-4259-6F9DBA1722CA}"/>
              </a:ext>
            </a:extLst>
          </p:cNvPr>
          <p:cNvSpPr>
            <a:spLocks noChangeArrowheads="1"/>
          </p:cNvSpPr>
          <p:nvPr/>
        </p:nvSpPr>
        <p:spPr bwMode="auto">
          <a:xfrm>
            <a:off x="3802322" y="3424313"/>
            <a:ext cx="161607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شفاهی</a:t>
            </a:r>
          </a:p>
        </p:txBody>
      </p:sp>
      <p:sp>
        <p:nvSpPr>
          <p:cNvPr id="7" name="Rectangle 6">
            <a:extLst>
              <a:ext uri="{FF2B5EF4-FFF2-40B4-BE49-F238E27FC236}">
                <a16:creationId xmlns:a16="http://schemas.microsoft.com/office/drawing/2014/main" id="{91EC32F2-5432-CF1D-560B-14FD4388DC32}"/>
              </a:ext>
            </a:extLst>
          </p:cNvPr>
          <p:cNvSpPr>
            <a:spLocks noChangeArrowheads="1"/>
          </p:cNvSpPr>
          <p:nvPr/>
        </p:nvSpPr>
        <p:spPr bwMode="auto">
          <a:xfrm>
            <a:off x="9119906" y="2604731"/>
            <a:ext cx="28956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400" b="1" dirty="0">
                <a:solidFill>
                  <a:srgbClr val="002060"/>
                </a:solidFill>
                <a:latin typeface="Calibri" panose="020F0502020204030204" pitchFamily="34" charset="0"/>
                <a:ea typeface="Calibri" panose="020F0502020204030204" pitchFamily="34" charset="0"/>
                <a:cs typeface="B Mitra" panose="00000400000000000000" pitchFamily="2" charset="-78"/>
              </a:rPr>
              <a:t>شیوه‌های پاسخ به سؤال‌ها</a:t>
            </a:r>
          </a:p>
        </p:txBody>
      </p:sp>
      <p:sp>
        <p:nvSpPr>
          <p:cNvPr id="8" name="Rectangle 7">
            <a:extLst>
              <a:ext uri="{FF2B5EF4-FFF2-40B4-BE49-F238E27FC236}">
                <a16:creationId xmlns:a16="http://schemas.microsoft.com/office/drawing/2014/main" id="{AA455A9D-AFF7-7914-A391-CDAFBDE2F059}"/>
              </a:ext>
            </a:extLst>
          </p:cNvPr>
          <p:cNvSpPr>
            <a:spLocks noChangeArrowheads="1"/>
          </p:cNvSpPr>
          <p:nvPr/>
        </p:nvSpPr>
        <p:spPr bwMode="auto">
          <a:xfrm>
            <a:off x="4399280" y="810299"/>
            <a:ext cx="206710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جواب شفاهی</a:t>
            </a:r>
          </a:p>
        </p:txBody>
      </p:sp>
      <p:sp>
        <p:nvSpPr>
          <p:cNvPr id="9" name="Right Brace 8">
            <a:extLst>
              <a:ext uri="{FF2B5EF4-FFF2-40B4-BE49-F238E27FC236}">
                <a16:creationId xmlns:a16="http://schemas.microsoft.com/office/drawing/2014/main" id="{17862876-BD75-A2AD-5CE5-0B2B1FF2AA38}"/>
              </a:ext>
            </a:extLst>
          </p:cNvPr>
          <p:cNvSpPr/>
          <p:nvPr/>
        </p:nvSpPr>
        <p:spPr>
          <a:xfrm>
            <a:off x="4363268" y="111798"/>
            <a:ext cx="234870" cy="237740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0" name="Right Brace 9">
            <a:extLst>
              <a:ext uri="{FF2B5EF4-FFF2-40B4-BE49-F238E27FC236}">
                <a16:creationId xmlns:a16="http://schemas.microsoft.com/office/drawing/2014/main" id="{17862876-BD75-A2AD-5CE5-0B2B1FF2AA38}"/>
              </a:ext>
            </a:extLst>
          </p:cNvPr>
          <p:cNvSpPr/>
          <p:nvPr/>
        </p:nvSpPr>
        <p:spPr>
          <a:xfrm>
            <a:off x="5528848" y="3322387"/>
            <a:ext cx="162868" cy="2831665"/>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1" name="Rectangle 10">
            <a:extLst>
              <a:ext uri="{FF2B5EF4-FFF2-40B4-BE49-F238E27FC236}">
                <a16:creationId xmlns:a16="http://schemas.microsoft.com/office/drawing/2014/main" id="{6A695E9F-688F-BC96-4259-6F9DBA1722CA}"/>
              </a:ext>
            </a:extLst>
          </p:cNvPr>
          <p:cNvSpPr>
            <a:spLocks noChangeArrowheads="1"/>
          </p:cNvSpPr>
          <p:nvPr/>
        </p:nvSpPr>
        <p:spPr bwMode="auto">
          <a:xfrm>
            <a:off x="1096277" y="5103615"/>
            <a:ext cx="339471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با درخواست سائل</a:t>
            </a:r>
          </a:p>
        </p:txBody>
      </p:sp>
      <p:sp>
        <p:nvSpPr>
          <p:cNvPr id="12" name="Rectangle 11">
            <a:extLst>
              <a:ext uri="{FF2B5EF4-FFF2-40B4-BE49-F238E27FC236}">
                <a16:creationId xmlns:a16="http://schemas.microsoft.com/office/drawing/2014/main" id="{6A695E9F-688F-BC96-4259-6F9DBA1722CA}"/>
              </a:ext>
            </a:extLst>
          </p:cNvPr>
          <p:cNvSpPr>
            <a:spLocks noChangeArrowheads="1"/>
          </p:cNvSpPr>
          <p:nvPr/>
        </p:nvSpPr>
        <p:spPr bwMode="auto">
          <a:xfrm>
            <a:off x="1075957" y="5804655"/>
            <a:ext cx="339471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با صلاحدید استاد</a:t>
            </a:r>
          </a:p>
        </p:txBody>
      </p:sp>
      <p:sp>
        <p:nvSpPr>
          <p:cNvPr id="13" name="Rectangle 12">
            <a:extLst>
              <a:ext uri="{FF2B5EF4-FFF2-40B4-BE49-F238E27FC236}">
                <a16:creationId xmlns:a16="http://schemas.microsoft.com/office/drawing/2014/main" id="{AA455A9D-AFF7-7914-A391-CDAFBDE2F059}"/>
              </a:ext>
            </a:extLst>
          </p:cNvPr>
          <p:cNvSpPr>
            <a:spLocks noChangeArrowheads="1"/>
          </p:cNvSpPr>
          <p:nvPr/>
        </p:nvSpPr>
        <p:spPr bwMode="auto">
          <a:xfrm>
            <a:off x="2245360" y="27979"/>
            <a:ext cx="206710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اثناء بحث</a:t>
            </a:r>
          </a:p>
        </p:txBody>
      </p:sp>
      <p:sp>
        <p:nvSpPr>
          <p:cNvPr id="14" name="Rectangle 13">
            <a:extLst>
              <a:ext uri="{FF2B5EF4-FFF2-40B4-BE49-F238E27FC236}">
                <a16:creationId xmlns:a16="http://schemas.microsoft.com/office/drawing/2014/main" id="{AA455A9D-AFF7-7914-A391-CDAFBDE2F059}"/>
              </a:ext>
            </a:extLst>
          </p:cNvPr>
          <p:cNvSpPr>
            <a:spLocks noChangeArrowheads="1"/>
          </p:cNvSpPr>
          <p:nvPr/>
        </p:nvSpPr>
        <p:spPr bwMode="auto">
          <a:xfrm>
            <a:off x="2214880" y="729019"/>
            <a:ext cx="206710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پایان بحث</a:t>
            </a:r>
          </a:p>
        </p:txBody>
      </p:sp>
      <p:sp>
        <p:nvSpPr>
          <p:cNvPr id="15" name="Rectangle 14">
            <a:extLst>
              <a:ext uri="{FF2B5EF4-FFF2-40B4-BE49-F238E27FC236}">
                <a16:creationId xmlns:a16="http://schemas.microsoft.com/office/drawing/2014/main" id="{AA455A9D-AFF7-7914-A391-CDAFBDE2F059}"/>
              </a:ext>
            </a:extLst>
          </p:cNvPr>
          <p:cNvSpPr>
            <a:spLocks noChangeArrowheads="1"/>
          </p:cNvSpPr>
          <p:nvPr/>
        </p:nvSpPr>
        <p:spPr bwMode="auto">
          <a:xfrm>
            <a:off x="2225040" y="1470699"/>
            <a:ext cx="206710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پایان جلسه</a:t>
            </a:r>
          </a:p>
        </p:txBody>
      </p:sp>
      <p:sp>
        <p:nvSpPr>
          <p:cNvPr id="16" name="Rectangle 15">
            <a:extLst>
              <a:ext uri="{FF2B5EF4-FFF2-40B4-BE49-F238E27FC236}">
                <a16:creationId xmlns:a16="http://schemas.microsoft.com/office/drawing/2014/main" id="{AA455A9D-AFF7-7914-A391-CDAFBDE2F059}"/>
              </a:ext>
            </a:extLst>
          </p:cNvPr>
          <p:cNvSpPr>
            <a:spLocks noChangeArrowheads="1"/>
          </p:cNvSpPr>
          <p:nvPr/>
        </p:nvSpPr>
        <p:spPr bwMode="auto">
          <a:xfrm>
            <a:off x="6725269" y="4228777"/>
            <a:ext cx="206710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سؤال کتبی</a:t>
            </a:r>
          </a:p>
        </p:txBody>
      </p:sp>
      <p:sp>
        <p:nvSpPr>
          <p:cNvPr id="17" name="Rectangle 16">
            <a:extLst>
              <a:ext uri="{FF2B5EF4-FFF2-40B4-BE49-F238E27FC236}">
                <a16:creationId xmlns:a16="http://schemas.microsoft.com/office/drawing/2014/main" id="{6A695E9F-688F-BC96-4259-6F9DBA1722CA}"/>
              </a:ext>
            </a:extLst>
          </p:cNvPr>
          <p:cNvSpPr>
            <a:spLocks noChangeArrowheads="1"/>
          </p:cNvSpPr>
          <p:nvPr/>
        </p:nvSpPr>
        <p:spPr bwMode="auto">
          <a:xfrm>
            <a:off x="3936636" y="5440226"/>
            <a:ext cx="16160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کتبی</a:t>
            </a:r>
          </a:p>
        </p:txBody>
      </p:sp>
      <p:sp>
        <p:nvSpPr>
          <p:cNvPr id="18" name="Right Brace 17">
            <a:extLst>
              <a:ext uri="{FF2B5EF4-FFF2-40B4-BE49-F238E27FC236}">
                <a16:creationId xmlns:a16="http://schemas.microsoft.com/office/drawing/2014/main" id="{17862876-BD75-A2AD-5CE5-0B2B1FF2AA38}"/>
              </a:ext>
            </a:extLst>
          </p:cNvPr>
          <p:cNvSpPr/>
          <p:nvPr/>
        </p:nvSpPr>
        <p:spPr>
          <a:xfrm>
            <a:off x="4084294" y="3002865"/>
            <a:ext cx="198884" cy="1863775"/>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9" name="Right Brace 18">
            <a:extLst>
              <a:ext uri="{FF2B5EF4-FFF2-40B4-BE49-F238E27FC236}">
                <a16:creationId xmlns:a16="http://schemas.microsoft.com/office/drawing/2014/main" id="{17862876-BD75-A2AD-5CE5-0B2B1FF2AA38}"/>
              </a:ext>
            </a:extLst>
          </p:cNvPr>
          <p:cNvSpPr/>
          <p:nvPr/>
        </p:nvSpPr>
        <p:spPr>
          <a:xfrm>
            <a:off x="4569334" y="5278836"/>
            <a:ext cx="151330" cy="1235437"/>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20" name="Rectangle 19">
            <a:extLst>
              <a:ext uri="{FF2B5EF4-FFF2-40B4-BE49-F238E27FC236}">
                <a16:creationId xmlns:a16="http://schemas.microsoft.com/office/drawing/2014/main" id="{6A695E9F-688F-BC96-4259-6F9DBA1722CA}"/>
              </a:ext>
            </a:extLst>
          </p:cNvPr>
          <p:cNvSpPr>
            <a:spLocks noChangeArrowheads="1"/>
          </p:cNvSpPr>
          <p:nvPr/>
        </p:nvSpPr>
        <p:spPr bwMode="auto">
          <a:xfrm>
            <a:off x="677008" y="2814174"/>
            <a:ext cx="339471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پایان جلسه</a:t>
            </a:r>
          </a:p>
        </p:txBody>
      </p:sp>
      <p:sp>
        <p:nvSpPr>
          <p:cNvPr id="21" name="Rectangle 20">
            <a:extLst>
              <a:ext uri="{FF2B5EF4-FFF2-40B4-BE49-F238E27FC236}">
                <a16:creationId xmlns:a16="http://schemas.microsoft.com/office/drawing/2014/main" id="{6A695E9F-688F-BC96-4259-6F9DBA1722CA}"/>
              </a:ext>
            </a:extLst>
          </p:cNvPr>
          <p:cNvSpPr>
            <a:spLocks noChangeArrowheads="1"/>
          </p:cNvSpPr>
          <p:nvPr/>
        </p:nvSpPr>
        <p:spPr bwMode="auto">
          <a:xfrm>
            <a:off x="683724" y="3472472"/>
            <a:ext cx="339471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جلسه بعد</a:t>
            </a:r>
          </a:p>
        </p:txBody>
      </p:sp>
      <p:sp>
        <p:nvSpPr>
          <p:cNvPr id="22" name="Rectangle 21">
            <a:extLst>
              <a:ext uri="{FF2B5EF4-FFF2-40B4-BE49-F238E27FC236}">
                <a16:creationId xmlns:a16="http://schemas.microsoft.com/office/drawing/2014/main" id="{6A695E9F-688F-BC96-4259-6F9DBA1722CA}"/>
              </a:ext>
            </a:extLst>
          </p:cNvPr>
          <p:cNvSpPr>
            <a:spLocks noChangeArrowheads="1"/>
          </p:cNvSpPr>
          <p:nvPr/>
        </p:nvSpPr>
        <p:spPr bwMode="auto">
          <a:xfrm>
            <a:off x="6798384" y="5865484"/>
            <a:ext cx="4520043"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9. جبران و رفع اشتباه</a:t>
            </a:r>
          </a:p>
        </p:txBody>
      </p:sp>
      <p:cxnSp>
        <p:nvCxnSpPr>
          <p:cNvPr id="23" name="Straight Arrow Connector 22">
            <a:extLst>
              <a:ext uri="{FF2B5EF4-FFF2-40B4-BE49-F238E27FC236}">
                <a16:creationId xmlns:a16="http://schemas.microsoft.com/office/drawing/2014/main" id="{5DFE087F-0786-066F-F50A-C1898160A1A7}"/>
              </a:ext>
            </a:extLst>
          </p:cNvPr>
          <p:cNvCxnSpPr>
            <a:cxnSpLocks/>
          </p:cNvCxnSpPr>
          <p:nvPr/>
        </p:nvCxnSpPr>
        <p:spPr>
          <a:xfrm flipH="1">
            <a:off x="6466387" y="1253102"/>
            <a:ext cx="52123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4" name="Straight Arrow Connector 23">
            <a:extLst>
              <a:ext uri="{FF2B5EF4-FFF2-40B4-BE49-F238E27FC236}">
                <a16:creationId xmlns:a16="http://schemas.microsoft.com/office/drawing/2014/main" id="{5DFE087F-0786-066F-F50A-C1898160A1A7}"/>
              </a:ext>
            </a:extLst>
          </p:cNvPr>
          <p:cNvCxnSpPr>
            <a:cxnSpLocks/>
          </p:cNvCxnSpPr>
          <p:nvPr/>
        </p:nvCxnSpPr>
        <p:spPr>
          <a:xfrm flipH="1">
            <a:off x="6687529" y="4739995"/>
            <a:ext cx="52123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5" name="Rectangle 24">
            <a:extLst>
              <a:ext uri="{FF2B5EF4-FFF2-40B4-BE49-F238E27FC236}">
                <a16:creationId xmlns:a16="http://schemas.microsoft.com/office/drawing/2014/main" id="{AA455A9D-AFF7-7914-A391-CDAFBDE2F059}"/>
              </a:ext>
            </a:extLst>
          </p:cNvPr>
          <p:cNvSpPr>
            <a:spLocks noChangeArrowheads="1"/>
          </p:cNvSpPr>
          <p:nvPr/>
        </p:nvSpPr>
        <p:spPr bwMode="auto">
          <a:xfrm>
            <a:off x="5663078" y="4287032"/>
            <a:ext cx="105493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جواب</a:t>
            </a:r>
          </a:p>
        </p:txBody>
      </p:sp>
      <p:sp>
        <p:nvSpPr>
          <p:cNvPr id="2" name="Rectangle 1">
            <a:extLst>
              <a:ext uri="{FF2B5EF4-FFF2-40B4-BE49-F238E27FC236}">
                <a16:creationId xmlns:a16="http://schemas.microsoft.com/office/drawing/2014/main" id="{C87CB0F3-3BFB-47C6-72FD-37BBF926E01D}"/>
              </a:ext>
            </a:extLst>
          </p:cNvPr>
          <p:cNvSpPr>
            <a:spLocks noChangeArrowheads="1"/>
          </p:cNvSpPr>
          <p:nvPr/>
        </p:nvSpPr>
        <p:spPr bwMode="auto">
          <a:xfrm>
            <a:off x="712753" y="4082072"/>
            <a:ext cx="339471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پایان بحث</a:t>
            </a:r>
          </a:p>
        </p:txBody>
      </p:sp>
    </p:spTree>
    <p:extLst>
      <p:ext uri="{BB962C8B-B14F-4D97-AF65-F5344CB8AC3E}">
        <p14:creationId xmlns:p14="http://schemas.microsoft.com/office/powerpoint/2010/main" val="90604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arn(inVertical)">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barn(inVertical)">
                                      <p:cBhvr>
                                        <p:cTn id="48" dur="500"/>
                                        <p:tgtEl>
                                          <p:spTgt spid="24"/>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1000"/>
                                        <p:tgtEl>
                                          <p:spTgt spid="25"/>
                                        </p:tgtEl>
                                      </p:cBhvr>
                                    </p:animEffect>
                                    <p:anim calcmode="lin" valueType="num">
                                      <p:cBhvr>
                                        <p:cTn id="54" dur="1000" fill="hold"/>
                                        <p:tgtEl>
                                          <p:spTgt spid="25"/>
                                        </p:tgtEl>
                                        <p:attrNameLst>
                                          <p:attrName>ppt_x</p:attrName>
                                        </p:attrNameLst>
                                      </p:cBhvr>
                                      <p:tavLst>
                                        <p:tav tm="0">
                                          <p:val>
                                            <p:strVal val="#ppt_x"/>
                                          </p:val>
                                        </p:tav>
                                        <p:tav tm="100000">
                                          <p:val>
                                            <p:strVal val="#ppt_x"/>
                                          </p:val>
                                        </p:tav>
                                      </p:tavLst>
                                    </p:anim>
                                    <p:anim calcmode="lin" valueType="num">
                                      <p:cBhvr>
                                        <p:cTn id="5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p:cTn id="60" dur="1000" fill="hold"/>
                                        <p:tgtEl>
                                          <p:spTgt spid="9"/>
                                        </p:tgtEl>
                                        <p:attrNameLst>
                                          <p:attrName>ppt_w</p:attrName>
                                        </p:attrNameLst>
                                      </p:cBhvr>
                                      <p:tavLst>
                                        <p:tav tm="0">
                                          <p:val>
                                            <p:fltVal val="0"/>
                                          </p:val>
                                        </p:tav>
                                        <p:tav tm="100000">
                                          <p:val>
                                            <p:strVal val="#ppt_w"/>
                                          </p:val>
                                        </p:tav>
                                      </p:tavLst>
                                    </p:anim>
                                    <p:anim calcmode="lin" valueType="num">
                                      <p:cBhvr>
                                        <p:cTn id="61" dur="1000" fill="hold"/>
                                        <p:tgtEl>
                                          <p:spTgt spid="9"/>
                                        </p:tgtEl>
                                        <p:attrNameLst>
                                          <p:attrName>ppt_h</p:attrName>
                                        </p:attrNameLst>
                                      </p:cBhvr>
                                      <p:tavLst>
                                        <p:tav tm="0">
                                          <p:val>
                                            <p:fltVal val="0"/>
                                          </p:val>
                                        </p:tav>
                                        <p:tav tm="100000">
                                          <p:val>
                                            <p:strVal val="#ppt_h"/>
                                          </p:val>
                                        </p:tav>
                                      </p:tavLst>
                                    </p:anim>
                                    <p:anim calcmode="lin" valueType="num">
                                      <p:cBhvr>
                                        <p:cTn id="62" dur="1000" fill="hold"/>
                                        <p:tgtEl>
                                          <p:spTgt spid="9"/>
                                        </p:tgtEl>
                                        <p:attrNameLst>
                                          <p:attrName>style.rotation</p:attrName>
                                        </p:attrNameLst>
                                      </p:cBhvr>
                                      <p:tavLst>
                                        <p:tav tm="0">
                                          <p:val>
                                            <p:fltVal val="90"/>
                                          </p:val>
                                        </p:tav>
                                        <p:tav tm="100000">
                                          <p:val>
                                            <p:fltVal val="0"/>
                                          </p:val>
                                        </p:tav>
                                      </p:tavLst>
                                    </p:anim>
                                    <p:animEffect transition="in" filter="fade">
                                      <p:cBhvr>
                                        <p:cTn id="63" dur="10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anim calcmode="lin" valueType="num">
                                      <p:cBhvr>
                                        <p:cTn id="69" dur="1000" fill="hold"/>
                                        <p:tgtEl>
                                          <p:spTgt spid="13"/>
                                        </p:tgtEl>
                                        <p:attrNameLst>
                                          <p:attrName>ppt_x</p:attrName>
                                        </p:attrNameLst>
                                      </p:cBhvr>
                                      <p:tavLst>
                                        <p:tav tm="0">
                                          <p:val>
                                            <p:strVal val="#ppt_x"/>
                                          </p:val>
                                        </p:tav>
                                        <p:tav tm="100000">
                                          <p:val>
                                            <p:strVal val="#ppt_x"/>
                                          </p:val>
                                        </p:tav>
                                      </p:tavLst>
                                    </p:anim>
                                    <p:anim calcmode="lin" valueType="num">
                                      <p:cBhvr>
                                        <p:cTn id="7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fade">
                                      <p:cBhvr>
                                        <p:cTn id="75" dur="1000"/>
                                        <p:tgtEl>
                                          <p:spTgt spid="14"/>
                                        </p:tgtEl>
                                      </p:cBhvr>
                                    </p:animEffect>
                                    <p:anim calcmode="lin" valueType="num">
                                      <p:cBhvr>
                                        <p:cTn id="76" dur="1000" fill="hold"/>
                                        <p:tgtEl>
                                          <p:spTgt spid="14"/>
                                        </p:tgtEl>
                                        <p:attrNameLst>
                                          <p:attrName>ppt_x</p:attrName>
                                        </p:attrNameLst>
                                      </p:cBhvr>
                                      <p:tavLst>
                                        <p:tav tm="0">
                                          <p:val>
                                            <p:strVal val="#ppt_x"/>
                                          </p:val>
                                        </p:tav>
                                        <p:tav tm="100000">
                                          <p:val>
                                            <p:strVal val="#ppt_x"/>
                                          </p:val>
                                        </p:tav>
                                      </p:tavLst>
                                    </p:anim>
                                    <p:anim calcmode="lin" valueType="num">
                                      <p:cBhvr>
                                        <p:cTn id="7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1000"/>
                                        <p:tgtEl>
                                          <p:spTgt spid="15"/>
                                        </p:tgtEl>
                                      </p:cBhvr>
                                    </p:animEffect>
                                    <p:anim calcmode="lin" valueType="num">
                                      <p:cBhvr>
                                        <p:cTn id="83" dur="1000" fill="hold"/>
                                        <p:tgtEl>
                                          <p:spTgt spid="15"/>
                                        </p:tgtEl>
                                        <p:attrNameLst>
                                          <p:attrName>ppt_x</p:attrName>
                                        </p:attrNameLst>
                                      </p:cBhvr>
                                      <p:tavLst>
                                        <p:tav tm="0">
                                          <p:val>
                                            <p:strVal val="#ppt_x"/>
                                          </p:val>
                                        </p:tav>
                                        <p:tav tm="100000">
                                          <p:val>
                                            <p:strVal val="#ppt_x"/>
                                          </p:val>
                                        </p:tav>
                                      </p:tavLst>
                                    </p:anim>
                                    <p:anim calcmode="lin" valueType="num">
                                      <p:cBhvr>
                                        <p:cTn id="8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nodeType="clickEffect">
                                  <p:stCondLst>
                                    <p:cond delay="0"/>
                                  </p:stCondLst>
                                  <p:childTnLst>
                                    <p:set>
                                      <p:cBhvr>
                                        <p:cTn id="88" dur="1" fill="hold">
                                          <p:stCondLst>
                                            <p:cond delay="0"/>
                                          </p:stCondLst>
                                        </p:cTn>
                                        <p:tgtEl>
                                          <p:spTgt spid="10"/>
                                        </p:tgtEl>
                                        <p:attrNameLst>
                                          <p:attrName>style.visibility</p:attrName>
                                        </p:attrNameLst>
                                      </p:cBhvr>
                                      <p:to>
                                        <p:strVal val="visible"/>
                                      </p:to>
                                    </p:set>
                                    <p:anim calcmode="lin" valueType="num">
                                      <p:cBhvr>
                                        <p:cTn id="89" dur="1000" fill="hold"/>
                                        <p:tgtEl>
                                          <p:spTgt spid="10"/>
                                        </p:tgtEl>
                                        <p:attrNameLst>
                                          <p:attrName>ppt_w</p:attrName>
                                        </p:attrNameLst>
                                      </p:cBhvr>
                                      <p:tavLst>
                                        <p:tav tm="0">
                                          <p:val>
                                            <p:fltVal val="0"/>
                                          </p:val>
                                        </p:tav>
                                        <p:tav tm="100000">
                                          <p:val>
                                            <p:strVal val="#ppt_w"/>
                                          </p:val>
                                        </p:tav>
                                      </p:tavLst>
                                    </p:anim>
                                    <p:anim calcmode="lin" valueType="num">
                                      <p:cBhvr>
                                        <p:cTn id="90" dur="1000" fill="hold"/>
                                        <p:tgtEl>
                                          <p:spTgt spid="10"/>
                                        </p:tgtEl>
                                        <p:attrNameLst>
                                          <p:attrName>ppt_h</p:attrName>
                                        </p:attrNameLst>
                                      </p:cBhvr>
                                      <p:tavLst>
                                        <p:tav tm="0">
                                          <p:val>
                                            <p:fltVal val="0"/>
                                          </p:val>
                                        </p:tav>
                                        <p:tav tm="100000">
                                          <p:val>
                                            <p:strVal val="#ppt_h"/>
                                          </p:val>
                                        </p:tav>
                                      </p:tavLst>
                                    </p:anim>
                                    <p:anim calcmode="lin" valueType="num">
                                      <p:cBhvr>
                                        <p:cTn id="91" dur="1000" fill="hold"/>
                                        <p:tgtEl>
                                          <p:spTgt spid="10"/>
                                        </p:tgtEl>
                                        <p:attrNameLst>
                                          <p:attrName>style.rotation</p:attrName>
                                        </p:attrNameLst>
                                      </p:cBhvr>
                                      <p:tavLst>
                                        <p:tav tm="0">
                                          <p:val>
                                            <p:fltVal val="90"/>
                                          </p:val>
                                        </p:tav>
                                        <p:tav tm="100000">
                                          <p:val>
                                            <p:fltVal val="0"/>
                                          </p:val>
                                        </p:tav>
                                      </p:tavLst>
                                    </p:anim>
                                    <p:animEffect transition="in" filter="fade">
                                      <p:cBhvr>
                                        <p:cTn id="92" dur="1000"/>
                                        <p:tgtEl>
                                          <p:spTgt spid="10"/>
                                        </p:tgtEl>
                                      </p:cBhvr>
                                    </p:animEffect>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6"/>
                                        </p:tgtEl>
                                        <p:attrNameLst>
                                          <p:attrName>style.visibility</p:attrName>
                                        </p:attrNameLst>
                                      </p:cBhvr>
                                      <p:to>
                                        <p:strVal val="visible"/>
                                      </p:to>
                                    </p:set>
                                    <p:animEffect transition="in" filter="fade">
                                      <p:cBhvr>
                                        <p:cTn id="97" dur="1000"/>
                                        <p:tgtEl>
                                          <p:spTgt spid="6"/>
                                        </p:tgtEl>
                                      </p:cBhvr>
                                    </p:animEffect>
                                    <p:anim calcmode="lin" valueType="num">
                                      <p:cBhvr>
                                        <p:cTn id="98" dur="1000" fill="hold"/>
                                        <p:tgtEl>
                                          <p:spTgt spid="6"/>
                                        </p:tgtEl>
                                        <p:attrNameLst>
                                          <p:attrName>ppt_x</p:attrName>
                                        </p:attrNameLst>
                                      </p:cBhvr>
                                      <p:tavLst>
                                        <p:tav tm="0">
                                          <p:val>
                                            <p:strVal val="#ppt_x"/>
                                          </p:val>
                                        </p:tav>
                                        <p:tav tm="100000">
                                          <p:val>
                                            <p:strVal val="#ppt_x"/>
                                          </p:val>
                                        </p:tav>
                                      </p:tavLst>
                                    </p:anim>
                                    <p:anim calcmode="lin" valueType="num">
                                      <p:cBhvr>
                                        <p:cTn id="9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31" presetClass="entr" presetSubtype="0" fill="hold" nodeType="click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0"/>
                                        </p:tgtEl>
                                        <p:attrNameLst>
                                          <p:attrName>style.visibility</p:attrName>
                                        </p:attrNameLst>
                                      </p:cBhvr>
                                      <p:to>
                                        <p:strVal val="visible"/>
                                      </p:to>
                                    </p:set>
                                    <p:animEffect transition="in" filter="fade">
                                      <p:cBhvr>
                                        <p:cTn id="112" dur="1000"/>
                                        <p:tgtEl>
                                          <p:spTgt spid="20"/>
                                        </p:tgtEl>
                                      </p:cBhvr>
                                    </p:animEffect>
                                    <p:anim calcmode="lin" valueType="num">
                                      <p:cBhvr>
                                        <p:cTn id="113" dur="1000" fill="hold"/>
                                        <p:tgtEl>
                                          <p:spTgt spid="20"/>
                                        </p:tgtEl>
                                        <p:attrNameLst>
                                          <p:attrName>ppt_x</p:attrName>
                                        </p:attrNameLst>
                                      </p:cBhvr>
                                      <p:tavLst>
                                        <p:tav tm="0">
                                          <p:val>
                                            <p:strVal val="#ppt_x"/>
                                          </p:val>
                                        </p:tav>
                                        <p:tav tm="100000">
                                          <p:val>
                                            <p:strVal val="#ppt_x"/>
                                          </p:val>
                                        </p:tav>
                                      </p:tavLst>
                                    </p:anim>
                                    <p:anim calcmode="lin" valueType="num">
                                      <p:cBhvr>
                                        <p:cTn id="11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fade">
                                      <p:cBhvr>
                                        <p:cTn id="119" dur="1000"/>
                                        <p:tgtEl>
                                          <p:spTgt spid="21"/>
                                        </p:tgtEl>
                                      </p:cBhvr>
                                    </p:animEffect>
                                    <p:anim calcmode="lin" valueType="num">
                                      <p:cBhvr>
                                        <p:cTn id="120" dur="1000" fill="hold"/>
                                        <p:tgtEl>
                                          <p:spTgt spid="21"/>
                                        </p:tgtEl>
                                        <p:attrNameLst>
                                          <p:attrName>ppt_x</p:attrName>
                                        </p:attrNameLst>
                                      </p:cBhvr>
                                      <p:tavLst>
                                        <p:tav tm="0">
                                          <p:val>
                                            <p:strVal val="#ppt_x"/>
                                          </p:val>
                                        </p:tav>
                                        <p:tav tm="100000">
                                          <p:val>
                                            <p:strVal val="#ppt_x"/>
                                          </p:val>
                                        </p:tav>
                                      </p:tavLst>
                                    </p:anim>
                                    <p:anim calcmode="lin" valueType="num">
                                      <p:cBhvr>
                                        <p:cTn id="1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2"/>
                                        </p:tgtEl>
                                        <p:attrNameLst>
                                          <p:attrName>style.visibility</p:attrName>
                                        </p:attrNameLst>
                                      </p:cBhvr>
                                      <p:to>
                                        <p:strVal val="visible"/>
                                      </p:to>
                                    </p:set>
                                    <p:animEffect transition="in" filter="fade">
                                      <p:cBhvr>
                                        <p:cTn id="126" dur="1000"/>
                                        <p:tgtEl>
                                          <p:spTgt spid="2"/>
                                        </p:tgtEl>
                                      </p:cBhvr>
                                    </p:animEffect>
                                    <p:anim calcmode="lin" valueType="num">
                                      <p:cBhvr>
                                        <p:cTn id="127" dur="1000" fill="hold"/>
                                        <p:tgtEl>
                                          <p:spTgt spid="2"/>
                                        </p:tgtEl>
                                        <p:attrNameLst>
                                          <p:attrName>ppt_x</p:attrName>
                                        </p:attrNameLst>
                                      </p:cBhvr>
                                      <p:tavLst>
                                        <p:tav tm="0">
                                          <p:val>
                                            <p:strVal val="#ppt_x"/>
                                          </p:val>
                                        </p:tav>
                                        <p:tav tm="100000">
                                          <p:val>
                                            <p:strVal val="#ppt_x"/>
                                          </p:val>
                                        </p:tav>
                                      </p:tavLst>
                                    </p:anim>
                                    <p:anim calcmode="lin" valueType="num">
                                      <p:cBhvr>
                                        <p:cTn id="1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17"/>
                                        </p:tgtEl>
                                        <p:attrNameLst>
                                          <p:attrName>style.visibility</p:attrName>
                                        </p:attrNameLst>
                                      </p:cBhvr>
                                      <p:to>
                                        <p:strVal val="visible"/>
                                      </p:to>
                                    </p:set>
                                    <p:animEffect transition="in" filter="fade">
                                      <p:cBhvr>
                                        <p:cTn id="133" dur="1000"/>
                                        <p:tgtEl>
                                          <p:spTgt spid="17"/>
                                        </p:tgtEl>
                                      </p:cBhvr>
                                    </p:animEffect>
                                    <p:anim calcmode="lin" valueType="num">
                                      <p:cBhvr>
                                        <p:cTn id="134" dur="1000" fill="hold"/>
                                        <p:tgtEl>
                                          <p:spTgt spid="17"/>
                                        </p:tgtEl>
                                        <p:attrNameLst>
                                          <p:attrName>ppt_x</p:attrName>
                                        </p:attrNameLst>
                                      </p:cBhvr>
                                      <p:tavLst>
                                        <p:tav tm="0">
                                          <p:val>
                                            <p:strVal val="#ppt_x"/>
                                          </p:val>
                                        </p:tav>
                                        <p:tav tm="100000">
                                          <p:val>
                                            <p:strVal val="#ppt_x"/>
                                          </p:val>
                                        </p:tav>
                                      </p:tavLst>
                                    </p:anim>
                                    <p:anim calcmode="lin" valueType="num">
                                      <p:cBhvr>
                                        <p:cTn id="13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31" presetClass="entr" presetSubtype="0" fill="hold" nodeType="clickEffect">
                                  <p:stCondLst>
                                    <p:cond delay="0"/>
                                  </p:stCondLst>
                                  <p:childTnLst>
                                    <p:set>
                                      <p:cBhvr>
                                        <p:cTn id="139" dur="1" fill="hold">
                                          <p:stCondLst>
                                            <p:cond delay="0"/>
                                          </p:stCondLst>
                                        </p:cTn>
                                        <p:tgtEl>
                                          <p:spTgt spid="19"/>
                                        </p:tgtEl>
                                        <p:attrNameLst>
                                          <p:attrName>style.visibility</p:attrName>
                                        </p:attrNameLst>
                                      </p:cBhvr>
                                      <p:to>
                                        <p:strVal val="visible"/>
                                      </p:to>
                                    </p:set>
                                    <p:anim calcmode="lin" valueType="num">
                                      <p:cBhvr>
                                        <p:cTn id="140" dur="1000" fill="hold"/>
                                        <p:tgtEl>
                                          <p:spTgt spid="19"/>
                                        </p:tgtEl>
                                        <p:attrNameLst>
                                          <p:attrName>ppt_w</p:attrName>
                                        </p:attrNameLst>
                                      </p:cBhvr>
                                      <p:tavLst>
                                        <p:tav tm="0">
                                          <p:val>
                                            <p:fltVal val="0"/>
                                          </p:val>
                                        </p:tav>
                                        <p:tav tm="100000">
                                          <p:val>
                                            <p:strVal val="#ppt_w"/>
                                          </p:val>
                                        </p:tav>
                                      </p:tavLst>
                                    </p:anim>
                                    <p:anim calcmode="lin" valueType="num">
                                      <p:cBhvr>
                                        <p:cTn id="141" dur="1000" fill="hold"/>
                                        <p:tgtEl>
                                          <p:spTgt spid="19"/>
                                        </p:tgtEl>
                                        <p:attrNameLst>
                                          <p:attrName>ppt_h</p:attrName>
                                        </p:attrNameLst>
                                      </p:cBhvr>
                                      <p:tavLst>
                                        <p:tav tm="0">
                                          <p:val>
                                            <p:fltVal val="0"/>
                                          </p:val>
                                        </p:tav>
                                        <p:tav tm="100000">
                                          <p:val>
                                            <p:strVal val="#ppt_h"/>
                                          </p:val>
                                        </p:tav>
                                      </p:tavLst>
                                    </p:anim>
                                    <p:anim calcmode="lin" valueType="num">
                                      <p:cBhvr>
                                        <p:cTn id="142" dur="1000" fill="hold"/>
                                        <p:tgtEl>
                                          <p:spTgt spid="19"/>
                                        </p:tgtEl>
                                        <p:attrNameLst>
                                          <p:attrName>style.rotation</p:attrName>
                                        </p:attrNameLst>
                                      </p:cBhvr>
                                      <p:tavLst>
                                        <p:tav tm="0">
                                          <p:val>
                                            <p:fltVal val="90"/>
                                          </p:val>
                                        </p:tav>
                                        <p:tav tm="100000">
                                          <p:val>
                                            <p:fltVal val="0"/>
                                          </p:val>
                                        </p:tav>
                                      </p:tavLst>
                                    </p:anim>
                                    <p:animEffect transition="in" filter="fade">
                                      <p:cBhvr>
                                        <p:cTn id="143" dur="1000"/>
                                        <p:tgtEl>
                                          <p:spTgt spid="19"/>
                                        </p:tgtEl>
                                      </p:cBhvr>
                                    </p:animEffect>
                                  </p:childTnLst>
                                </p:cTn>
                              </p:par>
                            </p:childTnLst>
                          </p:cTn>
                        </p:par>
                      </p:childTnLst>
                    </p:cTn>
                  </p:par>
                  <p:par>
                    <p:cTn id="144" fill="hold">
                      <p:stCondLst>
                        <p:cond delay="indefinite"/>
                      </p:stCondLst>
                      <p:childTnLst>
                        <p:par>
                          <p:cTn id="145" fill="hold">
                            <p:stCondLst>
                              <p:cond delay="0"/>
                            </p:stCondLst>
                            <p:childTnLst>
                              <p:par>
                                <p:cTn id="146" presetID="42" presetClass="entr" presetSubtype="0" fill="hold" grpId="0" nodeType="clickEffect">
                                  <p:stCondLst>
                                    <p:cond delay="0"/>
                                  </p:stCondLst>
                                  <p:childTnLst>
                                    <p:set>
                                      <p:cBhvr>
                                        <p:cTn id="147" dur="1" fill="hold">
                                          <p:stCondLst>
                                            <p:cond delay="0"/>
                                          </p:stCondLst>
                                        </p:cTn>
                                        <p:tgtEl>
                                          <p:spTgt spid="11"/>
                                        </p:tgtEl>
                                        <p:attrNameLst>
                                          <p:attrName>style.visibility</p:attrName>
                                        </p:attrNameLst>
                                      </p:cBhvr>
                                      <p:to>
                                        <p:strVal val="visible"/>
                                      </p:to>
                                    </p:set>
                                    <p:animEffect transition="in" filter="fade">
                                      <p:cBhvr>
                                        <p:cTn id="148" dur="1000"/>
                                        <p:tgtEl>
                                          <p:spTgt spid="11"/>
                                        </p:tgtEl>
                                      </p:cBhvr>
                                    </p:animEffect>
                                    <p:anim calcmode="lin" valueType="num">
                                      <p:cBhvr>
                                        <p:cTn id="149" dur="1000" fill="hold"/>
                                        <p:tgtEl>
                                          <p:spTgt spid="11"/>
                                        </p:tgtEl>
                                        <p:attrNameLst>
                                          <p:attrName>ppt_x</p:attrName>
                                        </p:attrNameLst>
                                      </p:cBhvr>
                                      <p:tavLst>
                                        <p:tav tm="0">
                                          <p:val>
                                            <p:strVal val="#ppt_x"/>
                                          </p:val>
                                        </p:tav>
                                        <p:tav tm="100000">
                                          <p:val>
                                            <p:strVal val="#ppt_x"/>
                                          </p:val>
                                        </p:tav>
                                      </p:tavLst>
                                    </p:anim>
                                    <p:anim calcmode="lin" valueType="num">
                                      <p:cBhvr>
                                        <p:cTn id="15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42" presetClass="entr" presetSubtype="0" fill="hold" grpId="0" nodeType="clickEffect">
                                  <p:stCondLst>
                                    <p:cond delay="0"/>
                                  </p:stCondLst>
                                  <p:childTnLst>
                                    <p:set>
                                      <p:cBhvr>
                                        <p:cTn id="154" dur="1" fill="hold">
                                          <p:stCondLst>
                                            <p:cond delay="0"/>
                                          </p:stCondLst>
                                        </p:cTn>
                                        <p:tgtEl>
                                          <p:spTgt spid="12"/>
                                        </p:tgtEl>
                                        <p:attrNameLst>
                                          <p:attrName>style.visibility</p:attrName>
                                        </p:attrNameLst>
                                      </p:cBhvr>
                                      <p:to>
                                        <p:strVal val="visible"/>
                                      </p:to>
                                    </p:set>
                                    <p:animEffect transition="in" filter="fade">
                                      <p:cBhvr>
                                        <p:cTn id="155" dur="1000"/>
                                        <p:tgtEl>
                                          <p:spTgt spid="12"/>
                                        </p:tgtEl>
                                      </p:cBhvr>
                                    </p:animEffect>
                                    <p:anim calcmode="lin" valueType="num">
                                      <p:cBhvr>
                                        <p:cTn id="156" dur="1000" fill="hold"/>
                                        <p:tgtEl>
                                          <p:spTgt spid="12"/>
                                        </p:tgtEl>
                                        <p:attrNameLst>
                                          <p:attrName>ppt_x</p:attrName>
                                        </p:attrNameLst>
                                      </p:cBhvr>
                                      <p:tavLst>
                                        <p:tav tm="0">
                                          <p:val>
                                            <p:strVal val="#ppt_x"/>
                                          </p:val>
                                        </p:tav>
                                        <p:tav tm="100000">
                                          <p:val>
                                            <p:strVal val="#ppt_x"/>
                                          </p:val>
                                        </p:tav>
                                      </p:tavLst>
                                    </p:anim>
                                    <p:anim calcmode="lin" valueType="num">
                                      <p:cBhvr>
                                        <p:cTn id="15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42" presetClass="entr" presetSubtype="0" fill="hold" grpId="0" nodeType="clickEffect">
                                  <p:stCondLst>
                                    <p:cond delay="0"/>
                                  </p:stCondLst>
                                  <p:childTnLst>
                                    <p:set>
                                      <p:cBhvr>
                                        <p:cTn id="161" dur="1" fill="hold">
                                          <p:stCondLst>
                                            <p:cond delay="0"/>
                                          </p:stCondLst>
                                        </p:cTn>
                                        <p:tgtEl>
                                          <p:spTgt spid="22"/>
                                        </p:tgtEl>
                                        <p:attrNameLst>
                                          <p:attrName>style.visibility</p:attrName>
                                        </p:attrNameLst>
                                      </p:cBhvr>
                                      <p:to>
                                        <p:strVal val="visible"/>
                                      </p:to>
                                    </p:set>
                                    <p:animEffect transition="in" filter="fade">
                                      <p:cBhvr>
                                        <p:cTn id="162" dur="1000"/>
                                        <p:tgtEl>
                                          <p:spTgt spid="22"/>
                                        </p:tgtEl>
                                      </p:cBhvr>
                                    </p:animEffect>
                                    <p:anim calcmode="lin" valueType="num">
                                      <p:cBhvr>
                                        <p:cTn id="163" dur="1000" fill="hold"/>
                                        <p:tgtEl>
                                          <p:spTgt spid="22"/>
                                        </p:tgtEl>
                                        <p:attrNameLst>
                                          <p:attrName>ppt_x</p:attrName>
                                        </p:attrNameLst>
                                      </p:cBhvr>
                                      <p:tavLst>
                                        <p:tav tm="0">
                                          <p:val>
                                            <p:strVal val="#ppt_x"/>
                                          </p:val>
                                        </p:tav>
                                        <p:tav tm="100000">
                                          <p:val>
                                            <p:strVal val="#ppt_x"/>
                                          </p:val>
                                        </p:tav>
                                      </p:tavLst>
                                    </p:anim>
                                    <p:anim calcmode="lin" valueType="num">
                                      <p:cBhvr>
                                        <p:cTn id="16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1" grpId="0"/>
      <p:bldP spid="12" grpId="0"/>
      <p:bldP spid="13" grpId="0"/>
      <p:bldP spid="14" grpId="0"/>
      <p:bldP spid="15" grpId="0"/>
      <p:bldP spid="16" grpId="0"/>
      <p:bldP spid="17" grpId="0"/>
      <p:bldP spid="20" grpId="0"/>
      <p:bldP spid="21" grpId="0"/>
      <p:bldP spid="22" grpId="0"/>
      <p:bldP spid="25"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EC32F2-5432-CF1D-560B-14FD4388DC32}"/>
              </a:ext>
            </a:extLst>
          </p:cNvPr>
          <p:cNvSpPr>
            <a:spLocks noChangeArrowheads="1"/>
          </p:cNvSpPr>
          <p:nvPr/>
        </p:nvSpPr>
        <p:spPr bwMode="auto">
          <a:xfrm>
            <a:off x="8957346" y="95001"/>
            <a:ext cx="28956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solidFill>
                  <a:srgbClr val="002060"/>
                </a:solidFill>
                <a:latin typeface="Calibri" panose="020F0502020204030204" pitchFamily="34" charset="0"/>
                <a:ea typeface="Calibri" panose="020F0502020204030204" pitchFamily="34" charset="0"/>
                <a:cs typeface="B Mitra" panose="00000400000000000000" pitchFamily="2" charset="-78"/>
              </a:rPr>
              <a:t>نبایدها</a:t>
            </a:r>
          </a:p>
        </p:txBody>
      </p:sp>
      <p:sp>
        <p:nvSpPr>
          <p:cNvPr id="5" name="Rectangle 4">
            <a:extLst>
              <a:ext uri="{FF2B5EF4-FFF2-40B4-BE49-F238E27FC236}">
                <a16:creationId xmlns:a16="http://schemas.microsoft.com/office/drawing/2014/main" id="{91EC32F2-5432-CF1D-560B-14FD4388DC32}"/>
              </a:ext>
            </a:extLst>
          </p:cNvPr>
          <p:cNvSpPr>
            <a:spLocks noChangeArrowheads="1"/>
          </p:cNvSpPr>
          <p:nvPr/>
        </p:nvSpPr>
        <p:spPr bwMode="auto">
          <a:xfrm>
            <a:off x="5628640" y="893923"/>
            <a:ext cx="6224306"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1. پرهیز از بیان مسائل شک برانگیز</a:t>
            </a:r>
          </a:p>
        </p:txBody>
      </p:sp>
      <p:sp>
        <p:nvSpPr>
          <p:cNvPr id="6" name="Rectangle 5">
            <a:extLst>
              <a:ext uri="{FF2B5EF4-FFF2-40B4-BE49-F238E27FC236}">
                <a16:creationId xmlns:a16="http://schemas.microsoft.com/office/drawing/2014/main" id="{91EC32F2-5432-CF1D-560B-14FD4388DC32}"/>
              </a:ext>
            </a:extLst>
          </p:cNvPr>
          <p:cNvSpPr>
            <a:spLocks noChangeArrowheads="1"/>
          </p:cNvSpPr>
          <p:nvPr/>
        </p:nvSpPr>
        <p:spPr bwMode="auto">
          <a:xfrm>
            <a:off x="240647" y="1754401"/>
            <a:ext cx="11710706"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latin typeface="Calibri" panose="020F0502020204030204" pitchFamily="34" charset="0"/>
                <a:ea typeface="Calibri" panose="020F0502020204030204" pitchFamily="34" charset="0"/>
                <a:cs typeface="B Mitra" panose="00000400000000000000" pitchFamily="2" charset="-78"/>
              </a:rPr>
              <a:t>«اگر مگس یا حیوانی مانند آن، روی چیزی که تر است بنشیند و بعد روی چیزی پاکی که آن هم تر است بنشیند، چنانچه انسان بداند نجاست همراه آن حیوان بوده است چیز پاک، نجس می‌شود.» </a:t>
            </a:r>
          </a:p>
        </p:txBody>
      </p:sp>
      <p:sp>
        <p:nvSpPr>
          <p:cNvPr id="7" name="Rectangle 6">
            <a:extLst>
              <a:ext uri="{FF2B5EF4-FFF2-40B4-BE49-F238E27FC236}">
                <a16:creationId xmlns:a16="http://schemas.microsoft.com/office/drawing/2014/main" id="{91EC32F2-5432-CF1D-560B-14FD4388DC32}"/>
              </a:ext>
            </a:extLst>
          </p:cNvPr>
          <p:cNvSpPr>
            <a:spLocks noChangeArrowheads="1"/>
          </p:cNvSpPr>
          <p:nvPr/>
        </p:nvSpPr>
        <p:spPr bwMode="auto">
          <a:xfrm>
            <a:off x="1310640" y="4037291"/>
            <a:ext cx="1055246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latin typeface="Calibri" panose="020F0502020204030204" pitchFamily="34" charset="0"/>
                <a:ea typeface="Calibri" panose="020F0502020204030204" pitchFamily="34" charset="0"/>
                <a:cs typeface="B Mitra" panose="00000400000000000000" pitchFamily="2" charset="-78"/>
              </a:rPr>
              <a:t>«اگر در غسل به اندازه سر مویی از بدن نشسته بماند، غسل باطل است»</a:t>
            </a:r>
          </a:p>
        </p:txBody>
      </p:sp>
      <p:sp>
        <p:nvSpPr>
          <p:cNvPr id="8" name="Rectangle 7">
            <a:extLst>
              <a:ext uri="{FF2B5EF4-FFF2-40B4-BE49-F238E27FC236}">
                <a16:creationId xmlns:a16="http://schemas.microsoft.com/office/drawing/2014/main" id="{91EC32F2-5432-CF1D-560B-14FD4388DC32}"/>
              </a:ext>
            </a:extLst>
          </p:cNvPr>
          <p:cNvSpPr>
            <a:spLocks noChangeArrowheads="1"/>
          </p:cNvSpPr>
          <p:nvPr/>
        </p:nvSpPr>
        <p:spPr bwMode="auto">
          <a:xfrm>
            <a:off x="457200" y="5110123"/>
            <a:ext cx="11395746"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latin typeface="Calibri" panose="020F0502020204030204" pitchFamily="34" charset="0"/>
                <a:ea typeface="Calibri" panose="020F0502020204030204" pitchFamily="34" charset="0"/>
                <a:cs typeface="B Mitra" panose="00000400000000000000" pitchFamily="2" charset="-78"/>
              </a:rPr>
              <a:t>«اگر سوراخ جای گوشواره و مانند آن به قدری گشاد باشد که داخل آن دیده شود باید آن را شست و اگر دیده نشود،‌شستن داخل آن لازم نیست»</a:t>
            </a:r>
          </a:p>
        </p:txBody>
      </p:sp>
      <p:sp>
        <p:nvSpPr>
          <p:cNvPr id="2" name="Rectangle 1">
            <a:extLst>
              <a:ext uri="{FF2B5EF4-FFF2-40B4-BE49-F238E27FC236}">
                <a16:creationId xmlns:a16="http://schemas.microsoft.com/office/drawing/2014/main" id="{984B7689-55D5-A53E-1258-79F8CBC3974E}"/>
              </a:ext>
            </a:extLst>
          </p:cNvPr>
          <p:cNvSpPr/>
          <p:nvPr/>
        </p:nvSpPr>
        <p:spPr>
          <a:xfrm>
            <a:off x="240647" y="3026103"/>
            <a:ext cx="272026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توضیح المسائل مراجع،‌م 130</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3" name="Rectangle 2">
            <a:extLst>
              <a:ext uri="{FF2B5EF4-FFF2-40B4-BE49-F238E27FC236}">
                <a16:creationId xmlns:a16="http://schemas.microsoft.com/office/drawing/2014/main" id="{F42BAF34-DCB8-8182-F03F-3ED5201FFFBF}"/>
              </a:ext>
            </a:extLst>
          </p:cNvPr>
          <p:cNvSpPr/>
          <p:nvPr/>
        </p:nvSpPr>
        <p:spPr>
          <a:xfrm>
            <a:off x="385790" y="4535589"/>
            <a:ext cx="272026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توضیح المسائل مراجع،‌م 374</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9" name="Rectangle 8">
            <a:extLst>
              <a:ext uri="{FF2B5EF4-FFF2-40B4-BE49-F238E27FC236}">
                <a16:creationId xmlns:a16="http://schemas.microsoft.com/office/drawing/2014/main" id="{2DC4AC8D-2F35-BA56-A8CE-7F24636102C6}"/>
              </a:ext>
            </a:extLst>
          </p:cNvPr>
          <p:cNvSpPr/>
          <p:nvPr/>
        </p:nvSpPr>
        <p:spPr>
          <a:xfrm>
            <a:off x="501904" y="5899932"/>
            <a:ext cx="272026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توضیح المسائل مراجع،‌م 376</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195972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arn(inVertical)">
                                      <p:cBhvr>
                                        <p:cTn id="40" dur="500"/>
                                        <p:tgtEl>
                                          <p:spTgt spid="3"/>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arn(inVertical)">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2" grpId="0"/>
      <p:bldP spid="3"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EC32F2-5432-CF1D-560B-14FD4388DC32}"/>
              </a:ext>
            </a:extLst>
          </p:cNvPr>
          <p:cNvSpPr>
            <a:spLocks noChangeArrowheads="1"/>
          </p:cNvSpPr>
          <p:nvPr/>
        </p:nvSpPr>
        <p:spPr bwMode="auto">
          <a:xfrm>
            <a:off x="1950720" y="339051"/>
            <a:ext cx="9912386"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2. پرهیز از استدلال فقهی </a:t>
            </a:r>
          </a:p>
        </p:txBody>
      </p:sp>
      <p:sp>
        <p:nvSpPr>
          <p:cNvPr id="5" name="Rectangle 4">
            <a:extLst>
              <a:ext uri="{FF2B5EF4-FFF2-40B4-BE49-F238E27FC236}">
                <a16:creationId xmlns:a16="http://schemas.microsoft.com/office/drawing/2014/main" id="{AA455A9D-AFF7-7914-A391-CDAFBDE2F059}"/>
              </a:ext>
            </a:extLst>
          </p:cNvPr>
          <p:cNvSpPr>
            <a:spLocks noChangeArrowheads="1"/>
          </p:cNvSpPr>
          <p:nvPr/>
        </p:nvSpPr>
        <p:spPr bwMode="auto">
          <a:xfrm>
            <a:off x="9162869" y="2741202"/>
            <a:ext cx="243286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مراحل فقه آموزی </a:t>
            </a:r>
          </a:p>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در حوزه علمیه</a:t>
            </a:r>
          </a:p>
        </p:txBody>
      </p:sp>
      <p:sp>
        <p:nvSpPr>
          <p:cNvPr id="6" name="Right Brace 5">
            <a:extLst>
              <a:ext uri="{FF2B5EF4-FFF2-40B4-BE49-F238E27FC236}">
                <a16:creationId xmlns:a16="http://schemas.microsoft.com/office/drawing/2014/main" id="{17862876-BD75-A2AD-5CE5-0B2B1FF2AA38}"/>
              </a:ext>
            </a:extLst>
          </p:cNvPr>
          <p:cNvSpPr/>
          <p:nvPr/>
        </p:nvSpPr>
        <p:spPr>
          <a:xfrm>
            <a:off x="9051109" y="2244997"/>
            <a:ext cx="239355" cy="2853871"/>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7" name="Rectangle 6">
            <a:extLst>
              <a:ext uri="{FF2B5EF4-FFF2-40B4-BE49-F238E27FC236}">
                <a16:creationId xmlns:a16="http://schemas.microsoft.com/office/drawing/2014/main" id="{AA455A9D-AFF7-7914-A391-CDAFBDE2F059}"/>
              </a:ext>
            </a:extLst>
          </p:cNvPr>
          <p:cNvSpPr>
            <a:spLocks noChangeArrowheads="1"/>
          </p:cNvSpPr>
          <p:nvPr/>
        </p:nvSpPr>
        <p:spPr bwMode="auto">
          <a:xfrm>
            <a:off x="-174170" y="2130496"/>
            <a:ext cx="9169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فقه غیر استدلالی – رساله توضیح المسائل – تحریرالوسیله- العرو</a:t>
            </a:r>
            <a:r>
              <a:rPr lang="fa-IR" altLang="en-US" sz="3600" b="1" dirty="0">
                <a:solidFill>
                  <a:srgbClr val="002060"/>
                </a:solidFill>
                <a:latin typeface="Adobe Arabic" panose="02040503050201020203" pitchFamily="18" charset="-78"/>
                <a:ea typeface="Calibri" panose="020F0502020204030204" pitchFamily="34" charset="0"/>
                <a:cs typeface="Adobe Arabic" panose="02040503050201020203" pitchFamily="18" charset="-78"/>
              </a:rPr>
              <a:t>ة</a:t>
            </a: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الوثقی</a:t>
            </a:r>
          </a:p>
        </p:txBody>
      </p:sp>
      <p:sp>
        <p:nvSpPr>
          <p:cNvPr id="8" name="Rectangle 7">
            <a:extLst>
              <a:ext uri="{FF2B5EF4-FFF2-40B4-BE49-F238E27FC236}">
                <a16:creationId xmlns:a16="http://schemas.microsoft.com/office/drawing/2014/main" id="{AA455A9D-AFF7-7914-A391-CDAFBDE2F059}"/>
              </a:ext>
            </a:extLst>
          </p:cNvPr>
          <p:cNvSpPr>
            <a:spLocks noChangeArrowheads="1"/>
          </p:cNvSpPr>
          <p:nvPr/>
        </p:nvSpPr>
        <p:spPr bwMode="auto">
          <a:xfrm>
            <a:off x="3097802" y="3229966"/>
            <a:ext cx="589742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فقه نیمه استدلالی – شرایع الاحکام، شرح لمعه</a:t>
            </a:r>
          </a:p>
        </p:txBody>
      </p:sp>
      <p:sp>
        <p:nvSpPr>
          <p:cNvPr id="9" name="Rectangle 8">
            <a:extLst>
              <a:ext uri="{FF2B5EF4-FFF2-40B4-BE49-F238E27FC236}">
                <a16:creationId xmlns:a16="http://schemas.microsoft.com/office/drawing/2014/main" id="{AA455A9D-AFF7-7914-A391-CDAFBDE2F059}"/>
              </a:ext>
            </a:extLst>
          </p:cNvPr>
          <p:cNvSpPr>
            <a:spLocks noChangeArrowheads="1"/>
          </p:cNvSpPr>
          <p:nvPr/>
        </p:nvSpPr>
        <p:spPr bwMode="auto">
          <a:xfrm>
            <a:off x="3346722" y="4309070"/>
            <a:ext cx="57043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فقه استدلالی – مکاسب و درس خارج فقه</a:t>
            </a:r>
          </a:p>
        </p:txBody>
      </p:sp>
    </p:spTree>
    <p:extLst>
      <p:ext uri="{BB962C8B-B14F-4D97-AF65-F5344CB8AC3E}">
        <p14:creationId xmlns:p14="http://schemas.microsoft.com/office/powerpoint/2010/main" val="61835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55A9D-AFF7-7914-A391-CDAFBDE2F059}"/>
              </a:ext>
            </a:extLst>
          </p:cNvPr>
          <p:cNvSpPr>
            <a:spLocks noChangeArrowheads="1"/>
          </p:cNvSpPr>
          <p:nvPr/>
        </p:nvSpPr>
        <p:spPr bwMode="auto">
          <a:xfrm>
            <a:off x="542964" y="0"/>
            <a:ext cx="11176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خواندن آیات و روایاتی که حکم فقهی قطعی متفق علمیه را بیان می کند اشکال ندارد</a:t>
            </a:r>
          </a:p>
        </p:txBody>
      </p:sp>
      <p:sp>
        <p:nvSpPr>
          <p:cNvPr id="5" name="Rectangle 4">
            <a:extLst>
              <a:ext uri="{FF2B5EF4-FFF2-40B4-BE49-F238E27FC236}">
                <a16:creationId xmlns:a16="http://schemas.microsoft.com/office/drawing/2014/main" id="{AA455A9D-AFF7-7914-A391-CDAFBDE2F059}"/>
              </a:ext>
            </a:extLst>
          </p:cNvPr>
          <p:cNvSpPr>
            <a:spLocks noChangeArrowheads="1"/>
          </p:cNvSpPr>
          <p:nvPr/>
        </p:nvSpPr>
        <p:spPr bwMode="auto">
          <a:xfrm>
            <a:off x="436880" y="761103"/>
            <a:ext cx="1132839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rPr>
              <a:t>«كُتِبَ عَلَيْكُمُ الصِّيَامُ كَمَا كُتِبَ عَلَى الَّذِينَ مِنْ قَبْلِكُمْ لَعَلَّكُمْ تَتَّقُونَ»</a:t>
            </a:r>
            <a:endParaRPr lang="fa-IR" altLang="en-US" sz="40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latin typeface="Calibri" panose="020F0502020204030204" pitchFamily="34" charset="0"/>
              <a:ea typeface="Calibri" panose="020F0502020204030204" pitchFamily="34" charset="0"/>
              <a:cs typeface="B Mitra" panose="00000400000000000000" pitchFamily="2" charset="-78"/>
            </a:endParaRPr>
          </a:p>
        </p:txBody>
      </p:sp>
      <p:sp>
        <p:nvSpPr>
          <p:cNvPr id="6" name="Rectangle 5">
            <a:extLst>
              <a:ext uri="{FF2B5EF4-FFF2-40B4-BE49-F238E27FC236}">
                <a16:creationId xmlns:a16="http://schemas.microsoft.com/office/drawing/2014/main" id="{AA455A9D-AFF7-7914-A391-CDAFBDE2F059}"/>
              </a:ext>
            </a:extLst>
          </p:cNvPr>
          <p:cNvSpPr>
            <a:spLocks noChangeArrowheads="1"/>
          </p:cNvSpPr>
          <p:nvPr/>
        </p:nvSpPr>
        <p:spPr bwMode="auto">
          <a:xfrm>
            <a:off x="121919" y="2619028"/>
            <a:ext cx="11958320" cy="12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rPr>
              <a:t>«وَاعْلَمُوا أَنَّمَا غَنِمْتُمْ مِنْ شَيْءٍ فَأَنَّ لِلَّهِ خُمُسَهُ وَلِلرَّسُولِ وَلِذِي الْقُرْبَىٰ وَالْيَتَامَىٰ وَالْمَسَاكِينِ وَابْنِ السَّبِيلِ»</a:t>
            </a:r>
            <a:endParaRPr lang="fa-IR" altLang="en-US" sz="28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endParaRPr>
          </a:p>
        </p:txBody>
      </p:sp>
      <p:sp>
        <p:nvSpPr>
          <p:cNvPr id="7" name="Rectangle 6">
            <a:extLst>
              <a:ext uri="{FF2B5EF4-FFF2-40B4-BE49-F238E27FC236}">
                <a16:creationId xmlns:a16="http://schemas.microsoft.com/office/drawing/2014/main" id="{AA455A9D-AFF7-7914-A391-CDAFBDE2F059}"/>
              </a:ext>
            </a:extLst>
          </p:cNvPr>
          <p:cNvSpPr>
            <a:spLocks noChangeArrowheads="1"/>
          </p:cNvSpPr>
          <p:nvPr/>
        </p:nvSpPr>
        <p:spPr bwMode="auto">
          <a:xfrm>
            <a:off x="0" y="5035440"/>
            <a:ext cx="11958320" cy="650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rPr>
              <a:t>إِنْ تُقْرِضُوا اللَّهَ قَرْضًا حَسَنًا يُضَاعِفْهُ لَكُمْ وَيَغْفِرْ لَكُمْ ۚ وَاللَّهُ شَكُورٌ حَلِيمٌ</a:t>
            </a:r>
            <a:endParaRPr lang="fa-IR" altLang="en-US" sz="28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endParaRPr>
          </a:p>
        </p:txBody>
      </p:sp>
      <p:sp>
        <p:nvSpPr>
          <p:cNvPr id="8" name="Rectangle 7">
            <a:extLst>
              <a:ext uri="{FF2B5EF4-FFF2-40B4-BE49-F238E27FC236}">
                <a16:creationId xmlns:a16="http://schemas.microsoft.com/office/drawing/2014/main" id="{52919D2C-CA9F-F6EA-98DC-7D0F466FF1C6}"/>
              </a:ext>
            </a:extLst>
          </p:cNvPr>
          <p:cNvSpPr/>
          <p:nvPr/>
        </p:nvSpPr>
        <p:spPr>
          <a:xfrm>
            <a:off x="355600" y="1397387"/>
            <a:ext cx="275283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سوره بقره آیه 183</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9" name="Rectangle 8">
            <a:extLst>
              <a:ext uri="{FF2B5EF4-FFF2-40B4-BE49-F238E27FC236}">
                <a16:creationId xmlns:a16="http://schemas.microsoft.com/office/drawing/2014/main" id="{52919D2C-CA9F-F6EA-98DC-7D0F466FF1C6}"/>
              </a:ext>
            </a:extLst>
          </p:cNvPr>
          <p:cNvSpPr/>
          <p:nvPr/>
        </p:nvSpPr>
        <p:spPr>
          <a:xfrm>
            <a:off x="568960" y="3490347"/>
            <a:ext cx="275283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سوره انفال آیه 41</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10" name="Rectangle 9">
            <a:extLst>
              <a:ext uri="{FF2B5EF4-FFF2-40B4-BE49-F238E27FC236}">
                <a16:creationId xmlns:a16="http://schemas.microsoft.com/office/drawing/2014/main" id="{52919D2C-CA9F-F6EA-98DC-7D0F466FF1C6}"/>
              </a:ext>
            </a:extLst>
          </p:cNvPr>
          <p:cNvSpPr/>
          <p:nvPr/>
        </p:nvSpPr>
        <p:spPr>
          <a:xfrm>
            <a:off x="518160" y="5756027"/>
            <a:ext cx="275283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سوره تغابن، آیه 17</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84817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arn(inVertical)">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EC32F2-5432-CF1D-560B-14FD4388DC32}"/>
              </a:ext>
            </a:extLst>
          </p:cNvPr>
          <p:cNvSpPr>
            <a:spLocks noChangeArrowheads="1"/>
          </p:cNvSpPr>
          <p:nvPr/>
        </p:nvSpPr>
        <p:spPr bwMode="auto">
          <a:xfrm>
            <a:off x="1950720" y="7320"/>
            <a:ext cx="9912386"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3. پرهیز از بیان فلسفۀ احکام</a:t>
            </a:r>
          </a:p>
        </p:txBody>
      </p:sp>
      <p:sp>
        <p:nvSpPr>
          <p:cNvPr id="3" name="Rectangle 2">
            <a:extLst>
              <a:ext uri="{FF2B5EF4-FFF2-40B4-BE49-F238E27FC236}">
                <a16:creationId xmlns:a16="http://schemas.microsoft.com/office/drawing/2014/main" id="{AA455A9D-AFF7-7914-A391-CDAFBDE2F059}"/>
              </a:ext>
            </a:extLst>
          </p:cNvPr>
          <p:cNvSpPr>
            <a:spLocks noChangeArrowheads="1"/>
          </p:cNvSpPr>
          <p:nvPr/>
        </p:nvSpPr>
        <p:spPr bwMode="auto">
          <a:xfrm>
            <a:off x="7670800" y="1896168"/>
            <a:ext cx="276814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سؤال‌های حوزۀ فقه</a:t>
            </a:r>
          </a:p>
        </p:txBody>
      </p:sp>
      <p:sp>
        <p:nvSpPr>
          <p:cNvPr id="4" name="Right Brace 3">
            <a:extLst>
              <a:ext uri="{FF2B5EF4-FFF2-40B4-BE49-F238E27FC236}">
                <a16:creationId xmlns:a16="http://schemas.microsoft.com/office/drawing/2014/main" id="{17862876-BD75-A2AD-5CE5-0B2B1FF2AA38}"/>
              </a:ext>
            </a:extLst>
          </p:cNvPr>
          <p:cNvSpPr/>
          <p:nvPr/>
        </p:nvSpPr>
        <p:spPr>
          <a:xfrm>
            <a:off x="7670800" y="1362529"/>
            <a:ext cx="239355" cy="199027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5" name="Rectangle 4">
            <a:extLst>
              <a:ext uri="{FF2B5EF4-FFF2-40B4-BE49-F238E27FC236}">
                <a16:creationId xmlns:a16="http://schemas.microsoft.com/office/drawing/2014/main" id="{AA455A9D-AFF7-7914-A391-CDAFBDE2F059}"/>
              </a:ext>
            </a:extLst>
          </p:cNvPr>
          <p:cNvSpPr>
            <a:spLocks noChangeArrowheads="1"/>
          </p:cNvSpPr>
          <p:nvPr/>
        </p:nvSpPr>
        <p:spPr bwMode="auto">
          <a:xfrm>
            <a:off x="-1554480" y="1043191"/>
            <a:ext cx="91694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سؤال از حکم مسأله برای شناخت وظیفه</a:t>
            </a:r>
          </a:p>
        </p:txBody>
      </p:sp>
      <p:sp>
        <p:nvSpPr>
          <p:cNvPr id="6" name="Rectangle 5">
            <a:extLst>
              <a:ext uri="{FF2B5EF4-FFF2-40B4-BE49-F238E27FC236}">
                <a16:creationId xmlns:a16="http://schemas.microsoft.com/office/drawing/2014/main" id="{AA455A9D-AFF7-7914-A391-CDAFBDE2F059}"/>
              </a:ext>
            </a:extLst>
          </p:cNvPr>
          <p:cNvSpPr>
            <a:spLocks noChangeArrowheads="1"/>
          </p:cNvSpPr>
          <p:nvPr/>
        </p:nvSpPr>
        <p:spPr bwMode="auto">
          <a:xfrm>
            <a:off x="1717493" y="1892494"/>
            <a:ext cx="589742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سؤال از دلیل حکم </a:t>
            </a:r>
          </a:p>
        </p:txBody>
      </p:sp>
      <p:sp>
        <p:nvSpPr>
          <p:cNvPr id="7" name="Rectangle 6">
            <a:extLst>
              <a:ext uri="{FF2B5EF4-FFF2-40B4-BE49-F238E27FC236}">
                <a16:creationId xmlns:a16="http://schemas.microsoft.com/office/drawing/2014/main" id="{AA455A9D-AFF7-7914-A391-CDAFBDE2F059}"/>
              </a:ext>
            </a:extLst>
          </p:cNvPr>
          <p:cNvSpPr>
            <a:spLocks noChangeArrowheads="1"/>
          </p:cNvSpPr>
          <p:nvPr/>
        </p:nvSpPr>
        <p:spPr bwMode="auto">
          <a:xfrm>
            <a:off x="1950720" y="2670678"/>
            <a:ext cx="570438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سؤال از فلسفه یا چرایی حکم.</a:t>
            </a:r>
          </a:p>
        </p:txBody>
      </p:sp>
      <p:sp>
        <p:nvSpPr>
          <p:cNvPr id="8" name="Rectangle 7">
            <a:extLst>
              <a:ext uri="{FF2B5EF4-FFF2-40B4-BE49-F238E27FC236}">
                <a16:creationId xmlns:a16="http://schemas.microsoft.com/office/drawing/2014/main" id="{AA455A9D-AFF7-7914-A391-CDAFBDE2F059}"/>
              </a:ext>
            </a:extLst>
          </p:cNvPr>
          <p:cNvSpPr>
            <a:spLocks noChangeArrowheads="1"/>
          </p:cNvSpPr>
          <p:nvPr/>
        </p:nvSpPr>
        <p:spPr bwMode="auto">
          <a:xfrm>
            <a:off x="8377515" y="3856695"/>
            <a:ext cx="27681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اقسام احکام شرعی </a:t>
            </a:r>
          </a:p>
        </p:txBody>
      </p:sp>
      <p:sp>
        <p:nvSpPr>
          <p:cNvPr id="9" name="Right Brace 8">
            <a:extLst>
              <a:ext uri="{FF2B5EF4-FFF2-40B4-BE49-F238E27FC236}">
                <a16:creationId xmlns:a16="http://schemas.microsoft.com/office/drawing/2014/main" id="{17862876-BD75-A2AD-5CE5-0B2B1FF2AA38}"/>
              </a:ext>
            </a:extLst>
          </p:cNvPr>
          <p:cNvSpPr/>
          <p:nvPr/>
        </p:nvSpPr>
        <p:spPr>
          <a:xfrm>
            <a:off x="8194635" y="3539748"/>
            <a:ext cx="182880" cy="166977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0" name="Rectangle 9">
            <a:extLst>
              <a:ext uri="{FF2B5EF4-FFF2-40B4-BE49-F238E27FC236}">
                <a16:creationId xmlns:a16="http://schemas.microsoft.com/office/drawing/2014/main" id="{AA455A9D-AFF7-7914-A391-CDAFBDE2F059}"/>
              </a:ext>
            </a:extLst>
          </p:cNvPr>
          <p:cNvSpPr>
            <a:spLocks noChangeArrowheads="1"/>
          </p:cNvSpPr>
          <p:nvPr/>
        </p:nvSpPr>
        <p:spPr bwMode="auto">
          <a:xfrm>
            <a:off x="6553794" y="3460433"/>
            <a:ext cx="164084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عقلانی</a:t>
            </a:r>
          </a:p>
        </p:txBody>
      </p:sp>
      <p:sp>
        <p:nvSpPr>
          <p:cNvPr id="11" name="Rectangle 10">
            <a:extLst>
              <a:ext uri="{FF2B5EF4-FFF2-40B4-BE49-F238E27FC236}">
                <a16:creationId xmlns:a16="http://schemas.microsoft.com/office/drawing/2014/main" id="{AA455A9D-AFF7-7914-A391-CDAFBDE2F059}"/>
              </a:ext>
            </a:extLst>
          </p:cNvPr>
          <p:cNvSpPr>
            <a:spLocks noChangeArrowheads="1"/>
          </p:cNvSpPr>
          <p:nvPr/>
        </p:nvSpPr>
        <p:spPr bwMode="auto">
          <a:xfrm>
            <a:off x="2264782" y="4405651"/>
            <a:ext cx="589742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فوق عقلانی </a:t>
            </a:r>
          </a:p>
        </p:txBody>
      </p:sp>
      <p:sp>
        <p:nvSpPr>
          <p:cNvPr id="12" name="Rectangle 11">
            <a:extLst>
              <a:ext uri="{FF2B5EF4-FFF2-40B4-BE49-F238E27FC236}">
                <a16:creationId xmlns:a16="http://schemas.microsoft.com/office/drawing/2014/main" id="{AA455A9D-AFF7-7914-A391-CDAFBDE2F059}"/>
              </a:ext>
            </a:extLst>
          </p:cNvPr>
          <p:cNvSpPr>
            <a:spLocks noChangeArrowheads="1"/>
          </p:cNvSpPr>
          <p:nvPr/>
        </p:nvSpPr>
        <p:spPr bwMode="auto">
          <a:xfrm>
            <a:off x="-233680" y="5454037"/>
            <a:ext cx="12096786" cy="570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4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rPr>
              <a:t>«وَيَسْأَلُونَكَ عَنِ الرُّوحِ ۖ قُلِ الرُّوحُ مِنْ أَمْرِ رَبِّي وَمَا أُوتِيتُمْ مِنَ الْعِلْمِ إِلَّا قَلِيلًا»</a:t>
            </a:r>
            <a:endParaRPr lang="fa-IR" altLang="en-US" sz="2400" b="1" dirty="0">
              <a:ln w="13462">
                <a:solidFill>
                  <a:schemeClr val="accent5">
                    <a:lumMod val="50000"/>
                  </a:schemeClr>
                </a:solidFill>
                <a:prstDash val="solid"/>
              </a:ln>
              <a:solidFill>
                <a:schemeClr val="bg2">
                  <a:lumMod val="75000"/>
                </a:schemeClr>
              </a:solidFill>
              <a:effectLst>
                <a:outerShdw dist="38100" dir="2700000" algn="bl" rotWithShape="0">
                  <a:schemeClr val="accent5"/>
                </a:outerShdw>
              </a:effectLst>
            </a:endParaRPr>
          </a:p>
        </p:txBody>
      </p:sp>
      <p:sp>
        <p:nvSpPr>
          <p:cNvPr id="13" name="Rectangle 12">
            <a:extLst>
              <a:ext uri="{FF2B5EF4-FFF2-40B4-BE49-F238E27FC236}">
                <a16:creationId xmlns:a16="http://schemas.microsoft.com/office/drawing/2014/main" id="{52919D2C-CA9F-F6EA-98DC-7D0F466FF1C6}"/>
              </a:ext>
            </a:extLst>
          </p:cNvPr>
          <p:cNvSpPr/>
          <p:nvPr/>
        </p:nvSpPr>
        <p:spPr>
          <a:xfrm>
            <a:off x="4621382" y="6100069"/>
            <a:ext cx="2752832"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سوره اسراء، آیه 85</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60878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1000"/>
                                        <p:tgtEl>
                                          <p:spTgt spid="6"/>
                                        </p:tgtEl>
                                      </p:cBhvr>
                                    </p:animEffect>
                                    <p:anim calcmode="lin" valueType="num">
                                      <p:cBhvr>
                                        <p:cTn id="37" dur="1000" fill="hold"/>
                                        <p:tgtEl>
                                          <p:spTgt spid="6"/>
                                        </p:tgtEl>
                                        <p:attrNameLst>
                                          <p:attrName>ppt_x</p:attrName>
                                        </p:attrNameLst>
                                      </p:cBhvr>
                                      <p:tavLst>
                                        <p:tav tm="0">
                                          <p:val>
                                            <p:strVal val="#ppt_x"/>
                                          </p:val>
                                        </p:tav>
                                        <p:tav tm="100000">
                                          <p:val>
                                            <p:strVal val="#ppt_x"/>
                                          </p:val>
                                        </p:tav>
                                      </p:tavLst>
                                    </p:anim>
                                    <p:anim calcmode="lin" valueType="num">
                                      <p:cBhvr>
                                        <p:cTn id="3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1000"/>
                                        <p:tgtEl>
                                          <p:spTgt spid="8"/>
                                        </p:tgtEl>
                                      </p:cBhvr>
                                    </p:animEffect>
                                    <p:anim calcmode="lin" valueType="num">
                                      <p:cBhvr>
                                        <p:cTn id="51" dur="1000" fill="hold"/>
                                        <p:tgtEl>
                                          <p:spTgt spid="8"/>
                                        </p:tgtEl>
                                        <p:attrNameLst>
                                          <p:attrName>ppt_x</p:attrName>
                                        </p:attrNameLst>
                                      </p:cBhvr>
                                      <p:tavLst>
                                        <p:tav tm="0">
                                          <p:val>
                                            <p:strVal val="#ppt_x"/>
                                          </p:val>
                                        </p:tav>
                                        <p:tav tm="100000">
                                          <p:val>
                                            <p:strVal val="#ppt_x"/>
                                          </p:val>
                                        </p:tav>
                                      </p:tavLst>
                                    </p:anim>
                                    <p:anim calcmode="lin" valueType="num">
                                      <p:cBhvr>
                                        <p:cTn id="5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1000" fill="hold"/>
                                        <p:tgtEl>
                                          <p:spTgt spid="9"/>
                                        </p:tgtEl>
                                        <p:attrNameLst>
                                          <p:attrName>ppt_w</p:attrName>
                                        </p:attrNameLst>
                                      </p:cBhvr>
                                      <p:tavLst>
                                        <p:tav tm="0">
                                          <p:val>
                                            <p:fltVal val="0"/>
                                          </p:val>
                                        </p:tav>
                                        <p:tav tm="100000">
                                          <p:val>
                                            <p:strVal val="#ppt_w"/>
                                          </p:val>
                                        </p:tav>
                                      </p:tavLst>
                                    </p:anim>
                                    <p:anim calcmode="lin" valueType="num">
                                      <p:cBhvr>
                                        <p:cTn id="58" dur="1000" fill="hold"/>
                                        <p:tgtEl>
                                          <p:spTgt spid="9"/>
                                        </p:tgtEl>
                                        <p:attrNameLst>
                                          <p:attrName>ppt_h</p:attrName>
                                        </p:attrNameLst>
                                      </p:cBhvr>
                                      <p:tavLst>
                                        <p:tav tm="0">
                                          <p:val>
                                            <p:fltVal val="0"/>
                                          </p:val>
                                        </p:tav>
                                        <p:tav tm="100000">
                                          <p:val>
                                            <p:strVal val="#ppt_h"/>
                                          </p:val>
                                        </p:tav>
                                      </p:tavLst>
                                    </p:anim>
                                    <p:anim calcmode="lin" valueType="num">
                                      <p:cBhvr>
                                        <p:cTn id="59" dur="1000" fill="hold"/>
                                        <p:tgtEl>
                                          <p:spTgt spid="9"/>
                                        </p:tgtEl>
                                        <p:attrNameLst>
                                          <p:attrName>style.rotation</p:attrName>
                                        </p:attrNameLst>
                                      </p:cBhvr>
                                      <p:tavLst>
                                        <p:tav tm="0">
                                          <p:val>
                                            <p:fltVal val="90"/>
                                          </p:val>
                                        </p:tav>
                                        <p:tav tm="100000">
                                          <p:val>
                                            <p:fltVal val="0"/>
                                          </p:val>
                                        </p:tav>
                                      </p:tavLst>
                                    </p:anim>
                                    <p:animEffect transition="in" filter="fade">
                                      <p:cBhvr>
                                        <p:cTn id="60" dur="10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1000"/>
                                        <p:tgtEl>
                                          <p:spTgt spid="11"/>
                                        </p:tgtEl>
                                      </p:cBhvr>
                                    </p:animEffect>
                                    <p:anim calcmode="lin" valueType="num">
                                      <p:cBhvr>
                                        <p:cTn id="73" dur="1000" fill="hold"/>
                                        <p:tgtEl>
                                          <p:spTgt spid="11"/>
                                        </p:tgtEl>
                                        <p:attrNameLst>
                                          <p:attrName>ppt_x</p:attrName>
                                        </p:attrNameLst>
                                      </p:cBhvr>
                                      <p:tavLst>
                                        <p:tav tm="0">
                                          <p:val>
                                            <p:strVal val="#ppt_x"/>
                                          </p:val>
                                        </p:tav>
                                        <p:tav tm="100000">
                                          <p:val>
                                            <p:strVal val="#ppt_x"/>
                                          </p:val>
                                        </p:tav>
                                      </p:tavLst>
                                    </p:anim>
                                    <p:anim calcmode="lin" valueType="num">
                                      <p:cBhvr>
                                        <p:cTn id="7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fade">
                                      <p:cBhvr>
                                        <p:cTn id="79" dur="1000"/>
                                        <p:tgtEl>
                                          <p:spTgt spid="12"/>
                                        </p:tgtEl>
                                      </p:cBhvr>
                                    </p:animEffect>
                                    <p:anim calcmode="lin" valueType="num">
                                      <p:cBhvr>
                                        <p:cTn id="80" dur="1000" fill="hold"/>
                                        <p:tgtEl>
                                          <p:spTgt spid="12"/>
                                        </p:tgtEl>
                                        <p:attrNameLst>
                                          <p:attrName>ppt_x</p:attrName>
                                        </p:attrNameLst>
                                      </p:cBhvr>
                                      <p:tavLst>
                                        <p:tav tm="0">
                                          <p:val>
                                            <p:strVal val="#ppt_x"/>
                                          </p:val>
                                        </p:tav>
                                        <p:tav tm="100000">
                                          <p:val>
                                            <p:strVal val="#ppt_x"/>
                                          </p:val>
                                        </p:tav>
                                      </p:tavLst>
                                    </p:anim>
                                    <p:anim calcmode="lin" valueType="num">
                                      <p:cBhvr>
                                        <p:cTn id="8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barn(inVertical)">
                                      <p:cBhvr>
                                        <p:cTn id="8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9207357" y="2293504"/>
            <a:ext cx="2706629"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مراحل مطالعه یک متن فقهی فتوایی</a:t>
            </a:r>
          </a:p>
        </p:txBody>
      </p:sp>
      <p:sp>
        <p:nvSpPr>
          <p:cNvPr id="5" name="Right Brace 4"/>
          <p:cNvSpPr/>
          <p:nvPr/>
        </p:nvSpPr>
        <p:spPr>
          <a:xfrm>
            <a:off x="9144000" y="766248"/>
            <a:ext cx="357397" cy="5199654"/>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8" name="Rectangle 7"/>
          <p:cNvSpPr>
            <a:spLocks noChangeArrowheads="1"/>
          </p:cNvSpPr>
          <p:nvPr/>
        </p:nvSpPr>
        <p:spPr bwMode="auto">
          <a:xfrm>
            <a:off x="278014" y="524852"/>
            <a:ext cx="8929343"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تند خوانی متن فقهی و مشخص کردن مواردی که تا کنون در ذهن نبوده یا در آینده ممکن است فراموش شود یا با موارد مشابه اشتباه شود.</a:t>
            </a:r>
          </a:p>
        </p:txBody>
      </p:sp>
      <p:sp>
        <p:nvSpPr>
          <p:cNvPr id="14" name="Rectangle 13"/>
          <p:cNvSpPr>
            <a:spLocks noChangeArrowheads="1"/>
          </p:cNvSpPr>
          <p:nvPr/>
        </p:nvSpPr>
        <p:spPr bwMode="auto">
          <a:xfrm>
            <a:off x="531190" y="2373416"/>
            <a:ext cx="8676167"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مطالعه دقیق موارد مشخص شده در بند 1 و علامت زدن مواردی که کاملاً در ذهن جا گرفته و در ذهن خواهد ماند.</a:t>
            </a:r>
          </a:p>
        </p:txBody>
      </p:sp>
      <p:sp>
        <p:nvSpPr>
          <p:cNvPr id="2" name="Rectangle 1">
            <a:extLst>
              <a:ext uri="{FF2B5EF4-FFF2-40B4-BE49-F238E27FC236}">
                <a16:creationId xmlns:a16="http://schemas.microsoft.com/office/drawing/2014/main" id="{113753DE-9E72-1C5B-3051-ACD336023B67}"/>
              </a:ext>
            </a:extLst>
          </p:cNvPr>
          <p:cNvSpPr>
            <a:spLocks noChangeArrowheads="1"/>
          </p:cNvSpPr>
          <p:nvPr/>
        </p:nvSpPr>
        <p:spPr bwMode="auto">
          <a:xfrm>
            <a:off x="499512" y="4221980"/>
            <a:ext cx="8676167"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20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مطالعه با دقت کامل باقیمانده احکام و جدا کردن آنچه که نیاز به مراجعه دارد.</a:t>
            </a:r>
          </a:p>
        </p:txBody>
      </p:sp>
    </p:spTree>
    <p:extLst>
      <p:ext uri="{BB962C8B-B14F-4D97-AF65-F5344CB8AC3E}">
        <p14:creationId xmlns:p14="http://schemas.microsoft.com/office/powerpoint/2010/main" val="5954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anim calcmode="lin" valueType="num">
                                      <p:cBhvr>
                                        <p:cTn id="30" dur="1000" fill="hold"/>
                                        <p:tgtEl>
                                          <p:spTgt spid="14"/>
                                        </p:tgtEl>
                                        <p:attrNameLst>
                                          <p:attrName>ppt_x</p:attrName>
                                        </p:attrNameLst>
                                      </p:cBhvr>
                                      <p:tavLst>
                                        <p:tav tm="0">
                                          <p:val>
                                            <p:strVal val="#ppt_x"/>
                                          </p:val>
                                        </p:tav>
                                        <p:tav tm="100000">
                                          <p:val>
                                            <p:strVal val="#ppt_x"/>
                                          </p:val>
                                        </p:tav>
                                      </p:tavLst>
                                    </p:anim>
                                    <p:anim calcmode="lin" valueType="num">
                                      <p:cBhvr>
                                        <p:cTn id="3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1000"/>
                                        <p:tgtEl>
                                          <p:spTgt spid="2"/>
                                        </p:tgtEl>
                                      </p:cBhvr>
                                    </p:animEffect>
                                    <p:anim calcmode="lin" valueType="num">
                                      <p:cBhvr>
                                        <p:cTn id="37" dur="1000" fill="hold"/>
                                        <p:tgtEl>
                                          <p:spTgt spid="2"/>
                                        </p:tgtEl>
                                        <p:attrNameLst>
                                          <p:attrName>ppt_x</p:attrName>
                                        </p:attrNameLst>
                                      </p:cBhvr>
                                      <p:tavLst>
                                        <p:tav tm="0">
                                          <p:val>
                                            <p:strVal val="#ppt_x"/>
                                          </p:val>
                                        </p:tav>
                                        <p:tav tm="100000">
                                          <p:val>
                                            <p:strVal val="#ppt_x"/>
                                          </p:val>
                                        </p:tav>
                                      </p:tavLst>
                                    </p:anim>
                                    <p:anim calcmode="lin" valueType="num">
                                      <p:cBhvr>
                                        <p:cTn id="3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4" grpId="0"/>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EC32F2-5432-CF1D-560B-14FD4388DC32}"/>
              </a:ext>
            </a:extLst>
          </p:cNvPr>
          <p:cNvSpPr>
            <a:spLocks noChangeArrowheads="1"/>
          </p:cNvSpPr>
          <p:nvPr/>
        </p:nvSpPr>
        <p:spPr bwMode="auto">
          <a:xfrm>
            <a:off x="243840" y="3292618"/>
            <a:ext cx="11588786"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3200" b="1" dirty="0">
                <a:ln>
                  <a:solidFill>
                    <a:srgbClr val="FFFF00"/>
                  </a:solidFill>
                </a:ln>
                <a:solidFill>
                  <a:srgbClr val="92D050"/>
                </a:solidFill>
                <a:latin typeface="Calibri" panose="020F0502020204030204" pitchFamily="34" charset="0"/>
                <a:ea typeface="Calibri" panose="020F0502020204030204" pitchFamily="34" charset="0"/>
                <a:cs typeface="B Mitra" panose="00000400000000000000" pitchFamily="2" charset="-78"/>
              </a:rPr>
              <a:t>در جلسات بیان احکام یادآوری همۀ تفاوت فتاوا  ضرورت ندارد،‌ بجز مواردی که غیر قابل جمع است</a:t>
            </a:r>
          </a:p>
        </p:txBody>
      </p:sp>
      <p:sp>
        <p:nvSpPr>
          <p:cNvPr id="5" name="Rectangle 4">
            <a:extLst>
              <a:ext uri="{FF2B5EF4-FFF2-40B4-BE49-F238E27FC236}">
                <a16:creationId xmlns:a16="http://schemas.microsoft.com/office/drawing/2014/main" id="{AA455A9D-AFF7-7914-A391-CDAFBDE2F059}"/>
              </a:ext>
            </a:extLst>
          </p:cNvPr>
          <p:cNvSpPr>
            <a:spLocks noChangeArrowheads="1"/>
          </p:cNvSpPr>
          <p:nvPr/>
        </p:nvSpPr>
        <p:spPr bwMode="auto">
          <a:xfrm>
            <a:off x="7757755" y="1272104"/>
            <a:ext cx="4165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تفاوت رساله‌های توضیح المسائل</a:t>
            </a:r>
          </a:p>
        </p:txBody>
      </p:sp>
      <p:sp>
        <p:nvSpPr>
          <p:cNvPr id="6" name="Right Brace 5">
            <a:extLst>
              <a:ext uri="{FF2B5EF4-FFF2-40B4-BE49-F238E27FC236}">
                <a16:creationId xmlns:a16="http://schemas.microsoft.com/office/drawing/2014/main" id="{17862876-BD75-A2AD-5CE5-0B2B1FF2AA38}"/>
              </a:ext>
            </a:extLst>
          </p:cNvPr>
          <p:cNvSpPr/>
          <p:nvPr/>
        </p:nvSpPr>
        <p:spPr>
          <a:xfrm>
            <a:off x="7462521" y="358716"/>
            <a:ext cx="279542" cy="274884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7" name="Rectangle 6">
            <a:extLst>
              <a:ext uri="{FF2B5EF4-FFF2-40B4-BE49-F238E27FC236}">
                <a16:creationId xmlns:a16="http://schemas.microsoft.com/office/drawing/2014/main" id="{AA455A9D-AFF7-7914-A391-CDAFBDE2F059}"/>
              </a:ext>
            </a:extLst>
          </p:cNvPr>
          <p:cNvSpPr>
            <a:spLocks noChangeArrowheads="1"/>
          </p:cNvSpPr>
          <p:nvPr/>
        </p:nvSpPr>
        <p:spPr bwMode="auto">
          <a:xfrm>
            <a:off x="-1706880" y="44114"/>
            <a:ext cx="91694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تفاوت در عبارت</a:t>
            </a:r>
          </a:p>
        </p:txBody>
      </p:sp>
      <p:sp>
        <p:nvSpPr>
          <p:cNvPr id="8" name="Rectangle 7">
            <a:extLst>
              <a:ext uri="{FF2B5EF4-FFF2-40B4-BE49-F238E27FC236}">
                <a16:creationId xmlns:a16="http://schemas.microsoft.com/office/drawing/2014/main" id="{AA455A9D-AFF7-7914-A391-CDAFBDE2F059}"/>
              </a:ext>
            </a:extLst>
          </p:cNvPr>
          <p:cNvSpPr>
            <a:spLocks noChangeArrowheads="1"/>
          </p:cNvSpPr>
          <p:nvPr/>
        </p:nvSpPr>
        <p:spPr bwMode="auto">
          <a:xfrm>
            <a:off x="1565093" y="893417"/>
            <a:ext cx="589742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تفاوت در تعابیر فتوایی </a:t>
            </a:r>
          </a:p>
        </p:txBody>
      </p:sp>
      <p:sp>
        <p:nvSpPr>
          <p:cNvPr id="9" name="Rectangle 8">
            <a:extLst>
              <a:ext uri="{FF2B5EF4-FFF2-40B4-BE49-F238E27FC236}">
                <a16:creationId xmlns:a16="http://schemas.microsoft.com/office/drawing/2014/main" id="{AA455A9D-AFF7-7914-A391-CDAFBDE2F059}"/>
              </a:ext>
            </a:extLst>
          </p:cNvPr>
          <p:cNvSpPr>
            <a:spLocks noChangeArrowheads="1"/>
          </p:cNvSpPr>
          <p:nvPr/>
        </p:nvSpPr>
        <p:spPr bwMode="auto">
          <a:xfrm>
            <a:off x="5192058" y="2148001"/>
            <a:ext cx="24023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تفاوت در فتوا</a:t>
            </a:r>
          </a:p>
        </p:txBody>
      </p:sp>
      <p:sp>
        <p:nvSpPr>
          <p:cNvPr id="10" name="Rectangle 9">
            <a:extLst>
              <a:ext uri="{FF2B5EF4-FFF2-40B4-BE49-F238E27FC236}">
                <a16:creationId xmlns:a16="http://schemas.microsoft.com/office/drawing/2014/main" id="{AA455A9D-AFF7-7914-A391-CDAFBDE2F059}"/>
              </a:ext>
            </a:extLst>
          </p:cNvPr>
          <p:cNvSpPr>
            <a:spLocks noChangeArrowheads="1"/>
          </p:cNvSpPr>
          <p:nvPr/>
        </p:nvSpPr>
        <p:spPr bwMode="auto">
          <a:xfrm>
            <a:off x="2628524" y="1607279"/>
            <a:ext cx="240238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قابل جمع</a:t>
            </a:r>
          </a:p>
        </p:txBody>
      </p:sp>
      <p:sp>
        <p:nvSpPr>
          <p:cNvPr id="11" name="Rectangle 10">
            <a:extLst>
              <a:ext uri="{FF2B5EF4-FFF2-40B4-BE49-F238E27FC236}">
                <a16:creationId xmlns:a16="http://schemas.microsoft.com/office/drawing/2014/main" id="{AA455A9D-AFF7-7914-A391-CDAFBDE2F059}"/>
              </a:ext>
            </a:extLst>
          </p:cNvPr>
          <p:cNvSpPr>
            <a:spLocks noChangeArrowheads="1"/>
          </p:cNvSpPr>
          <p:nvPr/>
        </p:nvSpPr>
        <p:spPr bwMode="auto">
          <a:xfrm>
            <a:off x="2703868" y="2666900"/>
            <a:ext cx="240238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غیر قابل جمع</a:t>
            </a:r>
          </a:p>
        </p:txBody>
      </p:sp>
      <p:sp>
        <p:nvSpPr>
          <p:cNvPr id="12" name="Right Brace 11">
            <a:extLst>
              <a:ext uri="{FF2B5EF4-FFF2-40B4-BE49-F238E27FC236}">
                <a16:creationId xmlns:a16="http://schemas.microsoft.com/office/drawing/2014/main" id="{17862876-BD75-A2AD-5CE5-0B2B1FF2AA38}"/>
              </a:ext>
            </a:extLst>
          </p:cNvPr>
          <p:cNvSpPr/>
          <p:nvPr/>
        </p:nvSpPr>
        <p:spPr>
          <a:xfrm>
            <a:off x="5202516" y="1792226"/>
            <a:ext cx="218893" cy="1515868"/>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3" name="Rectangle 12">
            <a:extLst>
              <a:ext uri="{FF2B5EF4-FFF2-40B4-BE49-F238E27FC236}">
                <a16:creationId xmlns:a16="http://schemas.microsoft.com/office/drawing/2014/main" id="{AA455A9D-AFF7-7914-A391-CDAFBDE2F059}"/>
              </a:ext>
            </a:extLst>
          </p:cNvPr>
          <p:cNvSpPr>
            <a:spLocks noChangeArrowheads="1"/>
          </p:cNvSpPr>
          <p:nvPr/>
        </p:nvSpPr>
        <p:spPr bwMode="auto">
          <a:xfrm>
            <a:off x="5338478" y="4984117"/>
            <a:ext cx="658487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C00000"/>
                </a:solidFill>
                <a:latin typeface="Calibri" panose="020F0502020204030204" pitchFamily="34" charset="0"/>
                <a:ea typeface="Calibri" panose="020F0502020204030204" pitchFamily="34" charset="0"/>
                <a:cs typeface="B Mitra" panose="00000400000000000000" pitchFamily="2" charset="-78"/>
              </a:rPr>
              <a:t>فتاوای غیر قابل جمع                عمل به یکی از آنها</a:t>
            </a:r>
          </a:p>
        </p:txBody>
      </p:sp>
      <p:sp>
        <p:nvSpPr>
          <p:cNvPr id="14" name="Rectangle 13">
            <a:extLst>
              <a:ext uri="{FF2B5EF4-FFF2-40B4-BE49-F238E27FC236}">
                <a16:creationId xmlns:a16="http://schemas.microsoft.com/office/drawing/2014/main" id="{AA455A9D-AFF7-7914-A391-CDAFBDE2F059}"/>
              </a:ext>
            </a:extLst>
          </p:cNvPr>
          <p:cNvSpPr>
            <a:spLocks noChangeArrowheads="1"/>
          </p:cNvSpPr>
          <p:nvPr/>
        </p:nvSpPr>
        <p:spPr bwMode="auto">
          <a:xfrm>
            <a:off x="3347825" y="4369491"/>
            <a:ext cx="161805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ترک واجب</a:t>
            </a:r>
          </a:p>
        </p:txBody>
      </p:sp>
      <p:sp>
        <p:nvSpPr>
          <p:cNvPr id="15" name="Rectangle 14">
            <a:extLst>
              <a:ext uri="{FF2B5EF4-FFF2-40B4-BE49-F238E27FC236}">
                <a16:creationId xmlns:a16="http://schemas.microsoft.com/office/drawing/2014/main" id="{AA455A9D-AFF7-7914-A391-CDAFBDE2F059}"/>
              </a:ext>
            </a:extLst>
          </p:cNvPr>
          <p:cNvSpPr>
            <a:spLocks noChangeArrowheads="1"/>
          </p:cNvSpPr>
          <p:nvPr/>
        </p:nvSpPr>
        <p:spPr bwMode="auto">
          <a:xfrm>
            <a:off x="2677265" y="5371570"/>
            <a:ext cx="235364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یا مرتکب حرام</a:t>
            </a:r>
          </a:p>
        </p:txBody>
      </p:sp>
      <p:sp>
        <p:nvSpPr>
          <p:cNvPr id="16" name="Right Brace 15">
            <a:extLst>
              <a:ext uri="{FF2B5EF4-FFF2-40B4-BE49-F238E27FC236}">
                <a16:creationId xmlns:a16="http://schemas.microsoft.com/office/drawing/2014/main" id="{17862876-BD75-A2AD-5CE5-0B2B1FF2AA38}"/>
              </a:ext>
            </a:extLst>
          </p:cNvPr>
          <p:cNvSpPr/>
          <p:nvPr/>
        </p:nvSpPr>
        <p:spPr>
          <a:xfrm>
            <a:off x="5030911" y="4613636"/>
            <a:ext cx="218893" cy="1515868"/>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7" name="Right Brace 16">
            <a:extLst>
              <a:ext uri="{FF2B5EF4-FFF2-40B4-BE49-F238E27FC236}">
                <a16:creationId xmlns:a16="http://schemas.microsoft.com/office/drawing/2014/main" id="{17862876-BD75-A2AD-5CE5-0B2B1FF2AA38}"/>
              </a:ext>
            </a:extLst>
          </p:cNvPr>
          <p:cNvSpPr/>
          <p:nvPr/>
        </p:nvSpPr>
        <p:spPr>
          <a:xfrm flipH="1">
            <a:off x="2802701" y="4582815"/>
            <a:ext cx="237557" cy="1515868"/>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8" name="Rectangle 17">
            <a:extLst>
              <a:ext uri="{FF2B5EF4-FFF2-40B4-BE49-F238E27FC236}">
                <a16:creationId xmlns:a16="http://schemas.microsoft.com/office/drawing/2014/main" id="{AA455A9D-AFF7-7914-A391-CDAFBDE2F059}"/>
              </a:ext>
            </a:extLst>
          </p:cNvPr>
          <p:cNvSpPr>
            <a:spLocks noChangeArrowheads="1"/>
          </p:cNvSpPr>
          <p:nvPr/>
        </p:nvSpPr>
        <p:spPr bwMode="auto">
          <a:xfrm>
            <a:off x="919585" y="4877491"/>
            <a:ext cx="161805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92D050"/>
                </a:solidFill>
                <a:latin typeface="Calibri" panose="020F0502020204030204" pitchFamily="34" charset="0"/>
                <a:ea typeface="Calibri" panose="020F0502020204030204" pitchFamily="34" charset="0"/>
                <a:cs typeface="B Mitra" panose="00000400000000000000" pitchFamily="2" charset="-78"/>
              </a:rPr>
              <a:t>می شود</a:t>
            </a:r>
          </a:p>
        </p:txBody>
      </p:sp>
      <p:sp>
        <p:nvSpPr>
          <p:cNvPr id="19" name="Rectangle 18">
            <a:extLst>
              <a:ext uri="{FF2B5EF4-FFF2-40B4-BE49-F238E27FC236}">
                <a16:creationId xmlns:a16="http://schemas.microsoft.com/office/drawing/2014/main" id="{AA455A9D-AFF7-7914-A391-CDAFBDE2F059}"/>
              </a:ext>
            </a:extLst>
          </p:cNvPr>
          <p:cNvSpPr>
            <a:spLocks noChangeArrowheads="1"/>
          </p:cNvSpPr>
          <p:nvPr/>
        </p:nvSpPr>
        <p:spPr bwMode="auto">
          <a:xfrm>
            <a:off x="-700404" y="6062656"/>
            <a:ext cx="357822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FFFF00"/>
                </a:solidFill>
                <a:latin typeface="Calibri" panose="020F0502020204030204" pitchFamily="34" charset="0"/>
                <a:ea typeface="Calibri" panose="020F0502020204030204" pitchFamily="34" charset="0"/>
                <a:cs typeface="B Mitra" panose="00000400000000000000" pitchFamily="2" charset="-78"/>
              </a:rPr>
              <a:t>والحمد لله اولاً و آخراً</a:t>
            </a:r>
          </a:p>
        </p:txBody>
      </p:sp>
      <p:cxnSp>
        <p:nvCxnSpPr>
          <p:cNvPr id="3" name="Straight Arrow Connector 2">
            <a:extLst>
              <a:ext uri="{FF2B5EF4-FFF2-40B4-BE49-F238E27FC236}">
                <a16:creationId xmlns:a16="http://schemas.microsoft.com/office/drawing/2014/main" id="{79D45A70-7B69-0EA5-5717-D24F1D3CAD2B}"/>
              </a:ext>
            </a:extLst>
          </p:cNvPr>
          <p:cNvCxnSpPr>
            <a:cxnSpLocks/>
          </p:cNvCxnSpPr>
          <p:nvPr/>
        </p:nvCxnSpPr>
        <p:spPr>
          <a:xfrm flipH="1">
            <a:off x="8302172" y="5444140"/>
            <a:ext cx="89988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0534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 calcmode="lin" valueType="num">
                                      <p:cBhvr>
                                        <p:cTn id="45" dur="1000" fill="hold"/>
                                        <p:tgtEl>
                                          <p:spTgt spid="12"/>
                                        </p:tgtEl>
                                        <p:attrNameLst>
                                          <p:attrName>style.rotation</p:attrName>
                                        </p:attrNameLst>
                                      </p:cBhvr>
                                      <p:tavLst>
                                        <p:tav tm="0">
                                          <p:val>
                                            <p:fltVal val="90"/>
                                          </p:val>
                                        </p:tav>
                                        <p:tav tm="100000">
                                          <p:val>
                                            <p:fltVal val="0"/>
                                          </p:val>
                                        </p:tav>
                                      </p:tavLst>
                                    </p:anim>
                                    <p:animEffect transition="in" filter="fade">
                                      <p:cBhvr>
                                        <p:cTn id="46" dur="10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1000"/>
                                        <p:tgtEl>
                                          <p:spTgt spid="10"/>
                                        </p:tgtEl>
                                      </p:cBhvr>
                                    </p:animEffect>
                                    <p:anim calcmode="lin" valueType="num">
                                      <p:cBhvr>
                                        <p:cTn id="52" dur="1000" fill="hold"/>
                                        <p:tgtEl>
                                          <p:spTgt spid="10"/>
                                        </p:tgtEl>
                                        <p:attrNameLst>
                                          <p:attrName>ppt_x</p:attrName>
                                        </p:attrNameLst>
                                      </p:cBhvr>
                                      <p:tavLst>
                                        <p:tav tm="0">
                                          <p:val>
                                            <p:strVal val="#ppt_x"/>
                                          </p:val>
                                        </p:tav>
                                        <p:tav tm="100000">
                                          <p:val>
                                            <p:strVal val="#ppt_x"/>
                                          </p:val>
                                        </p:tav>
                                      </p:tavLst>
                                    </p:anim>
                                    <p:anim calcmode="lin" valueType="num">
                                      <p:cBhvr>
                                        <p:cTn id="5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1000"/>
                                        <p:tgtEl>
                                          <p:spTgt spid="11"/>
                                        </p:tgtEl>
                                      </p:cBhvr>
                                    </p:animEffect>
                                    <p:anim calcmode="lin" valueType="num">
                                      <p:cBhvr>
                                        <p:cTn id="59" dur="1000" fill="hold"/>
                                        <p:tgtEl>
                                          <p:spTgt spid="11"/>
                                        </p:tgtEl>
                                        <p:attrNameLst>
                                          <p:attrName>ppt_x</p:attrName>
                                        </p:attrNameLst>
                                      </p:cBhvr>
                                      <p:tavLst>
                                        <p:tav tm="0">
                                          <p:val>
                                            <p:strVal val="#ppt_x"/>
                                          </p:val>
                                        </p:tav>
                                        <p:tav tm="100000">
                                          <p:val>
                                            <p:strVal val="#ppt_x"/>
                                          </p:val>
                                        </p:tav>
                                      </p:tavLst>
                                    </p:anim>
                                    <p:anim calcmode="lin" valueType="num">
                                      <p:cBhvr>
                                        <p:cTn id="6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4"/>
                                        </p:tgtEl>
                                        <p:attrNameLst>
                                          <p:attrName>style.visibility</p:attrName>
                                        </p:attrNameLst>
                                      </p:cBhvr>
                                      <p:to>
                                        <p:strVal val="visible"/>
                                      </p:to>
                                    </p:set>
                                    <p:animEffect transition="in" filter="fade">
                                      <p:cBhvr>
                                        <p:cTn id="65" dur="1000"/>
                                        <p:tgtEl>
                                          <p:spTgt spid="4"/>
                                        </p:tgtEl>
                                      </p:cBhvr>
                                    </p:animEffect>
                                    <p:anim calcmode="lin" valueType="num">
                                      <p:cBhvr>
                                        <p:cTn id="66" dur="1000" fill="hold"/>
                                        <p:tgtEl>
                                          <p:spTgt spid="4"/>
                                        </p:tgtEl>
                                        <p:attrNameLst>
                                          <p:attrName>ppt_x</p:attrName>
                                        </p:attrNameLst>
                                      </p:cBhvr>
                                      <p:tavLst>
                                        <p:tav tm="0">
                                          <p:val>
                                            <p:strVal val="#ppt_x"/>
                                          </p:val>
                                        </p:tav>
                                        <p:tav tm="100000">
                                          <p:val>
                                            <p:strVal val="#ppt_x"/>
                                          </p:val>
                                        </p:tav>
                                      </p:tavLst>
                                    </p:anim>
                                    <p:anim calcmode="lin" valueType="num">
                                      <p:cBhvr>
                                        <p:cTn id="6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childTnLst>
                    </p:cTn>
                  </p:par>
                  <p:par>
                    <p:cTn id="80" fill="hold">
                      <p:stCondLst>
                        <p:cond delay="indefinite"/>
                      </p:stCondLst>
                      <p:childTnLst>
                        <p:par>
                          <p:cTn id="81" fill="hold">
                            <p:stCondLst>
                              <p:cond delay="0"/>
                            </p:stCondLst>
                            <p:childTnLst>
                              <p:par>
                                <p:cTn id="82" presetID="31" presetClass="entr" presetSubtype="0" fill="hold" nodeType="clickEffect">
                                  <p:stCondLst>
                                    <p:cond delay="0"/>
                                  </p:stCondLst>
                                  <p:childTnLst>
                                    <p:set>
                                      <p:cBhvr>
                                        <p:cTn id="83" dur="1" fill="hold">
                                          <p:stCondLst>
                                            <p:cond delay="0"/>
                                          </p:stCondLst>
                                        </p:cTn>
                                        <p:tgtEl>
                                          <p:spTgt spid="16"/>
                                        </p:tgtEl>
                                        <p:attrNameLst>
                                          <p:attrName>style.visibility</p:attrName>
                                        </p:attrNameLst>
                                      </p:cBhvr>
                                      <p:to>
                                        <p:strVal val="visible"/>
                                      </p:to>
                                    </p:set>
                                    <p:anim calcmode="lin" valueType="num">
                                      <p:cBhvr>
                                        <p:cTn id="84" dur="1000" fill="hold"/>
                                        <p:tgtEl>
                                          <p:spTgt spid="16"/>
                                        </p:tgtEl>
                                        <p:attrNameLst>
                                          <p:attrName>ppt_w</p:attrName>
                                        </p:attrNameLst>
                                      </p:cBhvr>
                                      <p:tavLst>
                                        <p:tav tm="0">
                                          <p:val>
                                            <p:fltVal val="0"/>
                                          </p:val>
                                        </p:tav>
                                        <p:tav tm="100000">
                                          <p:val>
                                            <p:strVal val="#ppt_w"/>
                                          </p:val>
                                        </p:tav>
                                      </p:tavLst>
                                    </p:anim>
                                    <p:anim calcmode="lin" valueType="num">
                                      <p:cBhvr>
                                        <p:cTn id="85" dur="1000" fill="hold"/>
                                        <p:tgtEl>
                                          <p:spTgt spid="16"/>
                                        </p:tgtEl>
                                        <p:attrNameLst>
                                          <p:attrName>ppt_h</p:attrName>
                                        </p:attrNameLst>
                                      </p:cBhvr>
                                      <p:tavLst>
                                        <p:tav tm="0">
                                          <p:val>
                                            <p:fltVal val="0"/>
                                          </p:val>
                                        </p:tav>
                                        <p:tav tm="100000">
                                          <p:val>
                                            <p:strVal val="#ppt_h"/>
                                          </p:val>
                                        </p:tav>
                                      </p:tavLst>
                                    </p:anim>
                                    <p:anim calcmode="lin" valueType="num">
                                      <p:cBhvr>
                                        <p:cTn id="86" dur="1000" fill="hold"/>
                                        <p:tgtEl>
                                          <p:spTgt spid="16"/>
                                        </p:tgtEl>
                                        <p:attrNameLst>
                                          <p:attrName>style.rotation</p:attrName>
                                        </p:attrNameLst>
                                      </p:cBhvr>
                                      <p:tavLst>
                                        <p:tav tm="0">
                                          <p:val>
                                            <p:fltVal val="90"/>
                                          </p:val>
                                        </p:tav>
                                        <p:tav tm="100000">
                                          <p:val>
                                            <p:fltVal val="0"/>
                                          </p:val>
                                        </p:tav>
                                      </p:tavLst>
                                    </p:anim>
                                    <p:animEffect transition="in" filter="fade">
                                      <p:cBhvr>
                                        <p:cTn id="87" dur="10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14"/>
                                        </p:tgtEl>
                                        <p:attrNameLst>
                                          <p:attrName>style.visibility</p:attrName>
                                        </p:attrNameLst>
                                      </p:cBhvr>
                                      <p:to>
                                        <p:strVal val="visible"/>
                                      </p:to>
                                    </p:set>
                                    <p:animEffect transition="in" filter="fade">
                                      <p:cBhvr>
                                        <p:cTn id="92" dur="1000"/>
                                        <p:tgtEl>
                                          <p:spTgt spid="14"/>
                                        </p:tgtEl>
                                      </p:cBhvr>
                                    </p:animEffect>
                                    <p:anim calcmode="lin" valueType="num">
                                      <p:cBhvr>
                                        <p:cTn id="93" dur="1000" fill="hold"/>
                                        <p:tgtEl>
                                          <p:spTgt spid="14"/>
                                        </p:tgtEl>
                                        <p:attrNameLst>
                                          <p:attrName>ppt_x</p:attrName>
                                        </p:attrNameLst>
                                      </p:cBhvr>
                                      <p:tavLst>
                                        <p:tav tm="0">
                                          <p:val>
                                            <p:strVal val="#ppt_x"/>
                                          </p:val>
                                        </p:tav>
                                        <p:tav tm="100000">
                                          <p:val>
                                            <p:strVal val="#ppt_x"/>
                                          </p:val>
                                        </p:tav>
                                      </p:tavLst>
                                    </p:anim>
                                    <p:anim calcmode="lin" valueType="num">
                                      <p:cBhvr>
                                        <p:cTn id="9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fade">
                                      <p:cBhvr>
                                        <p:cTn id="99" dur="1000"/>
                                        <p:tgtEl>
                                          <p:spTgt spid="15"/>
                                        </p:tgtEl>
                                      </p:cBhvr>
                                    </p:animEffect>
                                    <p:anim calcmode="lin" valueType="num">
                                      <p:cBhvr>
                                        <p:cTn id="100" dur="1000" fill="hold"/>
                                        <p:tgtEl>
                                          <p:spTgt spid="15"/>
                                        </p:tgtEl>
                                        <p:attrNameLst>
                                          <p:attrName>ppt_x</p:attrName>
                                        </p:attrNameLst>
                                      </p:cBhvr>
                                      <p:tavLst>
                                        <p:tav tm="0">
                                          <p:val>
                                            <p:strVal val="#ppt_x"/>
                                          </p:val>
                                        </p:tav>
                                        <p:tav tm="100000">
                                          <p:val>
                                            <p:strVal val="#ppt_x"/>
                                          </p:val>
                                        </p:tav>
                                      </p:tavLst>
                                    </p:anim>
                                    <p:anim calcmode="lin" valueType="num">
                                      <p:cBhvr>
                                        <p:cTn id="10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31" presetClass="entr" presetSubtype="0" fill="hold" nodeType="clickEffect">
                                  <p:stCondLst>
                                    <p:cond delay="0"/>
                                  </p:stCondLst>
                                  <p:childTnLst>
                                    <p:set>
                                      <p:cBhvr>
                                        <p:cTn id="105" dur="1" fill="hold">
                                          <p:stCondLst>
                                            <p:cond delay="0"/>
                                          </p:stCondLst>
                                        </p:cTn>
                                        <p:tgtEl>
                                          <p:spTgt spid="17"/>
                                        </p:tgtEl>
                                        <p:attrNameLst>
                                          <p:attrName>style.visibility</p:attrName>
                                        </p:attrNameLst>
                                      </p:cBhvr>
                                      <p:to>
                                        <p:strVal val="visible"/>
                                      </p:to>
                                    </p:set>
                                    <p:anim calcmode="lin" valueType="num">
                                      <p:cBhvr>
                                        <p:cTn id="106" dur="1000" fill="hold"/>
                                        <p:tgtEl>
                                          <p:spTgt spid="17"/>
                                        </p:tgtEl>
                                        <p:attrNameLst>
                                          <p:attrName>ppt_w</p:attrName>
                                        </p:attrNameLst>
                                      </p:cBhvr>
                                      <p:tavLst>
                                        <p:tav tm="0">
                                          <p:val>
                                            <p:fltVal val="0"/>
                                          </p:val>
                                        </p:tav>
                                        <p:tav tm="100000">
                                          <p:val>
                                            <p:strVal val="#ppt_w"/>
                                          </p:val>
                                        </p:tav>
                                      </p:tavLst>
                                    </p:anim>
                                    <p:anim calcmode="lin" valueType="num">
                                      <p:cBhvr>
                                        <p:cTn id="107" dur="1000" fill="hold"/>
                                        <p:tgtEl>
                                          <p:spTgt spid="17"/>
                                        </p:tgtEl>
                                        <p:attrNameLst>
                                          <p:attrName>ppt_h</p:attrName>
                                        </p:attrNameLst>
                                      </p:cBhvr>
                                      <p:tavLst>
                                        <p:tav tm="0">
                                          <p:val>
                                            <p:fltVal val="0"/>
                                          </p:val>
                                        </p:tav>
                                        <p:tav tm="100000">
                                          <p:val>
                                            <p:strVal val="#ppt_h"/>
                                          </p:val>
                                        </p:tav>
                                      </p:tavLst>
                                    </p:anim>
                                    <p:anim calcmode="lin" valueType="num">
                                      <p:cBhvr>
                                        <p:cTn id="108" dur="1000" fill="hold"/>
                                        <p:tgtEl>
                                          <p:spTgt spid="17"/>
                                        </p:tgtEl>
                                        <p:attrNameLst>
                                          <p:attrName>style.rotation</p:attrName>
                                        </p:attrNameLst>
                                      </p:cBhvr>
                                      <p:tavLst>
                                        <p:tav tm="0">
                                          <p:val>
                                            <p:fltVal val="90"/>
                                          </p:val>
                                        </p:tav>
                                        <p:tav tm="100000">
                                          <p:val>
                                            <p:fltVal val="0"/>
                                          </p:val>
                                        </p:tav>
                                      </p:tavLst>
                                    </p:anim>
                                    <p:animEffect transition="in" filter="fade">
                                      <p:cBhvr>
                                        <p:cTn id="109" dur="1000"/>
                                        <p:tgtEl>
                                          <p:spTgt spid="17"/>
                                        </p:tgtEl>
                                      </p:cBhvr>
                                    </p:animEffect>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grpId="0" nodeType="click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fade">
                                      <p:cBhvr>
                                        <p:cTn id="114" dur="1000"/>
                                        <p:tgtEl>
                                          <p:spTgt spid="18"/>
                                        </p:tgtEl>
                                      </p:cBhvr>
                                    </p:animEffect>
                                    <p:anim calcmode="lin" valueType="num">
                                      <p:cBhvr>
                                        <p:cTn id="115" dur="1000" fill="hold"/>
                                        <p:tgtEl>
                                          <p:spTgt spid="18"/>
                                        </p:tgtEl>
                                        <p:attrNameLst>
                                          <p:attrName>ppt_x</p:attrName>
                                        </p:attrNameLst>
                                      </p:cBhvr>
                                      <p:tavLst>
                                        <p:tav tm="0">
                                          <p:val>
                                            <p:strVal val="#ppt_x"/>
                                          </p:val>
                                        </p:tav>
                                        <p:tav tm="100000">
                                          <p:val>
                                            <p:strVal val="#ppt_x"/>
                                          </p:val>
                                        </p:tav>
                                      </p:tavLst>
                                    </p:anim>
                                    <p:anim calcmode="lin" valueType="num">
                                      <p:cBhvr>
                                        <p:cTn id="1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42" presetClass="entr" presetSubtype="0" fill="hold" grpId="0" nodeType="clickEffect">
                                  <p:stCondLst>
                                    <p:cond delay="0"/>
                                  </p:stCondLst>
                                  <p:childTnLst>
                                    <p:set>
                                      <p:cBhvr>
                                        <p:cTn id="120" dur="1" fill="hold">
                                          <p:stCondLst>
                                            <p:cond delay="0"/>
                                          </p:stCondLst>
                                        </p:cTn>
                                        <p:tgtEl>
                                          <p:spTgt spid="19"/>
                                        </p:tgtEl>
                                        <p:attrNameLst>
                                          <p:attrName>style.visibility</p:attrName>
                                        </p:attrNameLst>
                                      </p:cBhvr>
                                      <p:to>
                                        <p:strVal val="visible"/>
                                      </p:to>
                                    </p:set>
                                    <p:animEffect transition="in" filter="fade">
                                      <p:cBhvr>
                                        <p:cTn id="121" dur="1000"/>
                                        <p:tgtEl>
                                          <p:spTgt spid="19"/>
                                        </p:tgtEl>
                                      </p:cBhvr>
                                    </p:animEffect>
                                    <p:anim calcmode="lin" valueType="num">
                                      <p:cBhvr>
                                        <p:cTn id="122" dur="1000" fill="hold"/>
                                        <p:tgtEl>
                                          <p:spTgt spid="19"/>
                                        </p:tgtEl>
                                        <p:attrNameLst>
                                          <p:attrName>ppt_x</p:attrName>
                                        </p:attrNameLst>
                                      </p:cBhvr>
                                      <p:tavLst>
                                        <p:tav tm="0">
                                          <p:val>
                                            <p:strVal val="#ppt_x"/>
                                          </p:val>
                                        </p:tav>
                                        <p:tav tm="100000">
                                          <p:val>
                                            <p:strVal val="#ppt_x"/>
                                          </p:val>
                                        </p:tav>
                                      </p:tavLst>
                                    </p:anim>
                                    <p:anim calcmode="lin" valueType="num">
                                      <p:cBhvr>
                                        <p:cTn id="1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3" grpId="0"/>
      <p:bldP spid="14" grpId="0"/>
      <p:bldP spid="15"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39833" y="-355336"/>
            <a:ext cx="6764614" cy="1277273"/>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sz="44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روش تنظیم و دسته بندی احکام </a:t>
            </a:r>
            <a:endParaRPr lang="en-US" sz="2400"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7" name="Right Brace 6"/>
          <p:cNvSpPr/>
          <p:nvPr/>
        </p:nvSpPr>
        <p:spPr>
          <a:xfrm>
            <a:off x="9406824" y="1536986"/>
            <a:ext cx="225939" cy="2672044"/>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0" name="Rectangle 9"/>
          <p:cNvSpPr>
            <a:spLocks noChangeArrowheads="1"/>
          </p:cNvSpPr>
          <p:nvPr/>
        </p:nvSpPr>
        <p:spPr bwMode="auto">
          <a:xfrm>
            <a:off x="9462644" y="2530607"/>
            <a:ext cx="262422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فواید تنظیم مطالب </a:t>
            </a:r>
          </a:p>
        </p:txBody>
      </p:sp>
      <p:sp>
        <p:nvSpPr>
          <p:cNvPr id="11" name="Rectangle 10"/>
          <p:cNvSpPr>
            <a:spLocks noChangeArrowheads="1"/>
          </p:cNvSpPr>
          <p:nvPr/>
        </p:nvSpPr>
        <p:spPr bwMode="auto">
          <a:xfrm>
            <a:off x="3308164" y="1464948"/>
            <a:ext cx="609866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یادگیری بهتر و به ذهن سپاری</a:t>
            </a:r>
          </a:p>
        </p:txBody>
      </p:sp>
      <p:sp>
        <p:nvSpPr>
          <p:cNvPr id="12" name="Rectangle 11"/>
          <p:cNvSpPr>
            <a:spLocks noChangeArrowheads="1"/>
          </p:cNvSpPr>
          <p:nvPr/>
        </p:nvSpPr>
        <p:spPr bwMode="auto">
          <a:xfrm>
            <a:off x="3280254" y="2477795"/>
            <a:ext cx="609866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نظم در ارائۀ مطالب و تبیین بهتر </a:t>
            </a:r>
          </a:p>
        </p:txBody>
      </p:sp>
      <p:sp>
        <p:nvSpPr>
          <p:cNvPr id="13" name="Rectangle 12"/>
          <p:cNvSpPr>
            <a:spLocks noChangeArrowheads="1"/>
          </p:cNvSpPr>
          <p:nvPr/>
        </p:nvSpPr>
        <p:spPr bwMode="auto">
          <a:xfrm>
            <a:off x="5027568" y="3490642"/>
            <a:ext cx="435134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کمک به فراگیری مخاطبان.</a:t>
            </a:r>
          </a:p>
        </p:txBody>
      </p:sp>
      <p:sp>
        <p:nvSpPr>
          <p:cNvPr id="2" name="Rectangle 1">
            <a:extLst>
              <a:ext uri="{FF2B5EF4-FFF2-40B4-BE49-F238E27FC236}">
                <a16:creationId xmlns:a16="http://schemas.microsoft.com/office/drawing/2014/main" id="{280D34E3-489B-5187-9164-4A71CB3740D6}"/>
              </a:ext>
            </a:extLst>
          </p:cNvPr>
          <p:cNvSpPr>
            <a:spLocks noChangeArrowheads="1"/>
          </p:cNvSpPr>
          <p:nvPr/>
        </p:nvSpPr>
        <p:spPr bwMode="auto">
          <a:xfrm>
            <a:off x="527307" y="4537074"/>
            <a:ext cx="11137385"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sz="28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قال علی علیه السلام: اَحسَن الکلام ما زانَه حُسن النظام و فهمه الخاص و العام</a:t>
            </a:r>
            <a:r>
              <a:rPr lang="fa-IR" sz="2800" b="1" dirty="0">
                <a:solidFill>
                  <a:srgbClr val="002060"/>
                </a:solidFill>
                <a:latin typeface="Calibri" panose="020F0502020204030204" pitchFamily="34" charset="0"/>
                <a:ea typeface="Calibri" panose="020F0502020204030204" pitchFamily="34" charset="0"/>
                <a:cs typeface="B Mitra" panose="00000400000000000000" pitchFamily="2" charset="-78"/>
              </a:rPr>
              <a:t>.</a:t>
            </a:r>
            <a:endPar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endParaRPr>
          </a:p>
        </p:txBody>
      </p:sp>
      <p:sp>
        <p:nvSpPr>
          <p:cNvPr id="3" name="Rectangle 2">
            <a:extLst>
              <a:ext uri="{FF2B5EF4-FFF2-40B4-BE49-F238E27FC236}">
                <a16:creationId xmlns:a16="http://schemas.microsoft.com/office/drawing/2014/main" id="{A2DFE726-B04B-487C-2162-56ADA011439E}"/>
              </a:ext>
            </a:extLst>
          </p:cNvPr>
          <p:cNvSpPr/>
          <p:nvPr/>
        </p:nvSpPr>
        <p:spPr>
          <a:xfrm>
            <a:off x="834655" y="5221877"/>
            <a:ext cx="1974647" cy="577081"/>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غررالحکم، حدیث 478</a:t>
            </a:r>
            <a:endParaRPr lang="en-US"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429126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90"/>
                                          </p:val>
                                        </p:tav>
                                        <p:tav tm="100000">
                                          <p:val>
                                            <p:fltVal val="0"/>
                                          </p:val>
                                        </p:tav>
                                      </p:tavLst>
                                    </p:anim>
                                    <p:animEffect transition="in" filter="fade">
                                      <p:cBhvr>
                                        <p:cTn id="24" dur="1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fade">
                                      <p:cBhvr>
                                        <p:cTn id="50" dur="1000"/>
                                        <p:tgtEl>
                                          <p:spTgt spid="2"/>
                                        </p:tgtEl>
                                      </p:cBhvr>
                                    </p:animEffect>
                                    <p:anim calcmode="lin" valueType="num">
                                      <p:cBhvr>
                                        <p:cTn id="51" dur="1000" fill="hold"/>
                                        <p:tgtEl>
                                          <p:spTgt spid="2"/>
                                        </p:tgtEl>
                                        <p:attrNameLst>
                                          <p:attrName>ppt_x</p:attrName>
                                        </p:attrNameLst>
                                      </p:cBhvr>
                                      <p:tavLst>
                                        <p:tav tm="0">
                                          <p:val>
                                            <p:strVal val="#ppt_x"/>
                                          </p:val>
                                        </p:tav>
                                        <p:tav tm="100000">
                                          <p:val>
                                            <p:strVal val="#ppt_x"/>
                                          </p:val>
                                        </p:tav>
                                      </p:tavLst>
                                    </p:anim>
                                    <p:anim calcmode="lin" valueType="num">
                                      <p:cBhvr>
                                        <p:cTn id="5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barn(inVertical)">
                                      <p:cBhvr>
                                        <p:cTn id="5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6888100" y="2908970"/>
            <a:ext cx="450643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شیوه‌های تنظیم و دسته بندی احکام</a:t>
            </a:r>
          </a:p>
        </p:txBody>
      </p:sp>
      <p:sp>
        <p:nvSpPr>
          <p:cNvPr id="2" name="Right Brace 1">
            <a:extLst>
              <a:ext uri="{FF2B5EF4-FFF2-40B4-BE49-F238E27FC236}">
                <a16:creationId xmlns:a16="http://schemas.microsoft.com/office/drawing/2014/main" id="{AD5BB381-CFDF-9A17-9FA1-9E7EFC13B4AE}"/>
              </a:ext>
            </a:extLst>
          </p:cNvPr>
          <p:cNvSpPr/>
          <p:nvPr/>
        </p:nvSpPr>
        <p:spPr>
          <a:xfrm>
            <a:off x="6662161" y="1939291"/>
            <a:ext cx="225939" cy="2672044"/>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3" name="Rectangle 2">
            <a:extLst>
              <a:ext uri="{FF2B5EF4-FFF2-40B4-BE49-F238E27FC236}">
                <a16:creationId xmlns:a16="http://schemas.microsoft.com/office/drawing/2014/main" id="{04A22533-336E-D2E5-78E6-973FD6188F3A}"/>
              </a:ext>
            </a:extLst>
          </p:cNvPr>
          <p:cNvSpPr>
            <a:spLocks noChangeArrowheads="1"/>
          </p:cNvSpPr>
          <p:nvPr/>
        </p:nvSpPr>
        <p:spPr bwMode="auto">
          <a:xfrm>
            <a:off x="563501" y="1867253"/>
            <a:ext cx="609866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درختی (خوشه‌ای)</a:t>
            </a:r>
          </a:p>
        </p:txBody>
      </p:sp>
      <p:sp>
        <p:nvSpPr>
          <p:cNvPr id="8" name="Rectangle 7">
            <a:extLst>
              <a:ext uri="{FF2B5EF4-FFF2-40B4-BE49-F238E27FC236}">
                <a16:creationId xmlns:a16="http://schemas.microsoft.com/office/drawing/2014/main" id="{A3F95852-F677-DFB2-C9E8-3AA0F0C7E319}"/>
              </a:ext>
            </a:extLst>
          </p:cNvPr>
          <p:cNvSpPr>
            <a:spLocks noChangeArrowheads="1"/>
          </p:cNvSpPr>
          <p:nvPr/>
        </p:nvSpPr>
        <p:spPr bwMode="auto">
          <a:xfrm>
            <a:off x="535591" y="2880100"/>
            <a:ext cx="609866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پرسشی</a:t>
            </a:r>
          </a:p>
        </p:txBody>
      </p:sp>
      <p:sp>
        <p:nvSpPr>
          <p:cNvPr id="10" name="Rectangle 9">
            <a:extLst>
              <a:ext uri="{FF2B5EF4-FFF2-40B4-BE49-F238E27FC236}">
                <a16:creationId xmlns:a16="http://schemas.microsoft.com/office/drawing/2014/main" id="{11F6A502-482C-D4E5-7D03-CCD9030668F0}"/>
              </a:ext>
            </a:extLst>
          </p:cNvPr>
          <p:cNvSpPr>
            <a:spLocks noChangeArrowheads="1"/>
          </p:cNvSpPr>
          <p:nvPr/>
        </p:nvSpPr>
        <p:spPr bwMode="auto">
          <a:xfrm>
            <a:off x="2282905" y="3892947"/>
            <a:ext cx="4351346"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تلفیقی</a:t>
            </a:r>
          </a:p>
        </p:txBody>
      </p:sp>
    </p:spTree>
    <p:extLst>
      <p:ext uri="{BB962C8B-B14F-4D97-AF65-F5344CB8AC3E}">
        <p14:creationId xmlns:p14="http://schemas.microsoft.com/office/powerpoint/2010/main" val="312621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10280" y="-213671"/>
            <a:ext cx="9315247" cy="938719"/>
          </a:xfrm>
          <a:prstGeom prst="rect">
            <a:avLst/>
          </a:prstGeom>
        </p:spPr>
        <p:txBody>
          <a:bodyPr wrap="square">
            <a:spAutoFit/>
          </a:bodyPr>
          <a:lstStyle/>
          <a:p>
            <a:pPr algn="r" rtl="1" eaLnBrk="1" hangingPunct="1">
              <a:lnSpc>
                <a:spcPct val="150000"/>
              </a:lnSpc>
            </a:pPr>
            <a:r>
              <a:rPr lang="fa-IR" altLang="en-US"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نمونه‌ای از دسته بندی احکام به روش درختی:</a:t>
            </a:r>
          </a:p>
        </p:txBody>
      </p:sp>
      <p:sp>
        <p:nvSpPr>
          <p:cNvPr id="7" name="Right Brace 6"/>
          <p:cNvSpPr/>
          <p:nvPr/>
        </p:nvSpPr>
        <p:spPr>
          <a:xfrm>
            <a:off x="9445251" y="999461"/>
            <a:ext cx="380943" cy="4163090"/>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8" name="Rectangle 7"/>
          <p:cNvSpPr>
            <a:spLocks noChangeArrowheads="1"/>
          </p:cNvSpPr>
          <p:nvPr/>
        </p:nvSpPr>
        <p:spPr bwMode="auto">
          <a:xfrm>
            <a:off x="9713870" y="2818024"/>
            <a:ext cx="2271164"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مسابقه و ورزش</a:t>
            </a:r>
          </a:p>
        </p:txBody>
      </p:sp>
      <p:sp>
        <p:nvSpPr>
          <p:cNvPr id="9" name="Rectangle 8"/>
          <p:cNvSpPr>
            <a:spLocks noChangeArrowheads="1"/>
          </p:cNvSpPr>
          <p:nvPr/>
        </p:nvSpPr>
        <p:spPr bwMode="auto">
          <a:xfrm>
            <a:off x="7577344" y="1017322"/>
            <a:ext cx="198898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با ابزار قمار</a:t>
            </a:r>
          </a:p>
        </p:txBody>
      </p:sp>
      <p:sp>
        <p:nvSpPr>
          <p:cNvPr id="12" name="Rectangle 11"/>
          <p:cNvSpPr>
            <a:spLocks noChangeArrowheads="1"/>
          </p:cNvSpPr>
          <p:nvPr/>
        </p:nvSpPr>
        <p:spPr bwMode="auto">
          <a:xfrm>
            <a:off x="7114513" y="2454086"/>
            <a:ext cx="2508101"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با ابزار غیر </a:t>
            </a:r>
          </a:p>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قمار یا بدون ابزار</a:t>
            </a:r>
          </a:p>
        </p:txBody>
      </p:sp>
      <p:sp>
        <p:nvSpPr>
          <p:cNvPr id="13" name="Rectangle 12"/>
          <p:cNvSpPr>
            <a:spLocks noChangeArrowheads="1"/>
          </p:cNvSpPr>
          <p:nvPr/>
        </p:nvSpPr>
        <p:spPr bwMode="auto">
          <a:xfrm>
            <a:off x="4875861" y="4669807"/>
            <a:ext cx="459371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با ابزار مشکوک</a:t>
            </a:r>
          </a:p>
        </p:txBody>
      </p:sp>
      <p:sp>
        <p:nvSpPr>
          <p:cNvPr id="17" name="Right Brace 16"/>
          <p:cNvSpPr/>
          <p:nvPr/>
        </p:nvSpPr>
        <p:spPr>
          <a:xfrm flipH="1">
            <a:off x="4838516" y="808490"/>
            <a:ext cx="84240" cy="1399217"/>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8" name="Right Brace 17"/>
          <p:cNvSpPr/>
          <p:nvPr/>
        </p:nvSpPr>
        <p:spPr>
          <a:xfrm>
            <a:off x="7522977" y="792006"/>
            <a:ext cx="172223" cy="1333499"/>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dirty="0"/>
          </a:p>
        </p:txBody>
      </p:sp>
      <p:sp>
        <p:nvSpPr>
          <p:cNvPr id="3" name="Rectangle 2">
            <a:extLst>
              <a:ext uri="{FF2B5EF4-FFF2-40B4-BE49-F238E27FC236}">
                <a16:creationId xmlns:a16="http://schemas.microsoft.com/office/drawing/2014/main" id="{79732EBA-80E0-7C4E-3CA5-8BC5B561837E}"/>
              </a:ext>
            </a:extLst>
          </p:cNvPr>
          <p:cNvSpPr>
            <a:spLocks noChangeArrowheads="1"/>
          </p:cNvSpPr>
          <p:nvPr/>
        </p:nvSpPr>
        <p:spPr bwMode="auto">
          <a:xfrm>
            <a:off x="4831427" y="725028"/>
            <a:ext cx="269154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الف) با برد و باخت</a:t>
            </a:r>
          </a:p>
        </p:txBody>
      </p:sp>
      <p:sp>
        <p:nvSpPr>
          <p:cNvPr id="10" name="Rectangle 9">
            <a:extLst>
              <a:ext uri="{FF2B5EF4-FFF2-40B4-BE49-F238E27FC236}">
                <a16:creationId xmlns:a16="http://schemas.microsoft.com/office/drawing/2014/main" id="{53033366-9853-7F7E-6962-7CEE1358330A}"/>
              </a:ext>
            </a:extLst>
          </p:cNvPr>
          <p:cNvSpPr>
            <a:spLocks noChangeArrowheads="1"/>
          </p:cNvSpPr>
          <p:nvPr/>
        </p:nvSpPr>
        <p:spPr bwMode="auto">
          <a:xfrm>
            <a:off x="4673450" y="1490572"/>
            <a:ext cx="2913321"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 بدون برد و باخت</a:t>
            </a:r>
          </a:p>
        </p:txBody>
      </p:sp>
      <p:sp>
        <p:nvSpPr>
          <p:cNvPr id="20" name="Rectangle 19">
            <a:extLst>
              <a:ext uri="{FF2B5EF4-FFF2-40B4-BE49-F238E27FC236}">
                <a16:creationId xmlns:a16="http://schemas.microsoft.com/office/drawing/2014/main" id="{652CA558-5EA8-3C20-38FF-6D2567CAC451}"/>
              </a:ext>
            </a:extLst>
          </p:cNvPr>
          <p:cNvSpPr>
            <a:spLocks noChangeArrowheads="1"/>
          </p:cNvSpPr>
          <p:nvPr/>
        </p:nvSpPr>
        <p:spPr bwMode="auto">
          <a:xfrm>
            <a:off x="3016453" y="1043602"/>
            <a:ext cx="1719503"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حرام است.</a:t>
            </a:r>
          </a:p>
        </p:txBody>
      </p:sp>
      <p:sp>
        <p:nvSpPr>
          <p:cNvPr id="22" name="Rectangle 21">
            <a:extLst>
              <a:ext uri="{FF2B5EF4-FFF2-40B4-BE49-F238E27FC236}">
                <a16:creationId xmlns:a16="http://schemas.microsoft.com/office/drawing/2014/main" id="{A8444D59-CF69-67B1-ED25-255BB256A4C1}"/>
              </a:ext>
            </a:extLst>
          </p:cNvPr>
          <p:cNvSpPr>
            <a:spLocks noChangeArrowheads="1"/>
          </p:cNvSpPr>
          <p:nvPr/>
        </p:nvSpPr>
        <p:spPr bwMode="auto">
          <a:xfrm>
            <a:off x="-228361" y="2271020"/>
            <a:ext cx="763120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با برد و باخت: </a:t>
            </a: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حرام است</a:t>
            </a: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 به جز تیراندازی و اسب دوانی.</a:t>
            </a:r>
          </a:p>
        </p:txBody>
      </p:sp>
      <p:sp>
        <p:nvSpPr>
          <p:cNvPr id="23" name="Rectangle 22">
            <a:extLst>
              <a:ext uri="{FF2B5EF4-FFF2-40B4-BE49-F238E27FC236}">
                <a16:creationId xmlns:a16="http://schemas.microsoft.com/office/drawing/2014/main" id="{B4E26132-F860-8D3E-339D-D017EB4E108B}"/>
              </a:ext>
            </a:extLst>
          </p:cNvPr>
          <p:cNvSpPr>
            <a:spLocks noChangeArrowheads="1"/>
          </p:cNvSpPr>
          <p:nvPr/>
        </p:nvSpPr>
        <p:spPr bwMode="auto">
          <a:xfrm>
            <a:off x="2220639" y="2909184"/>
            <a:ext cx="510078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بدون برد و باخت: </a:t>
            </a:r>
            <a:r>
              <a:rPr lang="fa-IR" altLang="en-US" sz="2800" b="1" dirty="0">
                <a:solidFill>
                  <a:schemeClr val="accent5">
                    <a:lumMod val="75000"/>
                  </a:schemeClr>
                </a:solidFill>
                <a:latin typeface="Calibri" panose="020F0502020204030204" pitchFamily="34" charset="0"/>
                <a:ea typeface="Calibri" panose="020F0502020204030204" pitchFamily="34" charset="0"/>
                <a:cs typeface="B Mitra" panose="00000400000000000000" pitchFamily="2" charset="-78"/>
              </a:rPr>
              <a:t>جایز است</a:t>
            </a: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a:t>
            </a:r>
          </a:p>
        </p:txBody>
      </p:sp>
      <p:sp>
        <p:nvSpPr>
          <p:cNvPr id="24" name="Right Brace 23">
            <a:extLst>
              <a:ext uri="{FF2B5EF4-FFF2-40B4-BE49-F238E27FC236}">
                <a16:creationId xmlns:a16="http://schemas.microsoft.com/office/drawing/2014/main" id="{A5B51E3D-CEBB-65A2-9332-0442595ECE12}"/>
              </a:ext>
            </a:extLst>
          </p:cNvPr>
          <p:cNvSpPr/>
          <p:nvPr/>
        </p:nvSpPr>
        <p:spPr>
          <a:xfrm>
            <a:off x="6857337" y="3785220"/>
            <a:ext cx="257176" cy="2582541"/>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25" name="Rectangle 24">
            <a:extLst>
              <a:ext uri="{FF2B5EF4-FFF2-40B4-BE49-F238E27FC236}">
                <a16:creationId xmlns:a16="http://schemas.microsoft.com/office/drawing/2014/main" id="{7EDE9233-F17B-107C-323D-03AD706ABFA0}"/>
              </a:ext>
            </a:extLst>
          </p:cNvPr>
          <p:cNvSpPr>
            <a:spLocks noChangeArrowheads="1"/>
          </p:cNvSpPr>
          <p:nvPr/>
        </p:nvSpPr>
        <p:spPr bwMode="auto">
          <a:xfrm>
            <a:off x="1808369" y="3565486"/>
            <a:ext cx="510078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قبلاً ابزار قمار بوده است: </a:t>
            </a:r>
            <a:r>
              <a:rPr lang="fa-IR" altLang="en-US" sz="2800" b="1" dirty="0">
                <a:solidFill>
                  <a:srgbClr val="FF0000"/>
                </a:solidFill>
                <a:latin typeface="Calibri" panose="020F0502020204030204" pitchFamily="34" charset="0"/>
                <a:ea typeface="Calibri" panose="020F0502020204030204" pitchFamily="34" charset="0"/>
                <a:cs typeface="B Mitra" panose="00000400000000000000" pitchFamily="2" charset="-78"/>
              </a:rPr>
              <a:t>حرام است</a:t>
            </a:r>
          </a:p>
        </p:txBody>
      </p:sp>
      <p:sp>
        <p:nvSpPr>
          <p:cNvPr id="26" name="Rectangle 25">
            <a:extLst>
              <a:ext uri="{FF2B5EF4-FFF2-40B4-BE49-F238E27FC236}">
                <a16:creationId xmlns:a16="http://schemas.microsoft.com/office/drawing/2014/main" id="{51785F78-5D9A-A6FA-CD50-C60739229485}"/>
              </a:ext>
            </a:extLst>
          </p:cNvPr>
          <p:cNvSpPr>
            <a:spLocks noChangeArrowheads="1"/>
          </p:cNvSpPr>
          <p:nvPr/>
        </p:nvSpPr>
        <p:spPr bwMode="auto">
          <a:xfrm>
            <a:off x="2343030" y="4476697"/>
            <a:ext cx="4566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قبلاً ابزار قمار نبوده است</a:t>
            </a:r>
          </a:p>
        </p:txBody>
      </p:sp>
      <p:sp>
        <p:nvSpPr>
          <p:cNvPr id="27" name="Right Brace 26">
            <a:extLst>
              <a:ext uri="{FF2B5EF4-FFF2-40B4-BE49-F238E27FC236}">
                <a16:creationId xmlns:a16="http://schemas.microsoft.com/office/drawing/2014/main" id="{D927B73D-0258-A9D0-8477-B74963244F87}"/>
              </a:ext>
            </a:extLst>
          </p:cNvPr>
          <p:cNvSpPr/>
          <p:nvPr/>
        </p:nvSpPr>
        <p:spPr>
          <a:xfrm>
            <a:off x="7321428" y="2468204"/>
            <a:ext cx="205355" cy="1034623"/>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28" name="Rectangle 27">
            <a:extLst>
              <a:ext uri="{FF2B5EF4-FFF2-40B4-BE49-F238E27FC236}">
                <a16:creationId xmlns:a16="http://schemas.microsoft.com/office/drawing/2014/main" id="{CD621C5C-CA02-7403-4514-15C79B6618CF}"/>
              </a:ext>
            </a:extLst>
          </p:cNvPr>
          <p:cNvSpPr>
            <a:spLocks noChangeArrowheads="1"/>
          </p:cNvSpPr>
          <p:nvPr/>
        </p:nvSpPr>
        <p:spPr bwMode="auto">
          <a:xfrm>
            <a:off x="390525" y="5324595"/>
            <a:ext cx="6442553" cy="133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معلوم نیست قبلاً ابزار قمار بوده یا نه،‌</a:t>
            </a:r>
          </a:p>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بدون برد و باخت: </a:t>
            </a:r>
            <a:r>
              <a:rPr lang="fa-IR" altLang="en-US" sz="28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rPr>
              <a:t>جایز است</a:t>
            </a:r>
          </a:p>
        </p:txBody>
      </p:sp>
      <p:sp>
        <p:nvSpPr>
          <p:cNvPr id="29" name="Right Brace 28">
            <a:extLst>
              <a:ext uri="{FF2B5EF4-FFF2-40B4-BE49-F238E27FC236}">
                <a16:creationId xmlns:a16="http://schemas.microsoft.com/office/drawing/2014/main" id="{38695A4F-527F-65FC-FA54-27B1BE2F429F}"/>
              </a:ext>
            </a:extLst>
          </p:cNvPr>
          <p:cNvSpPr/>
          <p:nvPr/>
        </p:nvSpPr>
        <p:spPr>
          <a:xfrm>
            <a:off x="3293617" y="4413384"/>
            <a:ext cx="154433" cy="1075096"/>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30" name="Rectangle 29">
            <a:extLst>
              <a:ext uri="{FF2B5EF4-FFF2-40B4-BE49-F238E27FC236}">
                <a16:creationId xmlns:a16="http://schemas.microsoft.com/office/drawing/2014/main" id="{52924F35-D74D-0F48-08B0-E3EC57ADCAE0}"/>
              </a:ext>
            </a:extLst>
          </p:cNvPr>
          <p:cNvSpPr>
            <a:spLocks noChangeArrowheads="1"/>
          </p:cNvSpPr>
          <p:nvPr/>
        </p:nvSpPr>
        <p:spPr bwMode="auto">
          <a:xfrm>
            <a:off x="252158" y="4313602"/>
            <a:ext cx="3102920"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الف) با برد و باخت: </a:t>
            </a:r>
            <a:r>
              <a:rPr lang="fa-IR" altLang="en-US" sz="2000" b="1" dirty="0">
                <a:solidFill>
                  <a:srgbClr val="FF0000"/>
                </a:solidFill>
                <a:latin typeface="Calibri" panose="020F0502020204030204" pitchFamily="34" charset="0"/>
                <a:ea typeface="Calibri" panose="020F0502020204030204" pitchFamily="34" charset="0"/>
                <a:cs typeface="B Mitra" panose="00000400000000000000" pitchFamily="2" charset="-78"/>
              </a:rPr>
              <a:t>حرام است</a:t>
            </a:r>
          </a:p>
        </p:txBody>
      </p:sp>
      <p:sp>
        <p:nvSpPr>
          <p:cNvPr id="31" name="Rectangle 30">
            <a:extLst>
              <a:ext uri="{FF2B5EF4-FFF2-40B4-BE49-F238E27FC236}">
                <a16:creationId xmlns:a16="http://schemas.microsoft.com/office/drawing/2014/main" id="{8C2012CF-2197-7770-BF8E-793167376135}"/>
              </a:ext>
            </a:extLst>
          </p:cNvPr>
          <p:cNvSpPr>
            <a:spLocks noChangeArrowheads="1"/>
          </p:cNvSpPr>
          <p:nvPr/>
        </p:nvSpPr>
        <p:spPr bwMode="auto">
          <a:xfrm>
            <a:off x="184190" y="4848359"/>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ب) بدون برد و باخت: </a:t>
            </a:r>
            <a:r>
              <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rPr>
              <a:t>جایز است</a:t>
            </a:r>
          </a:p>
        </p:txBody>
      </p:sp>
    </p:spTree>
    <p:extLst>
      <p:ext uri="{BB962C8B-B14F-4D97-AF65-F5344CB8AC3E}">
        <p14:creationId xmlns:p14="http://schemas.microsoft.com/office/powerpoint/2010/main" val="212883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90"/>
                                          </p:val>
                                        </p:tav>
                                        <p:tav tm="100000">
                                          <p:val>
                                            <p:fltVal val="0"/>
                                          </p:val>
                                        </p:tav>
                                      </p:tavLst>
                                    </p:anim>
                                    <p:animEffect transition="in" filter="fade">
                                      <p:cBhvr>
                                        <p:cTn id="24" dur="1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1000" fill="hold"/>
                                        <p:tgtEl>
                                          <p:spTgt spid="18"/>
                                        </p:tgtEl>
                                        <p:attrNameLst>
                                          <p:attrName>ppt_w</p:attrName>
                                        </p:attrNameLst>
                                      </p:cBhvr>
                                      <p:tavLst>
                                        <p:tav tm="0">
                                          <p:val>
                                            <p:fltVal val="0"/>
                                          </p:val>
                                        </p:tav>
                                        <p:tav tm="100000">
                                          <p:val>
                                            <p:strVal val="#ppt_w"/>
                                          </p:val>
                                        </p:tav>
                                      </p:tavLst>
                                    </p:anim>
                                    <p:anim calcmode="lin" valueType="num">
                                      <p:cBhvr>
                                        <p:cTn id="51" dur="1000" fill="hold"/>
                                        <p:tgtEl>
                                          <p:spTgt spid="18"/>
                                        </p:tgtEl>
                                        <p:attrNameLst>
                                          <p:attrName>ppt_h</p:attrName>
                                        </p:attrNameLst>
                                      </p:cBhvr>
                                      <p:tavLst>
                                        <p:tav tm="0">
                                          <p:val>
                                            <p:fltVal val="0"/>
                                          </p:val>
                                        </p:tav>
                                        <p:tav tm="100000">
                                          <p:val>
                                            <p:strVal val="#ppt_h"/>
                                          </p:val>
                                        </p:tav>
                                      </p:tavLst>
                                    </p:anim>
                                    <p:anim calcmode="lin" valueType="num">
                                      <p:cBhvr>
                                        <p:cTn id="52" dur="1000" fill="hold"/>
                                        <p:tgtEl>
                                          <p:spTgt spid="18"/>
                                        </p:tgtEl>
                                        <p:attrNameLst>
                                          <p:attrName>style.rotation</p:attrName>
                                        </p:attrNameLst>
                                      </p:cBhvr>
                                      <p:tavLst>
                                        <p:tav tm="0">
                                          <p:val>
                                            <p:fltVal val="90"/>
                                          </p:val>
                                        </p:tav>
                                        <p:tav tm="100000">
                                          <p:val>
                                            <p:fltVal val="0"/>
                                          </p:val>
                                        </p:tav>
                                      </p:tavLst>
                                    </p:anim>
                                    <p:animEffect transition="in" filter="fade">
                                      <p:cBhvr>
                                        <p:cTn id="53" dur="1000"/>
                                        <p:tgtEl>
                                          <p:spTgt spid="18"/>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fade">
                                      <p:cBhvr>
                                        <p:cTn id="58" dur="1000"/>
                                        <p:tgtEl>
                                          <p:spTgt spid="3"/>
                                        </p:tgtEl>
                                      </p:cBhvr>
                                    </p:animEffect>
                                    <p:anim calcmode="lin" valueType="num">
                                      <p:cBhvr>
                                        <p:cTn id="59" dur="1000" fill="hold"/>
                                        <p:tgtEl>
                                          <p:spTgt spid="3"/>
                                        </p:tgtEl>
                                        <p:attrNameLst>
                                          <p:attrName>ppt_x</p:attrName>
                                        </p:attrNameLst>
                                      </p:cBhvr>
                                      <p:tavLst>
                                        <p:tav tm="0">
                                          <p:val>
                                            <p:strVal val="#ppt_x"/>
                                          </p:val>
                                        </p:tav>
                                        <p:tav tm="100000">
                                          <p:val>
                                            <p:strVal val="#ppt_x"/>
                                          </p:val>
                                        </p:tav>
                                      </p:tavLst>
                                    </p:anim>
                                    <p:anim calcmode="lin" valueType="num">
                                      <p:cBhvr>
                                        <p:cTn id="6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p:cTn id="72" dur="1000" fill="hold"/>
                                        <p:tgtEl>
                                          <p:spTgt spid="17"/>
                                        </p:tgtEl>
                                        <p:attrNameLst>
                                          <p:attrName>ppt_w</p:attrName>
                                        </p:attrNameLst>
                                      </p:cBhvr>
                                      <p:tavLst>
                                        <p:tav tm="0">
                                          <p:val>
                                            <p:fltVal val="0"/>
                                          </p:val>
                                        </p:tav>
                                        <p:tav tm="100000">
                                          <p:val>
                                            <p:strVal val="#ppt_w"/>
                                          </p:val>
                                        </p:tav>
                                      </p:tavLst>
                                    </p:anim>
                                    <p:anim calcmode="lin" valueType="num">
                                      <p:cBhvr>
                                        <p:cTn id="73" dur="1000" fill="hold"/>
                                        <p:tgtEl>
                                          <p:spTgt spid="17"/>
                                        </p:tgtEl>
                                        <p:attrNameLst>
                                          <p:attrName>ppt_h</p:attrName>
                                        </p:attrNameLst>
                                      </p:cBhvr>
                                      <p:tavLst>
                                        <p:tav tm="0">
                                          <p:val>
                                            <p:fltVal val="0"/>
                                          </p:val>
                                        </p:tav>
                                        <p:tav tm="100000">
                                          <p:val>
                                            <p:strVal val="#ppt_h"/>
                                          </p:val>
                                        </p:tav>
                                      </p:tavLst>
                                    </p:anim>
                                    <p:anim calcmode="lin" valueType="num">
                                      <p:cBhvr>
                                        <p:cTn id="74" dur="1000" fill="hold"/>
                                        <p:tgtEl>
                                          <p:spTgt spid="17"/>
                                        </p:tgtEl>
                                        <p:attrNameLst>
                                          <p:attrName>style.rotation</p:attrName>
                                        </p:attrNameLst>
                                      </p:cBhvr>
                                      <p:tavLst>
                                        <p:tav tm="0">
                                          <p:val>
                                            <p:fltVal val="90"/>
                                          </p:val>
                                        </p:tav>
                                        <p:tav tm="100000">
                                          <p:val>
                                            <p:fltVal val="0"/>
                                          </p:val>
                                        </p:tav>
                                      </p:tavLst>
                                    </p:anim>
                                    <p:animEffect transition="in" filter="fade">
                                      <p:cBhvr>
                                        <p:cTn id="75" dur="1000"/>
                                        <p:tgtEl>
                                          <p:spTgt spid="17"/>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1000"/>
                                        <p:tgtEl>
                                          <p:spTgt spid="20"/>
                                        </p:tgtEl>
                                      </p:cBhvr>
                                    </p:animEffect>
                                    <p:anim calcmode="lin" valueType="num">
                                      <p:cBhvr>
                                        <p:cTn id="81" dur="1000" fill="hold"/>
                                        <p:tgtEl>
                                          <p:spTgt spid="20"/>
                                        </p:tgtEl>
                                        <p:attrNameLst>
                                          <p:attrName>ppt_x</p:attrName>
                                        </p:attrNameLst>
                                      </p:cBhvr>
                                      <p:tavLst>
                                        <p:tav tm="0">
                                          <p:val>
                                            <p:strVal val="#ppt_x"/>
                                          </p:val>
                                        </p:tav>
                                        <p:tav tm="100000">
                                          <p:val>
                                            <p:strVal val="#ppt_x"/>
                                          </p:val>
                                        </p:tav>
                                      </p:tavLst>
                                    </p:anim>
                                    <p:anim calcmode="lin" valueType="num">
                                      <p:cBhvr>
                                        <p:cTn id="8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nodeType="click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p:cTn id="87" dur="1000" fill="hold"/>
                                        <p:tgtEl>
                                          <p:spTgt spid="27"/>
                                        </p:tgtEl>
                                        <p:attrNameLst>
                                          <p:attrName>ppt_w</p:attrName>
                                        </p:attrNameLst>
                                      </p:cBhvr>
                                      <p:tavLst>
                                        <p:tav tm="0">
                                          <p:val>
                                            <p:fltVal val="0"/>
                                          </p:val>
                                        </p:tav>
                                        <p:tav tm="100000">
                                          <p:val>
                                            <p:strVal val="#ppt_w"/>
                                          </p:val>
                                        </p:tav>
                                      </p:tavLst>
                                    </p:anim>
                                    <p:anim calcmode="lin" valueType="num">
                                      <p:cBhvr>
                                        <p:cTn id="88" dur="1000" fill="hold"/>
                                        <p:tgtEl>
                                          <p:spTgt spid="27"/>
                                        </p:tgtEl>
                                        <p:attrNameLst>
                                          <p:attrName>ppt_h</p:attrName>
                                        </p:attrNameLst>
                                      </p:cBhvr>
                                      <p:tavLst>
                                        <p:tav tm="0">
                                          <p:val>
                                            <p:fltVal val="0"/>
                                          </p:val>
                                        </p:tav>
                                        <p:tav tm="100000">
                                          <p:val>
                                            <p:strVal val="#ppt_h"/>
                                          </p:val>
                                        </p:tav>
                                      </p:tavLst>
                                    </p:anim>
                                    <p:anim calcmode="lin" valueType="num">
                                      <p:cBhvr>
                                        <p:cTn id="89" dur="1000" fill="hold"/>
                                        <p:tgtEl>
                                          <p:spTgt spid="27"/>
                                        </p:tgtEl>
                                        <p:attrNameLst>
                                          <p:attrName>style.rotation</p:attrName>
                                        </p:attrNameLst>
                                      </p:cBhvr>
                                      <p:tavLst>
                                        <p:tav tm="0">
                                          <p:val>
                                            <p:fltVal val="90"/>
                                          </p:val>
                                        </p:tav>
                                        <p:tav tm="100000">
                                          <p:val>
                                            <p:fltVal val="0"/>
                                          </p:val>
                                        </p:tav>
                                      </p:tavLst>
                                    </p:anim>
                                    <p:animEffect transition="in" filter="fade">
                                      <p:cBhvr>
                                        <p:cTn id="90" dur="1000"/>
                                        <p:tgtEl>
                                          <p:spTgt spid="27"/>
                                        </p:tgtEl>
                                      </p:cBhvr>
                                    </p:animEffect>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animEffect transition="in" filter="fade">
                                      <p:cBhvr>
                                        <p:cTn id="95" dur="1000"/>
                                        <p:tgtEl>
                                          <p:spTgt spid="22"/>
                                        </p:tgtEl>
                                      </p:cBhvr>
                                    </p:animEffect>
                                    <p:anim calcmode="lin" valueType="num">
                                      <p:cBhvr>
                                        <p:cTn id="96" dur="1000" fill="hold"/>
                                        <p:tgtEl>
                                          <p:spTgt spid="22"/>
                                        </p:tgtEl>
                                        <p:attrNameLst>
                                          <p:attrName>ppt_x</p:attrName>
                                        </p:attrNameLst>
                                      </p:cBhvr>
                                      <p:tavLst>
                                        <p:tav tm="0">
                                          <p:val>
                                            <p:strVal val="#ppt_x"/>
                                          </p:val>
                                        </p:tav>
                                        <p:tav tm="100000">
                                          <p:val>
                                            <p:strVal val="#ppt_x"/>
                                          </p:val>
                                        </p:tav>
                                      </p:tavLst>
                                    </p:anim>
                                    <p:anim calcmode="lin" valueType="num">
                                      <p:cBhvr>
                                        <p:cTn id="9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fade">
                                      <p:cBhvr>
                                        <p:cTn id="102" dur="1000"/>
                                        <p:tgtEl>
                                          <p:spTgt spid="23"/>
                                        </p:tgtEl>
                                      </p:cBhvr>
                                    </p:animEffect>
                                    <p:anim calcmode="lin" valueType="num">
                                      <p:cBhvr>
                                        <p:cTn id="103" dur="1000" fill="hold"/>
                                        <p:tgtEl>
                                          <p:spTgt spid="23"/>
                                        </p:tgtEl>
                                        <p:attrNameLst>
                                          <p:attrName>ppt_x</p:attrName>
                                        </p:attrNameLst>
                                      </p:cBhvr>
                                      <p:tavLst>
                                        <p:tav tm="0">
                                          <p:val>
                                            <p:strVal val="#ppt_x"/>
                                          </p:val>
                                        </p:tav>
                                        <p:tav tm="100000">
                                          <p:val>
                                            <p:strVal val="#ppt_x"/>
                                          </p:val>
                                        </p:tav>
                                      </p:tavLst>
                                    </p:anim>
                                    <p:anim calcmode="lin" valueType="num">
                                      <p:cBhvr>
                                        <p:cTn id="10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31" presetClass="entr" presetSubtype="0" fill="hold"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1000" fill="hold"/>
                                        <p:tgtEl>
                                          <p:spTgt spid="24"/>
                                        </p:tgtEl>
                                        <p:attrNameLst>
                                          <p:attrName>ppt_w</p:attrName>
                                        </p:attrNameLst>
                                      </p:cBhvr>
                                      <p:tavLst>
                                        <p:tav tm="0">
                                          <p:val>
                                            <p:fltVal val="0"/>
                                          </p:val>
                                        </p:tav>
                                        <p:tav tm="100000">
                                          <p:val>
                                            <p:strVal val="#ppt_w"/>
                                          </p:val>
                                        </p:tav>
                                      </p:tavLst>
                                    </p:anim>
                                    <p:anim calcmode="lin" valueType="num">
                                      <p:cBhvr>
                                        <p:cTn id="110" dur="1000" fill="hold"/>
                                        <p:tgtEl>
                                          <p:spTgt spid="24"/>
                                        </p:tgtEl>
                                        <p:attrNameLst>
                                          <p:attrName>ppt_h</p:attrName>
                                        </p:attrNameLst>
                                      </p:cBhvr>
                                      <p:tavLst>
                                        <p:tav tm="0">
                                          <p:val>
                                            <p:fltVal val="0"/>
                                          </p:val>
                                        </p:tav>
                                        <p:tav tm="100000">
                                          <p:val>
                                            <p:strVal val="#ppt_h"/>
                                          </p:val>
                                        </p:tav>
                                      </p:tavLst>
                                    </p:anim>
                                    <p:anim calcmode="lin" valueType="num">
                                      <p:cBhvr>
                                        <p:cTn id="111" dur="1000" fill="hold"/>
                                        <p:tgtEl>
                                          <p:spTgt spid="24"/>
                                        </p:tgtEl>
                                        <p:attrNameLst>
                                          <p:attrName>style.rotation</p:attrName>
                                        </p:attrNameLst>
                                      </p:cBhvr>
                                      <p:tavLst>
                                        <p:tav tm="0">
                                          <p:val>
                                            <p:fltVal val="90"/>
                                          </p:val>
                                        </p:tav>
                                        <p:tav tm="100000">
                                          <p:val>
                                            <p:fltVal val="0"/>
                                          </p:val>
                                        </p:tav>
                                      </p:tavLst>
                                    </p:anim>
                                    <p:animEffect transition="in" filter="fade">
                                      <p:cBhvr>
                                        <p:cTn id="112" dur="1000"/>
                                        <p:tgtEl>
                                          <p:spTgt spid="24"/>
                                        </p:tgtEl>
                                      </p:cBhvr>
                                    </p:animEffect>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6"/>
                                        </p:tgtEl>
                                        <p:attrNameLst>
                                          <p:attrName>style.visibility</p:attrName>
                                        </p:attrNameLst>
                                      </p:cBhvr>
                                      <p:to>
                                        <p:strVal val="visible"/>
                                      </p:to>
                                    </p:set>
                                    <p:animEffect transition="in" filter="fade">
                                      <p:cBhvr>
                                        <p:cTn id="124" dur="1000"/>
                                        <p:tgtEl>
                                          <p:spTgt spid="26"/>
                                        </p:tgtEl>
                                      </p:cBhvr>
                                    </p:animEffect>
                                    <p:anim calcmode="lin" valueType="num">
                                      <p:cBhvr>
                                        <p:cTn id="125" dur="1000" fill="hold"/>
                                        <p:tgtEl>
                                          <p:spTgt spid="26"/>
                                        </p:tgtEl>
                                        <p:attrNameLst>
                                          <p:attrName>ppt_x</p:attrName>
                                        </p:attrNameLst>
                                      </p:cBhvr>
                                      <p:tavLst>
                                        <p:tav tm="0">
                                          <p:val>
                                            <p:strVal val="#ppt_x"/>
                                          </p:val>
                                        </p:tav>
                                        <p:tav tm="100000">
                                          <p:val>
                                            <p:strVal val="#ppt_x"/>
                                          </p:val>
                                        </p:tav>
                                      </p:tavLst>
                                    </p:anim>
                                    <p:anim calcmode="lin" valueType="num">
                                      <p:cBhvr>
                                        <p:cTn id="1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1000"/>
                                        <p:tgtEl>
                                          <p:spTgt spid="28"/>
                                        </p:tgtEl>
                                      </p:cBhvr>
                                    </p:animEffect>
                                    <p:anim calcmode="lin" valueType="num">
                                      <p:cBhvr>
                                        <p:cTn id="132" dur="1000" fill="hold"/>
                                        <p:tgtEl>
                                          <p:spTgt spid="28"/>
                                        </p:tgtEl>
                                        <p:attrNameLst>
                                          <p:attrName>ppt_x</p:attrName>
                                        </p:attrNameLst>
                                      </p:cBhvr>
                                      <p:tavLst>
                                        <p:tav tm="0">
                                          <p:val>
                                            <p:strVal val="#ppt_x"/>
                                          </p:val>
                                        </p:tav>
                                        <p:tav tm="100000">
                                          <p:val>
                                            <p:strVal val="#ppt_x"/>
                                          </p:val>
                                        </p:tav>
                                      </p:tavLst>
                                    </p:anim>
                                    <p:anim calcmode="lin" valueType="num">
                                      <p:cBhvr>
                                        <p:cTn id="13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31" presetClass="entr" presetSubtype="0" fill="hold" nodeType="clickEffect">
                                  <p:stCondLst>
                                    <p:cond delay="0"/>
                                  </p:stCondLst>
                                  <p:childTnLst>
                                    <p:set>
                                      <p:cBhvr>
                                        <p:cTn id="137" dur="1" fill="hold">
                                          <p:stCondLst>
                                            <p:cond delay="0"/>
                                          </p:stCondLst>
                                        </p:cTn>
                                        <p:tgtEl>
                                          <p:spTgt spid="29"/>
                                        </p:tgtEl>
                                        <p:attrNameLst>
                                          <p:attrName>style.visibility</p:attrName>
                                        </p:attrNameLst>
                                      </p:cBhvr>
                                      <p:to>
                                        <p:strVal val="visible"/>
                                      </p:to>
                                    </p:set>
                                    <p:anim calcmode="lin" valueType="num">
                                      <p:cBhvr>
                                        <p:cTn id="138" dur="1000" fill="hold"/>
                                        <p:tgtEl>
                                          <p:spTgt spid="29"/>
                                        </p:tgtEl>
                                        <p:attrNameLst>
                                          <p:attrName>ppt_w</p:attrName>
                                        </p:attrNameLst>
                                      </p:cBhvr>
                                      <p:tavLst>
                                        <p:tav tm="0">
                                          <p:val>
                                            <p:fltVal val="0"/>
                                          </p:val>
                                        </p:tav>
                                        <p:tav tm="100000">
                                          <p:val>
                                            <p:strVal val="#ppt_w"/>
                                          </p:val>
                                        </p:tav>
                                      </p:tavLst>
                                    </p:anim>
                                    <p:anim calcmode="lin" valueType="num">
                                      <p:cBhvr>
                                        <p:cTn id="139" dur="1000" fill="hold"/>
                                        <p:tgtEl>
                                          <p:spTgt spid="29"/>
                                        </p:tgtEl>
                                        <p:attrNameLst>
                                          <p:attrName>ppt_h</p:attrName>
                                        </p:attrNameLst>
                                      </p:cBhvr>
                                      <p:tavLst>
                                        <p:tav tm="0">
                                          <p:val>
                                            <p:fltVal val="0"/>
                                          </p:val>
                                        </p:tav>
                                        <p:tav tm="100000">
                                          <p:val>
                                            <p:strVal val="#ppt_h"/>
                                          </p:val>
                                        </p:tav>
                                      </p:tavLst>
                                    </p:anim>
                                    <p:anim calcmode="lin" valueType="num">
                                      <p:cBhvr>
                                        <p:cTn id="140" dur="1000" fill="hold"/>
                                        <p:tgtEl>
                                          <p:spTgt spid="29"/>
                                        </p:tgtEl>
                                        <p:attrNameLst>
                                          <p:attrName>style.rotation</p:attrName>
                                        </p:attrNameLst>
                                      </p:cBhvr>
                                      <p:tavLst>
                                        <p:tav tm="0">
                                          <p:val>
                                            <p:fltVal val="90"/>
                                          </p:val>
                                        </p:tav>
                                        <p:tav tm="100000">
                                          <p:val>
                                            <p:fltVal val="0"/>
                                          </p:val>
                                        </p:tav>
                                      </p:tavLst>
                                    </p:anim>
                                    <p:animEffect transition="in" filter="fade">
                                      <p:cBhvr>
                                        <p:cTn id="141" dur="1000"/>
                                        <p:tgtEl>
                                          <p:spTgt spid="29"/>
                                        </p:tgtEl>
                                      </p:cBhvr>
                                    </p:animEffect>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grpId="0" nodeType="clickEffect">
                                  <p:stCondLst>
                                    <p:cond delay="0"/>
                                  </p:stCondLst>
                                  <p:childTnLst>
                                    <p:set>
                                      <p:cBhvr>
                                        <p:cTn id="152" dur="1" fill="hold">
                                          <p:stCondLst>
                                            <p:cond delay="0"/>
                                          </p:stCondLst>
                                        </p:cTn>
                                        <p:tgtEl>
                                          <p:spTgt spid="31"/>
                                        </p:tgtEl>
                                        <p:attrNameLst>
                                          <p:attrName>style.visibility</p:attrName>
                                        </p:attrNameLst>
                                      </p:cBhvr>
                                      <p:to>
                                        <p:strVal val="visible"/>
                                      </p:to>
                                    </p:set>
                                    <p:animEffect transition="in" filter="fade">
                                      <p:cBhvr>
                                        <p:cTn id="153" dur="1000"/>
                                        <p:tgtEl>
                                          <p:spTgt spid="31"/>
                                        </p:tgtEl>
                                      </p:cBhvr>
                                    </p:animEffect>
                                    <p:anim calcmode="lin" valueType="num">
                                      <p:cBhvr>
                                        <p:cTn id="154" dur="1000" fill="hold"/>
                                        <p:tgtEl>
                                          <p:spTgt spid="31"/>
                                        </p:tgtEl>
                                        <p:attrNameLst>
                                          <p:attrName>ppt_x</p:attrName>
                                        </p:attrNameLst>
                                      </p:cBhvr>
                                      <p:tavLst>
                                        <p:tav tm="0">
                                          <p:val>
                                            <p:strVal val="#ppt_x"/>
                                          </p:val>
                                        </p:tav>
                                        <p:tav tm="100000">
                                          <p:val>
                                            <p:strVal val="#ppt_x"/>
                                          </p:val>
                                        </p:tav>
                                      </p:tavLst>
                                    </p:anim>
                                    <p:anim calcmode="lin" valueType="num">
                                      <p:cBhvr>
                                        <p:cTn id="155"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3" grpId="0"/>
      <p:bldP spid="10" grpId="0"/>
      <p:bldP spid="20" grpId="0"/>
      <p:bldP spid="22" grpId="0"/>
      <p:bldP spid="23" grpId="0"/>
      <p:bldP spid="25" grpId="0"/>
      <p:bldP spid="26" grpId="0"/>
      <p:bldP spid="28"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Brace 3"/>
          <p:cNvSpPr/>
          <p:nvPr/>
        </p:nvSpPr>
        <p:spPr>
          <a:xfrm>
            <a:off x="7950959" y="1193427"/>
            <a:ext cx="272190" cy="2854280"/>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6" name="Rectangle 5"/>
          <p:cNvSpPr>
            <a:spLocks noChangeArrowheads="1"/>
          </p:cNvSpPr>
          <p:nvPr/>
        </p:nvSpPr>
        <p:spPr bwMode="auto">
          <a:xfrm>
            <a:off x="4813455" y="912351"/>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اعتکاف یعنی چه؟</a:t>
            </a:r>
          </a:p>
        </p:txBody>
      </p:sp>
      <p:sp>
        <p:nvSpPr>
          <p:cNvPr id="12" name="Rectangle 11"/>
          <p:cNvSpPr>
            <a:spLocks noChangeArrowheads="1"/>
          </p:cNvSpPr>
          <p:nvPr/>
        </p:nvSpPr>
        <p:spPr bwMode="auto">
          <a:xfrm>
            <a:off x="8129261" y="2167392"/>
            <a:ext cx="205328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احکام اعتکاف</a:t>
            </a:r>
          </a:p>
        </p:txBody>
      </p:sp>
      <p:sp>
        <p:nvSpPr>
          <p:cNvPr id="13" name="Rectangle 12"/>
          <p:cNvSpPr>
            <a:spLocks noChangeArrowheads="1"/>
          </p:cNvSpPr>
          <p:nvPr/>
        </p:nvSpPr>
        <p:spPr bwMode="auto">
          <a:xfrm>
            <a:off x="3152776" y="1482589"/>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چه کسانی می‌توانند معتکف شوند؟</a:t>
            </a:r>
          </a:p>
        </p:txBody>
      </p:sp>
      <p:sp>
        <p:nvSpPr>
          <p:cNvPr id="14" name="Rectangle 13"/>
          <p:cNvSpPr>
            <a:spLocks noChangeArrowheads="1"/>
          </p:cNvSpPr>
          <p:nvPr/>
        </p:nvSpPr>
        <p:spPr bwMode="auto">
          <a:xfrm>
            <a:off x="3533776" y="2077413"/>
            <a:ext cx="4496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کجا می‌توان معتکف شد؟</a:t>
            </a:r>
          </a:p>
        </p:txBody>
      </p:sp>
      <p:sp>
        <p:nvSpPr>
          <p:cNvPr id="15" name="Rectangle 14"/>
          <p:cNvSpPr>
            <a:spLocks noChangeArrowheads="1"/>
          </p:cNvSpPr>
          <p:nvPr/>
        </p:nvSpPr>
        <p:spPr bwMode="auto">
          <a:xfrm>
            <a:off x="3609976" y="2738903"/>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چه وقت می‌توان معتکف شد؟</a:t>
            </a:r>
          </a:p>
        </p:txBody>
      </p:sp>
      <p:sp>
        <p:nvSpPr>
          <p:cNvPr id="16" name="Rectangle 15"/>
          <p:cNvSpPr>
            <a:spLocks noChangeArrowheads="1"/>
          </p:cNvSpPr>
          <p:nvPr/>
        </p:nvSpPr>
        <p:spPr bwMode="auto">
          <a:xfrm>
            <a:off x="4286250" y="3362904"/>
            <a:ext cx="3667453"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5. چگونه باید معتکف شد؟</a:t>
            </a:r>
          </a:p>
        </p:txBody>
      </p:sp>
      <p:sp>
        <p:nvSpPr>
          <p:cNvPr id="2" name="Rectangle 1">
            <a:extLst>
              <a:ext uri="{FF2B5EF4-FFF2-40B4-BE49-F238E27FC236}">
                <a16:creationId xmlns:a16="http://schemas.microsoft.com/office/drawing/2014/main" id="{69C0DEAE-1498-FF63-8894-D4AA96228EF9}"/>
              </a:ext>
            </a:extLst>
          </p:cNvPr>
          <p:cNvSpPr/>
          <p:nvPr/>
        </p:nvSpPr>
        <p:spPr>
          <a:xfrm>
            <a:off x="2610280" y="-213671"/>
            <a:ext cx="9315247" cy="938719"/>
          </a:xfrm>
          <a:prstGeom prst="rect">
            <a:avLst/>
          </a:prstGeom>
        </p:spPr>
        <p:txBody>
          <a:bodyPr wrap="square">
            <a:spAutoFit/>
          </a:bodyPr>
          <a:lstStyle/>
          <a:p>
            <a:pPr algn="r" rtl="1" eaLnBrk="1" hangingPunct="1">
              <a:lnSpc>
                <a:spcPct val="150000"/>
              </a:lnSpc>
            </a:pPr>
            <a:r>
              <a:rPr lang="fa-IR" altLang="en-US"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B Mitra" panose="00000400000000000000" pitchFamily="2" charset="-78"/>
              </a:rPr>
              <a:t>نمونه‌ای از دسته بندی احکام به روش پرسشی:</a:t>
            </a:r>
          </a:p>
        </p:txBody>
      </p:sp>
      <p:cxnSp>
        <p:nvCxnSpPr>
          <p:cNvPr id="8" name="Straight Arrow Connector 7">
            <a:extLst>
              <a:ext uri="{FF2B5EF4-FFF2-40B4-BE49-F238E27FC236}">
                <a16:creationId xmlns:a16="http://schemas.microsoft.com/office/drawing/2014/main" id="{90B72D5E-56DE-7E84-88D7-79F84C4B16EB}"/>
              </a:ext>
            </a:extLst>
          </p:cNvPr>
          <p:cNvCxnSpPr/>
          <p:nvPr/>
        </p:nvCxnSpPr>
        <p:spPr>
          <a:xfrm flipH="1">
            <a:off x="4286250" y="1343025"/>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5" name="Rectangle 24">
            <a:extLst>
              <a:ext uri="{FF2B5EF4-FFF2-40B4-BE49-F238E27FC236}">
                <a16:creationId xmlns:a16="http://schemas.microsoft.com/office/drawing/2014/main" id="{5E90E782-5CD1-4B56-CED4-0038A7CB6D70}"/>
              </a:ext>
            </a:extLst>
          </p:cNvPr>
          <p:cNvSpPr>
            <a:spLocks noChangeArrowheads="1"/>
          </p:cNvSpPr>
          <p:nvPr/>
        </p:nvSpPr>
        <p:spPr bwMode="auto">
          <a:xfrm>
            <a:off x="3302327" y="912351"/>
            <a:ext cx="942975"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چه؟</a:t>
            </a:r>
          </a:p>
        </p:txBody>
      </p:sp>
      <p:cxnSp>
        <p:nvCxnSpPr>
          <p:cNvPr id="26" name="Straight Arrow Connector 25">
            <a:extLst>
              <a:ext uri="{FF2B5EF4-FFF2-40B4-BE49-F238E27FC236}">
                <a16:creationId xmlns:a16="http://schemas.microsoft.com/office/drawing/2014/main" id="{CCE5CA33-23D9-AC88-3FAD-F1DBF159A537}"/>
              </a:ext>
            </a:extLst>
          </p:cNvPr>
          <p:cNvCxnSpPr/>
          <p:nvPr/>
        </p:nvCxnSpPr>
        <p:spPr>
          <a:xfrm flipH="1">
            <a:off x="2419350" y="1914525"/>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7" name="Rectangle 26">
            <a:extLst>
              <a:ext uri="{FF2B5EF4-FFF2-40B4-BE49-F238E27FC236}">
                <a16:creationId xmlns:a16="http://schemas.microsoft.com/office/drawing/2014/main" id="{DEFB4C03-3A40-7BEF-72B2-C8C15171A651}"/>
              </a:ext>
            </a:extLst>
          </p:cNvPr>
          <p:cNvSpPr>
            <a:spLocks noChangeArrowheads="1"/>
          </p:cNvSpPr>
          <p:nvPr/>
        </p:nvSpPr>
        <p:spPr bwMode="auto">
          <a:xfrm>
            <a:off x="857251" y="1483851"/>
            <a:ext cx="1521152"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چه کسی؟</a:t>
            </a:r>
          </a:p>
        </p:txBody>
      </p:sp>
      <p:sp>
        <p:nvSpPr>
          <p:cNvPr id="28" name="Rectangle 27">
            <a:extLst>
              <a:ext uri="{FF2B5EF4-FFF2-40B4-BE49-F238E27FC236}">
                <a16:creationId xmlns:a16="http://schemas.microsoft.com/office/drawing/2014/main" id="{689B6BC1-3190-2C7D-1D5D-F95C0E311E44}"/>
              </a:ext>
            </a:extLst>
          </p:cNvPr>
          <p:cNvSpPr>
            <a:spLocks noChangeArrowheads="1"/>
          </p:cNvSpPr>
          <p:nvPr/>
        </p:nvSpPr>
        <p:spPr bwMode="auto">
          <a:xfrm>
            <a:off x="176530" y="4527966"/>
            <a:ext cx="11563666"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rtl="1" eaLnBrk="1" hangingPunct="1">
              <a:lnSpc>
                <a:spcPct val="150000"/>
              </a:lnSpc>
            </a:pPr>
            <a:r>
              <a:rPr lang="fa-IR" altLang="en-US" sz="3200" b="1" dirty="0">
                <a:solidFill>
                  <a:schemeClr val="accent6">
                    <a:lumMod val="75000"/>
                  </a:schemeClr>
                </a:solidFill>
                <a:latin typeface="Calibri" panose="020F0502020204030204" pitchFamily="34" charset="0"/>
                <a:ea typeface="Calibri" panose="020F0502020204030204" pitchFamily="34" charset="0"/>
                <a:cs typeface="B Mitra" panose="00000400000000000000" pitchFamily="2" charset="-78"/>
              </a:rPr>
              <a:t>در روش تلفیقی ممکن است ، بحث احکامی با پرسش شروع شود و با نمودار خوشه‌ای ادامه پیدا کند؛ مانند:</a:t>
            </a:r>
          </a:p>
        </p:txBody>
      </p:sp>
      <p:cxnSp>
        <p:nvCxnSpPr>
          <p:cNvPr id="3" name="Straight Arrow Connector 2">
            <a:extLst>
              <a:ext uri="{FF2B5EF4-FFF2-40B4-BE49-F238E27FC236}">
                <a16:creationId xmlns:a16="http://schemas.microsoft.com/office/drawing/2014/main" id="{C9894689-F12E-840C-A640-5E2103C80803}"/>
              </a:ext>
            </a:extLst>
          </p:cNvPr>
          <p:cNvCxnSpPr/>
          <p:nvPr/>
        </p:nvCxnSpPr>
        <p:spPr>
          <a:xfrm flipH="1">
            <a:off x="3505664" y="2502751"/>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5" name="Rectangle 4">
            <a:extLst>
              <a:ext uri="{FF2B5EF4-FFF2-40B4-BE49-F238E27FC236}">
                <a16:creationId xmlns:a16="http://schemas.microsoft.com/office/drawing/2014/main" id="{251204B6-20E2-A389-E189-7FFCD8F58BE1}"/>
              </a:ext>
            </a:extLst>
          </p:cNvPr>
          <p:cNvSpPr>
            <a:spLocks noChangeArrowheads="1"/>
          </p:cNvSpPr>
          <p:nvPr/>
        </p:nvSpPr>
        <p:spPr bwMode="auto">
          <a:xfrm>
            <a:off x="2521741" y="2072077"/>
            <a:ext cx="942975"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کجا؟</a:t>
            </a:r>
          </a:p>
        </p:txBody>
      </p:sp>
      <p:cxnSp>
        <p:nvCxnSpPr>
          <p:cNvPr id="7" name="Straight Arrow Connector 6">
            <a:extLst>
              <a:ext uri="{FF2B5EF4-FFF2-40B4-BE49-F238E27FC236}">
                <a16:creationId xmlns:a16="http://schemas.microsoft.com/office/drawing/2014/main" id="{273A7850-C22F-62A1-0D52-03C5992E3ABA}"/>
              </a:ext>
            </a:extLst>
          </p:cNvPr>
          <p:cNvCxnSpPr/>
          <p:nvPr/>
        </p:nvCxnSpPr>
        <p:spPr>
          <a:xfrm flipH="1">
            <a:off x="2936952" y="3182975"/>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Rectangle 8">
            <a:extLst>
              <a:ext uri="{FF2B5EF4-FFF2-40B4-BE49-F238E27FC236}">
                <a16:creationId xmlns:a16="http://schemas.microsoft.com/office/drawing/2014/main" id="{29EF1358-D24F-7A88-7636-2EF3E46C2CFF}"/>
              </a:ext>
            </a:extLst>
          </p:cNvPr>
          <p:cNvSpPr>
            <a:spLocks noChangeArrowheads="1"/>
          </p:cNvSpPr>
          <p:nvPr/>
        </p:nvSpPr>
        <p:spPr bwMode="auto">
          <a:xfrm>
            <a:off x="1953029" y="2752301"/>
            <a:ext cx="942975"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کی؟</a:t>
            </a:r>
          </a:p>
        </p:txBody>
      </p:sp>
      <p:cxnSp>
        <p:nvCxnSpPr>
          <p:cNvPr id="10" name="Straight Arrow Connector 9">
            <a:extLst>
              <a:ext uri="{FF2B5EF4-FFF2-40B4-BE49-F238E27FC236}">
                <a16:creationId xmlns:a16="http://schemas.microsoft.com/office/drawing/2014/main" id="{E9387AA2-097B-42A9-5D91-6CB43A557045}"/>
              </a:ext>
            </a:extLst>
          </p:cNvPr>
          <p:cNvCxnSpPr/>
          <p:nvPr/>
        </p:nvCxnSpPr>
        <p:spPr>
          <a:xfrm flipH="1">
            <a:off x="3594874" y="3829746"/>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1" name="Rectangle 10">
            <a:extLst>
              <a:ext uri="{FF2B5EF4-FFF2-40B4-BE49-F238E27FC236}">
                <a16:creationId xmlns:a16="http://schemas.microsoft.com/office/drawing/2014/main" id="{7658376A-7A4F-3C59-7BB8-258A91BC2A37}"/>
              </a:ext>
            </a:extLst>
          </p:cNvPr>
          <p:cNvSpPr>
            <a:spLocks noChangeArrowheads="1"/>
          </p:cNvSpPr>
          <p:nvPr/>
        </p:nvSpPr>
        <p:spPr bwMode="auto">
          <a:xfrm>
            <a:off x="2326859" y="3399072"/>
            <a:ext cx="122706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چگونه؟</a:t>
            </a:r>
          </a:p>
        </p:txBody>
      </p:sp>
    </p:spTree>
    <p:extLst>
      <p:ext uri="{BB962C8B-B14F-4D97-AF65-F5344CB8AC3E}">
        <p14:creationId xmlns:p14="http://schemas.microsoft.com/office/powerpoint/2010/main" val="367003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barn(inVertical)">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1000"/>
                                        <p:tgtEl>
                                          <p:spTgt spid="25"/>
                                        </p:tgtEl>
                                      </p:cBhvr>
                                    </p:animEffect>
                                    <p:anim calcmode="lin" valueType="num">
                                      <p:cBhvr>
                                        <p:cTn id="42" dur="1000" fill="hold"/>
                                        <p:tgtEl>
                                          <p:spTgt spid="25"/>
                                        </p:tgtEl>
                                        <p:attrNameLst>
                                          <p:attrName>ppt_x</p:attrName>
                                        </p:attrNameLst>
                                      </p:cBhvr>
                                      <p:tavLst>
                                        <p:tav tm="0">
                                          <p:val>
                                            <p:strVal val="#ppt_x"/>
                                          </p:val>
                                        </p:tav>
                                        <p:tav tm="100000">
                                          <p:val>
                                            <p:strVal val="#ppt_x"/>
                                          </p:val>
                                        </p:tav>
                                      </p:tavLst>
                                    </p:anim>
                                    <p:anim calcmode="lin" valueType="num">
                                      <p:cBhvr>
                                        <p:cTn id="4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barn(inVertical)">
                                      <p:cBhvr>
                                        <p:cTn id="55" dur="500"/>
                                        <p:tgtEl>
                                          <p:spTgt spid="26"/>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1000"/>
                                        <p:tgtEl>
                                          <p:spTgt spid="14"/>
                                        </p:tgtEl>
                                      </p:cBhvr>
                                    </p:animEffect>
                                    <p:anim calcmode="lin" valueType="num">
                                      <p:cBhvr>
                                        <p:cTn id="68" dur="1000" fill="hold"/>
                                        <p:tgtEl>
                                          <p:spTgt spid="14"/>
                                        </p:tgtEl>
                                        <p:attrNameLst>
                                          <p:attrName>ppt_x</p:attrName>
                                        </p:attrNameLst>
                                      </p:cBhvr>
                                      <p:tavLst>
                                        <p:tav tm="0">
                                          <p:val>
                                            <p:strVal val="#ppt_x"/>
                                          </p:val>
                                        </p:tav>
                                        <p:tav tm="100000">
                                          <p:val>
                                            <p:strVal val="#ppt_x"/>
                                          </p:val>
                                        </p:tav>
                                      </p:tavLst>
                                    </p:anim>
                                    <p:anim calcmode="lin" valueType="num">
                                      <p:cBhvr>
                                        <p:cTn id="6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3"/>
                                        </p:tgtEl>
                                        <p:attrNameLst>
                                          <p:attrName>style.visibility</p:attrName>
                                        </p:attrNameLst>
                                      </p:cBhvr>
                                      <p:to>
                                        <p:strVal val="visible"/>
                                      </p:to>
                                    </p:set>
                                    <p:animEffect transition="in" filter="barn(inVertical)">
                                      <p:cBhvr>
                                        <p:cTn id="74" dur="500"/>
                                        <p:tgtEl>
                                          <p:spTgt spid="3"/>
                                        </p:tgtEl>
                                      </p:cBhvr>
                                    </p:animEffect>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1000"/>
                                        <p:tgtEl>
                                          <p:spTgt spid="5"/>
                                        </p:tgtEl>
                                      </p:cBhvr>
                                    </p:animEffect>
                                    <p:anim calcmode="lin" valueType="num">
                                      <p:cBhvr>
                                        <p:cTn id="80" dur="1000" fill="hold"/>
                                        <p:tgtEl>
                                          <p:spTgt spid="5"/>
                                        </p:tgtEl>
                                        <p:attrNameLst>
                                          <p:attrName>ppt_x</p:attrName>
                                        </p:attrNameLst>
                                      </p:cBhvr>
                                      <p:tavLst>
                                        <p:tav tm="0">
                                          <p:val>
                                            <p:strVal val="#ppt_x"/>
                                          </p:val>
                                        </p:tav>
                                        <p:tav tm="100000">
                                          <p:val>
                                            <p:strVal val="#ppt_x"/>
                                          </p:val>
                                        </p:tav>
                                      </p:tavLst>
                                    </p:anim>
                                    <p:anim calcmode="lin" valueType="num">
                                      <p:cBhvr>
                                        <p:cTn id="8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fade">
                                      <p:cBhvr>
                                        <p:cTn id="86" dur="1000"/>
                                        <p:tgtEl>
                                          <p:spTgt spid="15"/>
                                        </p:tgtEl>
                                      </p:cBhvr>
                                    </p:animEffect>
                                    <p:anim calcmode="lin" valueType="num">
                                      <p:cBhvr>
                                        <p:cTn id="87" dur="1000" fill="hold"/>
                                        <p:tgtEl>
                                          <p:spTgt spid="15"/>
                                        </p:tgtEl>
                                        <p:attrNameLst>
                                          <p:attrName>ppt_x</p:attrName>
                                        </p:attrNameLst>
                                      </p:cBhvr>
                                      <p:tavLst>
                                        <p:tav tm="0">
                                          <p:val>
                                            <p:strVal val="#ppt_x"/>
                                          </p:val>
                                        </p:tav>
                                        <p:tav tm="100000">
                                          <p:val>
                                            <p:strVal val="#ppt_x"/>
                                          </p:val>
                                        </p:tav>
                                      </p:tavLst>
                                    </p:anim>
                                    <p:anim calcmode="lin" valueType="num">
                                      <p:cBhvr>
                                        <p:cTn id="8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7"/>
                                        </p:tgtEl>
                                        <p:attrNameLst>
                                          <p:attrName>style.visibility</p:attrName>
                                        </p:attrNameLst>
                                      </p:cBhvr>
                                      <p:to>
                                        <p:strVal val="visible"/>
                                      </p:to>
                                    </p:set>
                                    <p:animEffect transition="in" filter="barn(inVertical)">
                                      <p:cBhvr>
                                        <p:cTn id="93" dur="500"/>
                                        <p:tgtEl>
                                          <p:spTgt spid="7"/>
                                        </p:tgtEl>
                                      </p:cBhvr>
                                    </p:animEffect>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9"/>
                                        </p:tgtEl>
                                        <p:attrNameLst>
                                          <p:attrName>style.visibility</p:attrName>
                                        </p:attrNameLst>
                                      </p:cBhvr>
                                      <p:to>
                                        <p:strVal val="visible"/>
                                      </p:to>
                                    </p:set>
                                    <p:animEffect transition="in" filter="fade">
                                      <p:cBhvr>
                                        <p:cTn id="98" dur="1000"/>
                                        <p:tgtEl>
                                          <p:spTgt spid="9"/>
                                        </p:tgtEl>
                                      </p:cBhvr>
                                    </p:animEffect>
                                    <p:anim calcmode="lin" valueType="num">
                                      <p:cBhvr>
                                        <p:cTn id="99" dur="1000" fill="hold"/>
                                        <p:tgtEl>
                                          <p:spTgt spid="9"/>
                                        </p:tgtEl>
                                        <p:attrNameLst>
                                          <p:attrName>ppt_x</p:attrName>
                                        </p:attrNameLst>
                                      </p:cBhvr>
                                      <p:tavLst>
                                        <p:tav tm="0">
                                          <p:val>
                                            <p:strVal val="#ppt_x"/>
                                          </p:val>
                                        </p:tav>
                                        <p:tav tm="100000">
                                          <p:val>
                                            <p:strVal val="#ppt_x"/>
                                          </p:val>
                                        </p:tav>
                                      </p:tavLst>
                                    </p:anim>
                                    <p:anim calcmode="lin" valueType="num">
                                      <p:cBhvr>
                                        <p:cTn id="10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fade">
                                      <p:cBhvr>
                                        <p:cTn id="105" dur="1000"/>
                                        <p:tgtEl>
                                          <p:spTgt spid="16"/>
                                        </p:tgtEl>
                                      </p:cBhvr>
                                    </p:animEffect>
                                    <p:anim calcmode="lin" valueType="num">
                                      <p:cBhvr>
                                        <p:cTn id="106" dur="1000" fill="hold"/>
                                        <p:tgtEl>
                                          <p:spTgt spid="16"/>
                                        </p:tgtEl>
                                        <p:attrNameLst>
                                          <p:attrName>ppt_x</p:attrName>
                                        </p:attrNameLst>
                                      </p:cBhvr>
                                      <p:tavLst>
                                        <p:tav tm="0">
                                          <p:val>
                                            <p:strVal val="#ppt_x"/>
                                          </p:val>
                                        </p:tav>
                                        <p:tav tm="100000">
                                          <p:val>
                                            <p:strVal val="#ppt_x"/>
                                          </p:val>
                                        </p:tav>
                                      </p:tavLst>
                                    </p:anim>
                                    <p:anim calcmode="lin" valueType="num">
                                      <p:cBhvr>
                                        <p:cTn id="10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barn(inVertical)">
                                      <p:cBhvr>
                                        <p:cTn id="112" dur="500"/>
                                        <p:tgtEl>
                                          <p:spTgt spid="10"/>
                                        </p:tgtEl>
                                      </p:cBhvr>
                                    </p:animEffect>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11"/>
                                        </p:tgtEl>
                                        <p:attrNameLst>
                                          <p:attrName>style.visibility</p:attrName>
                                        </p:attrNameLst>
                                      </p:cBhvr>
                                      <p:to>
                                        <p:strVal val="visible"/>
                                      </p:to>
                                    </p:set>
                                    <p:animEffect transition="in" filter="fade">
                                      <p:cBhvr>
                                        <p:cTn id="117" dur="1000"/>
                                        <p:tgtEl>
                                          <p:spTgt spid="11"/>
                                        </p:tgtEl>
                                      </p:cBhvr>
                                    </p:animEffect>
                                    <p:anim calcmode="lin" valueType="num">
                                      <p:cBhvr>
                                        <p:cTn id="118" dur="1000" fill="hold"/>
                                        <p:tgtEl>
                                          <p:spTgt spid="11"/>
                                        </p:tgtEl>
                                        <p:attrNameLst>
                                          <p:attrName>ppt_x</p:attrName>
                                        </p:attrNameLst>
                                      </p:cBhvr>
                                      <p:tavLst>
                                        <p:tav tm="0">
                                          <p:val>
                                            <p:strVal val="#ppt_x"/>
                                          </p:val>
                                        </p:tav>
                                        <p:tav tm="100000">
                                          <p:val>
                                            <p:strVal val="#ppt_x"/>
                                          </p:val>
                                        </p:tav>
                                      </p:tavLst>
                                    </p:anim>
                                    <p:anim calcmode="lin" valueType="num">
                                      <p:cBhvr>
                                        <p:cTn id="1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fade">
                                      <p:cBhvr>
                                        <p:cTn id="124" dur="1000"/>
                                        <p:tgtEl>
                                          <p:spTgt spid="28"/>
                                        </p:tgtEl>
                                      </p:cBhvr>
                                    </p:animEffect>
                                    <p:anim calcmode="lin" valueType="num">
                                      <p:cBhvr>
                                        <p:cTn id="125" dur="1000" fill="hold"/>
                                        <p:tgtEl>
                                          <p:spTgt spid="28"/>
                                        </p:tgtEl>
                                        <p:attrNameLst>
                                          <p:attrName>ppt_x</p:attrName>
                                        </p:attrNameLst>
                                      </p:cBhvr>
                                      <p:tavLst>
                                        <p:tav tm="0">
                                          <p:val>
                                            <p:strVal val="#ppt_x"/>
                                          </p:val>
                                        </p:tav>
                                        <p:tav tm="100000">
                                          <p:val>
                                            <p:strVal val="#ppt_x"/>
                                          </p:val>
                                        </p:tav>
                                      </p:tavLst>
                                    </p:anim>
                                    <p:anim calcmode="lin" valueType="num">
                                      <p:cBhvr>
                                        <p:cTn id="12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6" grpId="0"/>
      <p:bldP spid="25" grpId="0"/>
      <p:bldP spid="27" grpId="0"/>
      <p:bldP spid="28" grpId="0"/>
      <p:bldP spid="5" grpId="0"/>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Brace 4">
            <a:extLst>
              <a:ext uri="{FF2B5EF4-FFF2-40B4-BE49-F238E27FC236}">
                <a16:creationId xmlns:a16="http://schemas.microsoft.com/office/drawing/2014/main" id="{53677905-329F-0F94-896D-1C9EC327C8C2}"/>
              </a:ext>
            </a:extLst>
          </p:cNvPr>
          <p:cNvSpPr/>
          <p:nvPr/>
        </p:nvSpPr>
        <p:spPr>
          <a:xfrm>
            <a:off x="7974863" y="243840"/>
            <a:ext cx="248286" cy="5165560"/>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6" name="Rectangle 5">
            <a:extLst>
              <a:ext uri="{FF2B5EF4-FFF2-40B4-BE49-F238E27FC236}">
                <a16:creationId xmlns:a16="http://schemas.microsoft.com/office/drawing/2014/main" id="{152E77A6-7E68-BFFF-9075-1021C08B04C0}"/>
              </a:ext>
            </a:extLst>
          </p:cNvPr>
          <p:cNvSpPr>
            <a:spLocks noChangeArrowheads="1"/>
          </p:cNvSpPr>
          <p:nvPr/>
        </p:nvSpPr>
        <p:spPr bwMode="auto">
          <a:xfrm>
            <a:off x="4868566" y="70142"/>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خمس چیست؟</a:t>
            </a:r>
          </a:p>
        </p:txBody>
      </p:sp>
      <p:sp>
        <p:nvSpPr>
          <p:cNvPr id="7" name="Rectangle 6">
            <a:extLst>
              <a:ext uri="{FF2B5EF4-FFF2-40B4-BE49-F238E27FC236}">
                <a16:creationId xmlns:a16="http://schemas.microsoft.com/office/drawing/2014/main" id="{86EE72B9-EABE-1AEA-A944-90F79DB3C942}"/>
              </a:ext>
            </a:extLst>
          </p:cNvPr>
          <p:cNvSpPr>
            <a:spLocks noChangeArrowheads="1"/>
          </p:cNvSpPr>
          <p:nvPr/>
        </p:nvSpPr>
        <p:spPr bwMode="auto">
          <a:xfrm>
            <a:off x="8324219" y="2390903"/>
            <a:ext cx="205328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احکام خمس</a:t>
            </a:r>
          </a:p>
        </p:txBody>
      </p:sp>
      <p:sp>
        <p:nvSpPr>
          <p:cNvPr id="8" name="Rectangle 7">
            <a:extLst>
              <a:ext uri="{FF2B5EF4-FFF2-40B4-BE49-F238E27FC236}">
                <a16:creationId xmlns:a16="http://schemas.microsoft.com/office/drawing/2014/main" id="{C31C5B78-658D-9C49-7798-B2B1F3D56B62}"/>
              </a:ext>
            </a:extLst>
          </p:cNvPr>
          <p:cNvSpPr>
            <a:spLocks noChangeArrowheads="1"/>
          </p:cNvSpPr>
          <p:nvPr/>
        </p:nvSpPr>
        <p:spPr bwMode="auto">
          <a:xfrm>
            <a:off x="3180057" y="892022"/>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بر چه کسانی واجب است؟</a:t>
            </a:r>
          </a:p>
        </p:txBody>
      </p:sp>
      <p:sp>
        <p:nvSpPr>
          <p:cNvPr id="9" name="Rectangle 8">
            <a:extLst>
              <a:ext uri="{FF2B5EF4-FFF2-40B4-BE49-F238E27FC236}">
                <a16:creationId xmlns:a16="http://schemas.microsoft.com/office/drawing/2014/main" id="{44E2141C-EC70-369E-48D9-E7FDDD9DEB4C}"/>
              </a:ext>
            </a:extLst>
          </p:cNvPr>
          <p:cNvSpPr>
            <a:spLocks noChangeArrowheads="1"/>
          </p:cNvSpPr>
          <p:nvPr/>
        </p:nvSpPr>
        <p:spPr bwMode="auto">
          <a:xfrm>
            <a:off x="3454831" y="1994945"/>
            <a:ext cx="4496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چه چیزیهایی خمس دارد؟</a:t>
            </a:r>
          </a:p>
        </p:txBody>
      </p:sp>
      <p:sp>
        <p:nvSpPr>
          <p:cNvPr id="10" name="Rectangle 9">
            <a:extLst>
              <a:ext uri="{FF2B5EF4-FFF2-40B4-BE49-F238E27FC236}">
                <a16:creationId xmlns:a16="http://schemas.microsoft.com/office/drawing/2014/main" id="{40BCDDFA-2D3F-F9C3-3DF4-12A386491589}"/>
              </a:ext>
            </a:extLst>
          </p:cNvPr>
          <p:cNvSpPr>
            <a:spLocks noChangeArrowheads="1"/>
          </p:cNvSpPr>
          <p:nvPr/>
        </p:nvSpPr>
        <p:spPr bwMode="auto">
          <a:xfrm>
            <a:off x="3605769" y="4881201"/>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مصارف خمس کدام‌ است؟</a:t>
            </a:r>
          </a:p>
        </p:txBody>
      </p:sp>
      <p:sp>
        <p:nvSpPr>
          <p:cNvPr id="12" name="Right Brace 11">
            <a:extLst>
              <a:ext uri="{FF2B5EF4-FFF2-40B4-BE49-F238E27FC236}">
                <a16:creationId xmlns:a16="http://schemas.microsoft.com/office/drawing/2014/main" id="{070F395E-0327-11ED-ECAB-5F067773802D}"/>
              </a:ext>
            </a:extLst>
          </p:cNvPr>
          <p:cNvSpPr/>
          <p:nvPr/>
        </p:nvSpPr>
        <p:spPr>
          <a:xfrm>
            <a:off x="4214935" y="1070257"/>
            <a:ext cx="119080" cy="2641293"/>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13" name="Rectangle 12">
            <a:extLst>
              <a:ext uri="{FF2B5EF4-FFF2-40B4-BE49-F238E27FC236}">
                <a16:creationId xmlns:a16="http://schemas.microsoft.com/office/drawing/2014/main" id="{03C435AD-FDCE-E55D-F113-204F0C9A6318}"/>
              </a:ext>
            </a:extLst>
          </p:cNvPr>
          <p:cNvSpPr>
            <a:spLocks noChangeArrowheads="1"/>
          </p:cNvSpPr>
          <p:nvPr/>
        </p:nvSpPr>
        <p:spPr bwMode="auto">
          <a:xfrm>
            <a:off x="1112015" y="880430"/>
            <a:ext cx="3102920"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منفعت کسب</a:t>
            </a:r>
            <a:endParaRPr lang="fa-IR" altLang="en-US" sz="2000" b="1" dirty="0">
              <a:solidFill>
                <a:srgbClr val="FF0000"/>
              </a:solidFill>
              <a:latin typeface="Calibri" panose="020F0502020204030204" pitchFamily="34" charset="0"/>
              <a:ea typeface="Calibri" panose="020F0502020204030204" pitchFamily="34" charset="0"/>
              <a:cs typeface="B Mitra" panose="00000400000000000000" pitchFamily="2" charset="-78"/>
            </a:endParaRPr>
          </a:p>
        </p:txBody>
      </p:sp>
      <p:sp>
        <p:nvSpPr>
          <p:cNvPr id="14" name="Rectangle 13">
            <a:extLst>
              <a:ext uri="{FF2B5EF4-FFF2-40B4-BE49-F238E27FC236}">
                <a16:creationId xmlns:a16="http://schemas.microsoft.com/office/drawing/2014/main" id="{EA23D9AF-1830-B02E-4575-4A071569FEC4}"/>
              </a:ext>
            </a:extLst>
          </p:cNvPr>
          <p:cNvSpPr>
            <a:spLocks noChangeArrowheads="1"/>
          </p:cNvSpPr>
          <p:nvPr/>
        </p:nvSpPr>
        <p:spPr bwMode="auto">
          <a:xfrm>
            <a:off x="1028292" y="1176722"/>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معدن</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15" name="Rectangle 14">
            <a:extLst>
              <a:ext uri="{FF2B5EF4-FFF2-40B4-BE49-F238E27FC236}">
                <a16:creationId xmlns:a16="http://schemas.microsoft.com/office/drawing/2014/main" id="{9D35AA81-F83B-609A-4C24-4B25002EB4BA}"/>
              </a:ext>
            </a:extLst>
          </p:cNvPr>
          <p:cNvSpPr>
            <a:spLocks noChangeArrowheads="1"/>
          </p:cNvSpPr>
          <p:nvPr/>
        </p:nvSpPr>
        <p:spPr bwMode="auto">
          <a:xfrm>
            <a:off x="1004388" y="1537105"/>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گنج</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16" name="Rectangle 15">
            <a:extLst>
              <a:ext uri="{FF2B5EF4-FFF2-40B4-BE49-F238E27FC236}">
                <a16:creationId xmlns:a16="http://schemas.microsoft.com/office/drawing/2014/main" id="{76B8D49E-17D0-C433-2B72-2E316EF3EBA6}"/>
              </a:ext>
            </a:extLst>
          </p:cNvPr>
          <p:cNvSpPr>
            <a:spLocks noChangeArrowheads="1"/>
          </p:cNvSpPr>
          <p:nvPr/>
        </p:nvSpPr>
        <p:spPr bwMode="auto">
          <a:xfrm>
            <a:off x="1028291" y="1920421"/>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مال حلال مخلوط به حرام</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17" name="Rectangle 16">
            <a:extLst>
              <a:ext uri="{FF2B5EF4-FFF2-40B4-BE49-F238E27FC236}">
                <a16:creationId xmlns:a16="http://schemas.microsoft.com/office/drawing/2014/main" id="{9650F3BA-AC97-4171-6305-AF18626C935F}"/>
              </a:ext>
            </a:extLst>
          </p:cNvPr>
          <p:cNvSpPr>
            <a:spLocks noChangeArrowheads="1"/>
          </p:cNvSpPr>
          <p:nvPr/>
        </p:nvSpPr>
        <p:spPr bwMode="auto">
          <a:xfrm>
            <a:off x="1028291" y="2321862"/>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غنیمت جنگی</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18" name="Rectangle 17">
            <a:extLst>
              <a:ext uri="{FF2B5EF4-FFF2-40B4-BE49-F238E27FC236}">
                <a16:creationId xmlns:a16="http://schemas.microsoft.com/office/drawing/2014/main" id="{032DA28C-DE65-43FF-F5F1-F80851FC0E21}"/>
              </a:ext>
            </a:extLst>
          </p:cNvPr>
          <p:cNvSpPr>
            <a:spLocks noChangeArrowheads="1"/>
          </p:cNvSpPr>
          <p:nvPr/>
        </p:nvSpPr>
        <p:spPr bwMode="auto">
          <a:xfrm>
            <a:off x="1056624" y="2769452"/>
            <a:ext cx="318664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غوص</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19" name="Rectangle 18">
            <a:extLst>
              <a:ext uri="{FF2B5EF4-FFF2-40B4-BE49-F238E27FC236}">
                <a16:creationId xmlns:a16="http://schemas.microsoft.com/office/drawing/2014/main" id="{2742D4EB-A679-CF47-48AC-7547221D6C0E}"/>
              </a:ext>
            </a:extLst>
          </p:cNvPr>
          <p:cNvSpPr>
            <a:spLocks noChangeArrowheads="1"/>
          </p:cNvSpPr>
          <p:nvPr/>
        </p:nvSpPr>
        <p:spPr bwMode="auto">
          <a:xfrm>
            <a:off x="601752" y="3196024"/>
            <a:ext cx="3644225"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زمینی که کافر ذمی از مسلمان بخرد</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0" name="Right Brace 19">
            <a:extLst>
              <a:ext uri="{FF2B5EF4-FFF2-40B4-BE49-F238E27FC236}">
                <a16:creationId xmlns:a16="http://schemas.microsoft.com/office/drawing/2014/main" id="{69A31154-DF11-E95A-210A-4B0659326168}"/>
              </a:ext>
            </a:extLst>
          </p:cNvPr>
          <p:cNvSpPr/>
          <p:nvPr/>
        </p:nvSpPr>
        <p:spPr>
          <a:xfrm>
            <a:off x="4183391" y="3996250"/>
            <a:ext cx="150623" cy="2517775"/>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21" name="Rectangle 20">
            <a:extLst>
              <a:ext uri="{FF2B5EF4-FFF2-40B4-BE49-F238E27FC236}">
                <a16:creationId xmlns:a16="http://schemas.microsoft.com/office/drawing/2014/main" id="{A49915E0-08B0-A045-B248-CEA0E4612CDD}"/>
              </a:ext>
            </a:extLst>
          </p:cNvPr>
          <p:cNvSpPr>
            <a:spLocks noChangeArrowheads="1"/>
          </p:cNvSpPr>
          <p:nvPr/>
        </p:nvSpPr>
        <p:spPr bwMode="auto">
          <a:xfrm>
            <a:off x="3076364" y="4158443"/>
            <a:ext cx="1170524"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سهم امام </a:t>
            </a:r>
            <a:endParaRPr lang="fa-IR" altLang="en-US" sz="2000" b="1" dirty="0">
              <a:solidFill>
                <a:srgbClr val="FF0000"/>
              </a:solidFill>
              <a:latin typeface="Calibri" panose="020F0502020204030204" pitchFamily="34" charset="0"/>
              <a:ea typeface="Calibri" panose="020F0502020204030204" pitchFamily="34" charset="0"/>
              <a:cs typeface="B Mitra" panose="00000400000000000000" pitchFamily="2" charset="-78"/>
            </a:endParaRPr>
          </a:p>
        </p:txBody>
      </p:sp>
      <p:sp>
        <p:nvSpPr>
          <p:cNvPr id="22" name="Rectangle 21">
            <a:extLst>
              <a:ext uri="{FF2B5EF4-FFF2-40B4-BE49-F238E27FC236}">
                <a16:creationId xmlns:a16="http://schemas.microsoft.com/office/drawing/2014/main" id="{7066441B-0DC6-FB75-9C53-91C7937E1E2A}"/>
              </a:ext>
            </a:extLst>
          </p:cNvPr>
          <p:cNvSpPr>
            <a:spLocks noChangeArrowheads="1"/>
          </p:cNvSpPr>
          <p:nvPr/>
        </p:nvSpPr>
        <p:spPr bwMode="auto">
          <a:xfrm>
            <a:off x="2866593" y="5637698"/>
            <a:ext cx="1407882"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سهم سادات</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3" name="Rectangle 22">
            <a:extLst>
              <a:ext uri="{FF2B5EF4-FFF2-40B4-BE49-F238E27FC236}">
                <a16:creationId xmlns:a16="http://schemas.microsoft.com/office/drawing/2014/main" id="{913510AB-10F3-78F8-33D7-3CD148183884}"/>
              </a:ext>
            </a:extLst>
          </p:cNvPr>
          <p:cNvSpPr>
            <a:spLocks noChangeArrowheads="1"/>
          </p:cNvSpPr>
          <p:nvPr/>
        </p:nvSpPr>
        <p:spPr bwMode="auto">
          <a:xfrm>
            <a:off x="1660252" y="3757088"/>
            <a:ext cx="1407882"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خدا</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4" name="Rectangle 23">
            <a:extLst>
              <a:ext uri="{FF2B5EF4-FFF2-40B4-BE49-F238E27FC236}">
                <a16:creationId xmlns:a16="http://schemas.microsoft.com/office/drawing/2014/main" id="{CA0E48EC-3000-0B51-75DA-8D26EFDC110F}"/>
              </a:ext>
            </a:extLst>
          </p:cNvPr>
          <p:cNvSpPr>
            <a:spLocks noChangeArrowheads="1"/>
          </p:cNvSpPr>
          <p:nvPr/>
        </p:nvSpPr>
        <p:spPr bwMode="auto">
          <a:xfrm>
            <a:off x="1638758" y="4171116"/>
            <a:ext cx="1407882"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رسول</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5" name="Rectangle 24">
            <a:extLst>
              <a:ext uri="{FF2B5EF4-FFF2-40B4-BE49-F238E27FC236}">
                <a16:creationId xmlns:a16="http://schemas.microsoft.com/office/drawing/2014/main" id="{97872D84-959E-132C-A3F6-B2664F2C62E2}"/>
              </a:ext>
            </a:extLst>
          </p:cNvPr>
          <p:cNvSpPr>
            <a:spLocks noChangeArrowheads="1"/>
          </p:cNvSpPr>
          <p:nvPr/>
        </p:nvSpPr>
        <p:spPr bwMode="auto">
          <a:xfrm>
            <a:off x="1650059" y="4672843"/>
            <a:ext cx="1407882"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ذوی القربی</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6" name="Rectangle 25">
            <a:extLst>
              <a:ext uri="{FF2B5EF4-FFF2-40B4-BE49-F238E27FC236}">
                <a16:creationId xmlns:a16="http://schemas.microsoft.com/office/drawing/2014/main" id="{D5E57215-10B1-EA7A-2858-BEE8273CB355}"/>
              </a:ext>
            </a:extLst>
          </p:cNvPr>
          <p:cNvSpPr>
            <a:spLocks noChangeArrowheads="1"/>
          </p:cNvSpPr>
          <p:nvPr/>
        </p:nvSpPr>
        <p:spPr bwMode="auto">
          <a:xfrm>
            <a:off x="1619704" y="6149631"/>
            <a:ext cx="1340089"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راه ماندگان</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7" name="Rectangle 26">
            <a:extLst>
              <a:ext uri="{FF2B5EF4-FFF2-40B4-BE49-F238E27FC236}">
                <a16:creationId xmlns:a16="http://schemas.microsoft.com/office/drawing/2014/main" id="{CA127696-E39E-D7B4-4F18-8ECCA82912AB}"/>
              </a:ext>
            </a:extLst>
          </p:cNvPr>
          <p:cNvSpPr>
            <a:spLocks noChangeArrowheads="1"/>
          </p:cNvSpPr>
          <p:nvPr/>
        </p:nvSpPr>
        <p:spPr bwMode="auto">
          <a:xfrm>
            <a:off x="1678501" y="5666039"/>
            <a:ext cx="1254364"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مساکین</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8" name="Rectangle 27">
            <a:extLst>
              <a:ext uri="{FF2B5EF4-FFF2-40B4-BE49-F238E27FC236}">
                <a16:creationId xmlns:a16="http://schemas.microsoft.com/office/drawing/2014/main" id="{E549B038-5F6E-FD24-B3EA-F30B14C68E69}"/>
              </a:ext>
            </a:extLst>
          </p:cNvPr>
          <p:cNvSpPr>
            <a:spLocks noChangeArrowheads="1"/>
          </p:cNvSpPr>
          <p:nvPr/>
        </p:nvSpPr>
        <p:spPr bwMode="auto">
          <a:xfrm>
            <a:off x="1631636" y="5206473"/>
            <a:ext cx="1311513" cy="515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000" b="1" dirty="0">
                <a:solidFill>
                  <a:srgbClr val="002060"/>
                </a:solidFill>
                <a:latin typeface="Calibri" panose="020F0502020204030204" pitchFamily="34" charset="0"/>
                <a:ea typeface="Calibri" panose="020F0502020204030204" pitchFamily="34" charset="0"/>
                <a:cs typeface="B Mitra" panose="00000400000000000000" pitchFamily="2" charset="-78"/>
              </a:rPr>
              <a:t>یتیمان</a:t>
            </a:r>
            <a:endParaRPr lang="fa-IR" altLang="en-US" sz="2000" b="1" dirty="0">
              <a:solidFill>
                <a:schemeClr val="accent5">
                  <a:lumMod val="50000"/>
                </a:schemeClr>
              </a:solidFill>
              <a:latin typeface="Calibri" panose="020F0502020204030204" pitchFamily="34" charset="0"/>
              <a:ea typeface="Calibri" panose="020F0502020204030204" pitchFamily="34" charset="0"/>
              <a:cs typeface="B Mitra" panose="00000400000000000000" pitchFamily="2" charset="-78"/>
            </a:endParaRPr>
          </a:p>
        </p:txBody>
      </p:sp>
      <p:sp>
        <p:nvSpPr>
          <p:cNvPr id="29" name="Right Brace 28">
            <a:extLst>
              <a:ext uri="{FF2B5EF4-FFF2-40B4-BE49-F238E27FC236}">
                <a16:creationId xmlns:a16="http://schemas.microsoft.com/office/drawing/2014/main" id="{F365AF02-D78C-2DFF-4468-B849194D09BF}"/>
              </a:ext>
            </a:extLst>
          </p:cNvPr>
          <p:cNvSpPr/>
          <p:nvPr/>
        </p:nvSpPr>
        <p:spPr>
          <a:xfrm>
            <a:off x="3046567" y="3846042"/>
            <a:ext cx="133490" cy="1286695"/>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30" name="Right Brace 29">
            <a:extLst>
              <a:ext uri="{FF2B5EF4-FFF2-40B4-BE49-F238E27FC236}">
                <a16:creationId xmlns:a16="http://schemas.microsoft.com/office/drawing/2014/main" id="{DC250BEB-B266-ECE5-3B4B-527052AC7761}"/>
              </a:ext>
            </a:extLst>
          </p:cNvPr>
          <p:cNvSpPr/>
          <p:nvPr/>
        </p:nvSpPr>
        <p:spPr>
          <a:xfrm>
            <a:off x="2959793" y="5320895"/>
            <a:ext cx="86774" cy="1217712"/>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Tree>
    <p:extLst>
      <p:ext uri="{BB962C8B-B14F-4D97-AF65-F5344CB8AC3E}">
        <p14:creationId xmlns:p14="http://schemas.microsoft.com/office/powerpoint/2010/main" val="392900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1000" fill="hold"/>
                                        <p:tgtEl>
                                          <p:spTgt spid="12"/>
                                        </p:tgtEl>
                                        <p:attrNameLst>
                                          <p:attrName>ppt_w</p:attrName>
                                        </p:attrNameLst>
                                      </p:cBhvr>
                                      <p:tavLst>
                                        <p:tav tm="0">
                                          <p:val>
                                            <p:fltVal val="0"/>
                                          </p:val>
                                        </p:tav>
                                        <p:tav tm="100000">
                                          <p:val>
                                            <p:strVal val="#ppt_w"/>
                                          </p:val>
                                        </p:tav>
                                      </p:tavLst>
                                    </p:anim>
                                    <p:anim calcmode="lin" valueType="num">
                                      <p:cBhvr>
                                        <p:cTn id="51" dur="1000" fill="hold"/>
                                        <p:tgtEl>
                                          <p:spTgt spid="12"/>
                                        </p:tgtEl>
                                        <p:attrNameLst>
                                          <p:attrName>ppt_h</p:attrName>
                                        </p:attrNameLst>
                                      </p:cBhvr>
                                      <p:tavLst>
                                        <p:tav tm="0">
                                          <p:val>
                                            <p:fltVal val="0"/>
                                          </p:val>
                                        </p:tav>
                                        <p:tav tm="100000">
                                          <p:val>
                                            <p:strVal val="#ppt_h"/>
                                          </p:val>
                                        </p:tav>
                                      </p:tavLst>
                                    </p:anim>
                                    <p:anim calcmode="lin" valueType="num">
                                      <p:cBhvr>
                                        <p:cTn id="52" dur="1000" fill="hold"/>
                                        <p:tgtEl>
                                          <p:spTgt spid="12"/>
                                        </p:tgtEl>
                                        <p:attrNameLst>
                                          <p:attrName>style.rotation</p:attrName>
                                        </p:attrNameLst>
                                      </p:cBhvr>
                                      <p:tavLst>
                                        <p:tav tm="0">
                                          <p:val>
                                            <p:fltVal val="90"/>
                                          </p:val>
                                        </p:tav>
                                        <p:tav tm="100000">
                                          <p:val>
                                            <p:fltVal val="0"/>
                                          </p:val>
                                        </p:tav>
                                      </p:tavLst>
                                    </p:anim>
                                    <p:animEffect transition="in" filter="fade">
                                      <p:cBhvr>
                                        <p:cTn id="53" dur="10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1000"/>
                                        <p:tgtEl>
                                          <p:spTgt spid="15"/>
                                        </p:tgtEl>
                                      </p:cBhvr>
                                    </p:animEffect>
                                    <p:anim calcmode="lin" valueType="num">
                                      <p:cBhvr>
                                        <p:cTn id="73" dur="1000" fill="hold"/>
                                        <p:tgtEl>
                                          <p:spTgt spid="15"/>
                                        </p:tgtEl>
                                        <p:attrNameLst>
                                          <p:attrName>ppt_x</p:attrName>
                                        </p:attrNameLst>
                                      </p:cBhvr>
                                      <p:tavLst>
                                        <p:tav tm="0">
                                          <p:val>
                                            <p:strVal val="#ppt_x"/>
                                          </p:val>
                                        </p:tav>
                                        <p:tav tm="100000">
                                          <p:val>
                                            <p:strVal val="#ppt_x"/>
                                          </p:val>
                                        </p:tav>
                                      </p:tavLst>
                                    </p:anim>
                                    <p:anim calcmode="lin" valueType="num">
                                      <p:cBhvr>
                                        <p:cTn id="7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anim calcmode="lin" valueType="num">
                                      <p:cBhvr>
                                        <p:cTn id="80" dur="1000" fill="hold"/>
                                        <p:tgtEl>
                                          <p:spTgt spid="16"/>
                                        </p:tgtEl>
                                        <p:attrNameLst>
                                          <p:attrName>ppt_x</p:attrName>
                                        </p:attrNameLst>
                                      </p:cBhvr>
                                      <p:tavLst>
                                        <p:tav tm="0">
                                          <p:val>
                                            <p:strVal val="#ppt_x"/>
                                          </p:val>
                                        </p:tav>
                                        <p:tav tm="100000">
                                          <p:val>
                                            <p:strVal val="#ppt_x"/>
                                          </p:val>
                                        </p:tav>
                                      </p:tavLst>
                                    </p:anim>
                                    <p:anim calcmode="lin" valueType="num">
                                      <p:cBhvr>
                                        <p:cTn id="8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fade">
                                      <p:cBhvr>
                                        <p:cTn id="86" dur="1000"/>
                                        <p:tgtEl>
                                          <p:spTgt spid="17"/>
                                        </p:tgtEl>
                                      </p:cBhvr>
                                    </p:animEffect>
                                    <p:anim calcmode="lin" valueType="num">
                                      <p:cBhvr>
                                        <p:cTn id="87" dur="1000" fill="hold"/>
                                        <p:tgtEl>
                                          <p:spTgt spid="17"/>
                                        </p:tgtEl>
                                        <p:attrNameLst>
                                          <p:attrName>ppt_x</p:attrName>
                                        </p:attrNameLst>
                                      </p:cBhvr>
                                      <p:tavLst>
                                        <p:tav tm="0">
                                          <p:val>
                                            <p:strVal val="#ppt_x"/>
                                          </p:val>
                                        </p:tav>
                                        <p:tav tm="100000">
                                          <p:val>
                                            <p:strVal val="#ppt_x"/>
                                          </p:val>
                                        </p:tav>
                                      </p:tavLst>
                                    </p:anim>
                                    <p:anim calcmode="lin" valueType="num">
                                      <p:cBhvr>
                                        <p:cTn id="8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fade">
                                      <p:cBhvr>
                                        <p:cTn id="93" dur="1000"/>
                                        <p:tgtEl>
                                          <p:spTgt spid="18"/>
                                        </p:tgtEl>
                                      </p:cBhvr>
                                    </p:animEffect>
                                    <p:anim calcmode="lin" valueType="num">
                                      <p:cBhvr>
                                        <p:cTn id="94" dur="1000" fill="hold"/>
                                        <p:tgtEl>
                                          <p:spTgt spid="18"/>
                                        </p:tgtEl>
                                        <p:attrNameLst>
                                          <p:attrName>ppt_x</p:attrName>
                                        </p:attrNameLst>
                                      </p:cBhvr>
                                      <p:tavLst>
                                        <p:tav tm="0">
                                          <p:val>
                                            <p:strVal val="#ppt_x"/>
                                          </p:val>
                                        </p:tav>
                                        <p:tav tm="100000">
                                          <p:val>
                                            <p:strVal val="#ppt_x"/>
                                          </p:val>
                                        </p:tav>
                                      </p:tavLst>
                                    </p:anim>
                                    <p:anim calcmode="lin" valueType="num">
                                      <p:cBhvr>
                                        <p:cTn id="9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fade">
                                      <p:cBhvr>
                                        <p:cTn id="100" dur="1000"/>
                                        <p:tgtEl>
                                          <p:spTgt spid="19"/>
                                        </p:tgtEl>
                                      </p:cBhvr>
                                    </p:animEffect>
                                    <p:anim calcmode="lin" valueType="num">
                                      <p:cBhvr>
                                        <p:cTn id="101" dur="1000" fill="hold"/>
                                        <p:tgtEl>
                                          <p:spTgt spid="19"/>
                                        </p:tgtEl>
                                        <p:attrNameLst>
                                          <p:attrName>ppt_x</p:attrName>
                                        </p:attrNameLst>
                                      </p:cBhvr>
                                      <p:tavLst>
                                        <p:tav tm="0">
                                          <p:val>
                                            <p:strVal val="#ppt_x"/>
                                          </p:val>
                                        </p:tav>
                                        <p:tav tm="100000">
                                          <p:val>
                                            <p:strVal val="#ppt_x"/>
                                          </p:val>
                                        </p:tav>
                                      </p:tavLst>
                                    </p:anim>
                                    <p:anim calcmode="lin" valueType="num">
                                      <p:cBhvr>
                                        <p:cTn id="10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1" presetClass="entr" presetSubtype="0" fill="hold" nodeType="click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p:cTn id="107" dur="1000" fill="hold"/>
                                        <p:tgtEl>
                                          <p:spTgt spid="20"/>
                                        </p:tgtEl>
                                        <p:attrNameLst>
                                          <p:attrName>ppt_w</p:attrName>
                                        </p:attrNameLst>
                                      </p:cBhvr>
                                      <p:tavLst>
                                        <p:tav tm="0">
                                          <p:val>
                                            <p:fltVal val="0"/>
                                          </p:val>
                                        </p:tav>
                                        <p:tav tm="100000">
                                          <p:val>
                                            <p:strVal val="#ppt_w"/>
                                          </p:val>
                                        </p:tav>
                                      </p:tavLst>
                                    </p:anim>
                                    <p:anim calcmode="lin" valueType="num">
                                      <p:cBhvr>
                                        <p:cTn id="108" dur="1000" fill="hold"/>
                                        <p:tgtEl>
                                          <p:spTgt spid="20"/>
                                        </p:tgtEl>
                                        <p:attrNameLst>
                                          <p:attrName>ppt_h</p:attrName>
                                        </p:attrNameLst>
                                      </p:cBhvr>
                                      <p:tavLst>
                                        <p:tav tm="0">
                                          <p:val>
                                            <p:fltVal val="0"/>
                                          </p:val>
                                        </p:tav>
                                        <p:tav tm="100000">
                                          <p:val>
                                            <p:strVal val="#ppt_h"/>
                                          </p:val>
                                        </p:tav>
                                      </p:tavLst>
                                    </p:anim>
                                    <p:anim calcmode="lin" valueType="num">
                                      <p:cBhvr>
                                        <p:cTn id="109" dur="1000" fill="hold"/>
                                        <p:tgtEl>
                                          <p:spTgt spid="20"/>
                                        </p:tgtEl>
                                        <p:attrNameLst>
                                          <p:attrName>style.rotation</p:attrName>
                                        </p:attrNameLst>
                                      </p:cBhvr>
                                      <p:tavLst>
                                        <p:tav tm="0">
                                          <p:val>
                                            <p:fltVal val="90"/>
                                          </p:val>
                                        </p:tav>
                                        <p:tav tm="100000">
                                          <p:val>
                                            <p:fltVal val="0"/>
                                          </p:val>
                                        </p:tav>
                                      </p:tavLst>
                                    </p:anim>
                                    <p:animEffect transition="in" filter="fade">
                                      <p:cBhvr>
                                        <p:cTn id="110" dur="1000"/>
                                        <p:tgtEl>
                                          <p:spTgt spid="20"/>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grpId="0" nodeType="click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22"/>
                                        </p:tgtEl>
                                        <p:attrNameLst>
                                          <p:attrName>style.visibility</p:attrName>
                                        </p:attrNameLst>
                                      </p:cBhvr>
                                      <p:to>
                                        <p:strVal val="visible"/>
                                      </p:to>
                                    </p:set>
                                    <p:animEffect transition="in" filter="fade">
                                      <p:cBhvr>
                                        <p:cTn id="122" dur="1000"/>
                                        <p:tgtEl>
                                          <p:spTgt spid="22"/>
                                        </p:tgtEl>
                                      </p:cBhvr>
                                    </p:animEffect>
                                    <p:anim calcmode="lin" valueType="num">
                                      <p:cBhvr>
                                        <p:cTn id="123" dur="1000" fill="hold"/>
                                        <p:tgtEl>
                                          <p:spTgt spid="22"/>
                                        </p:tgtEl>
                                        <p:attrNameLst>
                                          <p:attrName>ppt_x</p:attrName>
                                        </p:attrNameLst>
                                      </p:cBhvr>
                                      <p:tavLst>
                                        <p:tav tm="0">
                                          <p:val>
                                            <p:strVal val="#ppt_x"/>
                                          </p:val>
                                        </p:tav>
                                        <p:tav tm="100000">
                                          <p:val>
                                            <p:strVal val="#ppt_x"/>
                                          </p:val>
                                        </p:tav>
                                      </p:tavLst>
                                    </p:anim>
                                    <p:anim calcmode="lin" valueType="num">
                                      <p:cBhvr>
                                        <p:cTn id="12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31" presetClass="entr" presetSubtype="0" fill="hold" nodeType="click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p:cTn id="129" dur="1000" fill="hold"/>
                                        <p:tgtEl>
                                          <p:spTgt spid="29"/>
                                        </p:tgtEl>
                                        <p:attrNameLst>
                                          <p:attrName>ppt_w</p:attrName>
                                        </p:attrNameLst>
                                      </p:cBhvr>
                                      <p:tavLst>
                                        <p:tav tm="0">
                                          <p:val>
                                            <p:fltVal val="0"/>
                                          </p:val>
                                        </p:tav>
                                        <p:tav tm="100000">
                                          <p:val>
                                            <p:strVal val="#ppt_w"/>
                                          </p:val>
                                        </p:tav>
                                      </p:tavLst>
                                    </p:anim>
                                    <p:anim calcmode="lin" valueType="num">
                                      <p:cBhvr>
                                        <p:cTn id="130" dur="1000" fill="hold"/>
                                        <p:tgtEl>
                                          <p:spTgt spid="29"/>
                                        </p:tgtEl>
                                        <p:attrNameLst>
                                          <p:attrName>ppt_h</p:attrName>
                                        </p:attrNameLst>
                                      </p:cBhvr>
                                      <p:tavLst>
                                        <p:tav tm="0">
                                          <p:val>
                                            <p:fltVal val="0"/>
                                          </p:val>
                                        </p:tav>
                                        <p:tav tm="100000">
                                          <p:val>
                                            <p:strVal val="#ppt_h"/>
                                          </p:val>
                                        </p:tav>
                                      </p:tavLst>
                                    </p:anim>
                                    <p:anim calcmode="lin" valueType="num">
                                      <p:cBhvr>
                                        <p:cTn id="131" dur="1000" fill="hold"/>
                                        <p:tgtEl>
                                          <p:spTgt spid="29"/>
                                        </p:tgtEl>
                                        <p:attrNameLst>
                                          <p:attrName>style.rotation</p:attrName>
                                        </p:attrNameLst>
                                      </p:cBhvr>
                                      <p:tavLst>
                                        <p:tav tm="0">
                                          <p:val>
                                            <p:fltVal val="90"/>
                                          </p:val>
                                        </p:tav>
                                        <p:tav tm="100000">
                                          <p:val>
                                            <p:fltVal val="0"/>
                                          </p:val>
                                        </p:tav>
                                      </p:tavLst>
                                    </p:anim>
                                    <p:animEffect transition="in" filter="fade">
                                      <p:cBhvr>
                                        <p:cTn id="132" dur="1000"/>
                                        <p:tgtEl>
                                          <p:spTgt spid="29"/>
                                        </p:tgtEl>
                                      </p:cBhvr>
                                    </p:animEffect>
                                  </p:childTnLst>
                                </p:cTn>
                              </p:par>
                            </p:childTnLst>
                          </p:cTn>
                        </p:par>
                      </p:childTnLst>
                    </p:cTn>
                  </p:par>
                  <p:par>
                    <p:cTn id="133" fill="hold">
                      <p:stCondLst>
                        <p:cond delay="indefinite"/>
                      </p:stCondLst>
                      <p:childTnLst>
                        <p:par>
                          <p:cTn id="134" fill="hold">
                            <p:stCondLst>
                              <p:cond delay="0"/>
                            </p:stCondLst>
                            <p:childTnLst>
                              <p:par>
                                <p:cTn id="135" presetID="42" presetClass="entr" presetSubtype="0" fill="hold" grpId="0" nodeType="clickEffect">
                                  <p:stCondLst>
                                    <p:cond delay="0"/>
                                  </p:stCondLst>
                                  <p:childTnLst>
                                    <p:set>
                                      <p:cBhvr>
                                        <p:cTn id="136" dur="1" fill="hold">
                                          <p:stCondLst>
                                            <p:cond delay="0"/>
                                          </p:stCondLst>
                                        </p:cTn>
                                        <p:tgtEl>
                                          <p:spTgt spid="23"/>
                                        </p:tgtEl>
                                        <p:attrNameLst>
                                          <p:attrName>style.visibility</p:attrName>
                                        </p:attrNameLst>
                                      </p:cBhvr>
                                      <p:to>
                                        <p:strVal val="visible"/>
                                      </p:to>
                                    </p:set>
                                    <p:animEffect transition="in" filter="fade">
                                      <p:cBhvr>
                                        <p:cTn id="137" dur="1000"/>
                                        <p:tgtEl>
                                          <p:spTgt spid="23"/>
                                        </p:tgtEl>
                                      </p:cBhvr>
                                    </p:animEffect>
                                    <p:anim calcmode="lin" valueType="num">
                                      <p:cBhvr>
                                        <p:cTn id="138" dur="1000" fill="hold"/>
                                        <p:tgtEl>
                                          <p:spTgt spid="23"/>
                                        </p:tgtEl>
                                        <p:attrNameLst>
                                          <p:attrName>ppt_x</p:attrName>
                                        </p:attrNameLst>
                                      </p:cBhvr>
                                      <p:tavLst>
                                        <p:tav tm="0">
                                          <p:val>
                                            <p:strVal val="#ppt_x"/>
                                          </p:val>
                                        </p:tav>
                                        <p:tav tm="100000">
                                          <p:val>
                                            <p:strVal val="#ppt_x"/>
                                          </p:val>
                                        </p:tav>
                                      </p:tavLst>
                                    </p:anim>
                                    <p:anim calcmode="lin" valueType="num">
                                      <p:cBhvr>
                                        <p:cTn id="13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grpId="0" nodeType="clickEffect">
                                  <p:stCondLst>
                                    <p:cond delay="0"/>
                                  </p:stCondLst>
                                  <p:childTnLst>
                                    <p:set>
                                      <p:cBhvr>
                                        <p:cTn id="143" dur="1" fill="hold">
                                          <p:stCondLst>
                                            <p:cond delay="0"/>
                                          </p:stCondLst>
                                        </p:cTn>
                                        <p:tgtEl>
                                          <p:spTgt spid="24"/>
                                        </p:tgtEl>
                                        <p:attrNameLst>
                                          <p:attrName>style.visibility</p:attrName>
                                        </p:attrNameLst>
                                      </p:cBhvr>
                                      <p:to>
                                        <p:strVal val="visible"/>
                                      </p:to>
                                    </p:set>
                                    <p:animEffect transition="in" filter="fade">
                                      <p:cBhvr>
                                        <p:cTn id="144" dur="1000"/>
                                        <p:tgtEl>
                                          <p:spTgt spid="24"/>
                                        </p:tgtEl>
                                      </p:cBhvr>
                                    </p:animEffect>
                                    <p:anim calcmode="lin" valueType="num">
                                      <p:cBhvr>
                                        <p:cTn id="145" dur="1000" fill="hold"/>
                                        <p:tgtEl>
                                          <p:spTgt spid="24"/>
                                        </p:tgtEl>
                                        <p:attrNameLst>
                                          <p:attrName>ppt_x</p:attrName>
                                        </p:attrNameLst>
                                      </p:cBhvr>
                                      <p:tavLst>
                                        <p:tav tm="0">
                                          <p:val>
                                            <p:strVal val="#ppt_x"/>
                                          </p:val>
                                        </p:tav>
                                        <p:tav tm="100000">
                                          <p:val>
                                            <p:strVal val="#ppt_x"/>
                                          </p:val>
                                        </p:tav>
                                      </p:tavLst>
                                    </p:anim>
                                    <p:anim calcmode="lin" valueType="num">
                                      <p:cBhvr>
                                        <p:cTn id="14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42" presetClass="entr" presetSubtype="0" fill="hold" grpId="0" nodeType="clickEffect">
                                  <p:stCondLst>
                                    <p:cond delay="0"/>
                                  </p:stCondLst>
                                  <p:childTnLst>
                                    <p:set>
                                      <p:cBhvr>
                                        <p:cTn id="150" dur="1" fill="hold">
                                          <p:stCondLst>
                                            <p:cond delay="0"/>
                                          </p:stCondLst>
                                        </p:cTn>
                                        <p:tgtEl>
                                          <p:spTgt spid="25"/>
                                        </p:tgtEl>
                                        <p:attrNameLst>
                                          <p:attrName>style.visibility</p:attrName>
                                        </p:attrNameLst>
                                      </p:cBhvr>
                                      <p:to>
                                        <p:strVal val="visible"/>
                                      </p:to>
                                    </p:set>
                                    <p:animEffect transition="in" filter="fade">
                                      <p:cBhvr>
                                        <p:cTn id="151" dur="1000"/>
                                        <p:tgtEl>
                                          <p:spTgt spid="25"/>
                                        </p:tgtEl>
                                      </p:cBhvr>
                                    </p:animEffect>
                                    <p:anim calcmode="lin" valueType="num">
                                      <p:cBhvr>
                                        <p:cTn id="152" dur="1000" fill="hold"/>
                                        <p:tgtEl>
                                          <p:spTgt spid="25"/>
                                        </p:tgtEl>
                                        <p:attrNameLst>
                                          <p:attrName>ppt_x</p:attrName>
                                        </p:attrNameLst>
                                      </p:cBhvr>
                                      <p:tavLst>
                                        <p:tav tm="0">
                                          <p:val>
                                            <p:strVal val="#ppt_x"/>
                                          </p:val>
                                        </p:tav>
                                        <p:tav tm="100000">
                                          <p:val>
                                            <p:strVal val="#ppt_x"/>
                                          </p:val>
                                        </p:tav>
                                      </p:tavLst>
                                    </p:anim>
                                    <p:anim calcmode="lin" valueType="num">
                                      <p:cBhvr>
                                        <p:cTn id="15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31" presetClass="entr" presetSubtype="0" fill="hold" nodeType="clickEffect">
                                  <p:stCondLst>
                                    <p:cond delay="0"/>
                                  </p:stCondLst>
                                  <p:childTnLst>
                                    <p:set>
                                      <p:cBhvr>
                                        <p:cTn id="157" dur="1" fill="hold">
                                          <p:stCondLst>
                                            <p:cond delay="0"/>
                                          </p:stCondLst>
                                        </p:cTn>
                                        <p:tgtEl>
                                          <p:spTgt spid="30"/>
                                        </p:tgtEl>
                                        <p:attrNameLst>
                                          <p:attrName>style.visibility</p:attrName>
                                        </p:attrNameLst>
                                      </p:cBhvr>
                                      <p:to>
                                        <p:strVal val="visible"/>
                                      </p:to>
                                    </p:set>
                                    <p:anim calcmode="lin" valueType="num">
                                      <p:cBhvr>
                                        <p:cTn id="158" dur="1000" fill="hold"/>
                                        <p:tgtEl>
                                          <p:spTgt spid="30"/>
                                        </p:tgtEl>
                                        <p:attrNameLst>
                                          <p:attrName>ppt_w</p:attrName>
                                        </p:attrNameLst>
                                      </p:cBhvr>
                                      <p:tavLst>
                                        <p:tav tm="0">
                                          <p:val>
                                            <p:fltVal val="0"/>
                                          </p:val>
                                        </p:tav>
                                        <p:tav tm="100000">
                                          <p:val>
                                            <p:strVal val="#ppt_w"/>
                                          </p:val>
                                        </p:tav>
                                      </p:tavLst>
                                    </p:anim>
                                    <p:anim calcmode="lin" valueType="num">
                                      <p:cBhvr>
                                        <p:cTn id="159" dur="1000" fill="hold"/>
                                        <p:tgtEl>
                                          <p:spTgt spid="30"/>
                                        </p:tgtEl>
                                        <p:attrNameLst>
                                          <p:attrName>ppt_h</p:attrName>
                                        </p:attrNameLst>
                                      </p:cBhvr>
                                      <p:tavLst>
                                        <p:tav tm="0">
                                          <p:val>
                                            <p:fltVal val="0"/>
                                          </p:val>
                                        </p:tav>
                                        <p:tav tm="100000">
                                          <p:val>
                                            <p:strVal val="#ppt_h"/>
                                          </p:val>
                                        </p:tav>
                                      </p:tavLst>
                                    </p:anim>
                                    <p:anim calcmode="lin" valueType="num">
                                      <p:cBhvr>
                                        <p:cTn id="160" dur="1000" fill="hold"/>
                                        <p:tgtEl>
                                          <p:spTgt spid="30"/>
                                        </p:tgtEl>
                                        <p:attrNameLst>
                                          <p:attrName>style.rotation</p:attrName>
                                        </p:attrNameLst>
                                      </p:cBhvr>
                                      <p:tavLst>
                                        <p:tav tm="0">
                                          <p:val>
                                            <p:fltVal val="90"/>
                                          </p:val>
                                        </p:tav>
                                        <p:tav tm="100000">
                                          <p:val>
                                            <p:fltVal val="0"/>
                                          </p:val>
                                        </p:tav>
                                      </p:tavLst>
                                    </p:anim>
                                    <p:animEffect transition="in" filter="fade">
                                      <p:cBhvr>
                                        <p:cTn id="161" dur="1000"/>
                                        <p:tgtEl>
                                          <p:spTgt spid="30"/>
                                        </p:tgtEl>
                                      </p:cBhvr>
                                    </p:animEffect>
                                  </p:childTnLst>
                                </p:cTn>
                              </p:par>
                            </p:childTnLst>
                          </p:cTn>
                        </p:par>
                      </p:childTnLst>
                    </p:cTn>
                  </p:par>
                  <p:par>
                    <p:cTn id="162" fill="hold">
                      <p:stCondLst>
                        <p:cond delay="indefinite"/>
                      </p:stCondLst>
                      <p:childTnLst>
                        <p:par>
                          <p:cTn id="163" fill="hold">
                            <p:stCondLst>
                              <p:cond delay="0"/>
                            </p:stCondLst>
                            <p:childTnLst>
                              <p:par>
                                <p:cTn id="164" presetID="42" presetClass="entr" presetSubtype="0" fill="hold" grpId="0" nodeType="clickEffect">
                                  <p:stCondLst>
                                    <p:cond delay="0"/>
                                  </p:stCondLst>
                                  <p:childTnLst>
                                    <p:set>
                                      <p:cBhvr>
                                        <p:cTn id="165" dur="1" fill="hold">
                                          <p:stCondLst>
                                            <p:cond delay="0"/>
                                          </p:stCondLst>
                                        </p:cTn>
                                        <p:tgtEl>
                                          <p:spTgt spid="28"/>
                                        </p:tgtEl>
                                        <p:attrNameLst>
                                          <p:attrName>style.visibility</p:attrName>
                                        </p:attrNameLst>
                                      </p:cBhvr>
                                      <p:to>
                                        <p:strVal val="visible"/>
                                      </p:to>
                                    </p:set>
                                    <p:animEffect transition="in" filter="fade">
                                      <p:cBhvr>
                                        <p:cTn id="166" dur="1000"/>
                                        <p:tgtEl>
                                          <p:spTgt spid="28"/>
                                        </p:tgtEl>
                                      </p:cBhvr>
                                    </p:animEffect>
                                    <p:anim calcmode="lin" valueType="num">
                                      <p:cBhvr>
                                        <p:cTn id="167" dur="1000" fill="hold"/>
                                        <p:tgtEl>
                                          <p:spTgt spid="28"/>
                                        </p:tgtEl>
                                        <p:attrNameLst>
                                          <p:attrName>ppt_x</p:attrName>
                                        </p:attrNameLst>
                                      </p:cBhvr>
                                      <p:tavLst>
                                        <p:tav tm="0">
                                          <p:val>
                                            <p:strVal val="#ppt_x"/>
                                          </p:val>
                                        </p:tav>
                                        <p:tav tm="100000">
                                          <p:val>
                                            <p:strVal val="#ppt_x"/>
                                          </p:val>
                                        </p:tav>
                                      </p:tavLst>
                                    </p:anim>
                                    <p:anim calcmode="lin" valueType="num">
                                      <p:cBhvr>
                                        <p:cTn id="16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42" presetClass="entr" presetSubtype="0" fill="hold" grpId="0" nodeType="clickEffect">
                                  <p:stCondLst>
                                    <p:cond delay="0"/>
                                  </p:stCondLst>
                                  <p:childTnLst>
                                    <p:set>
                                      <p:cBhvr>
                                        <p:cTn id="172" dur="1" fill="hold">
                                          <p:stCondLst>
                                            <p:cond delay="0"/>
                                          </p:stCondLst>
                                        </p:cTn>
                                        <p:tgtEl>
                                          <p:spTgt spid="27"/>
                                        </p:tgtEl>
                                        <p:attrNameLst>
                                          <p:attrName>style.visibility</p:attrName>
                                        </p:attrNameLst>
                                      </p:cBhvr>
                                      <p:to>
                                        <p:strVal val="visible"/>
                                      </p:to>
                                    </p:set>
                                    <p:animEffect transition="in" filter="fade">
                                      <p:cBhvr>
                                        <p:cTn id="173" dur="1000"/>
                                        <p:tgtEl>
                                          <p:spTgt spid="27"/>
                                        </p:tgtEl>
                                      </p:cBhvr>
                                    </p:animEffect>
                                    <p:anim calcmode="lin" valueType="num">
                                      <p:cBhvr>
                                        <p:cTn id="174" dur="1000" fill="hold"/>
                                        <p:tgtEl>
                                          <p:spTgt spid="27"/>
                                        </p:tgtEl>
                                        <p:attrNameLst>
                                          <p:attrName>ppt_x</p:attrName>
                                        </p:attrNameLst>
                                      </p:cBhvr>
                                      <p:tavLst>
                                        <p:tav tm="0">
                                          <p:val>
                                            <p:strVal val="#ppt_x"/>
                                          </p:val>
                                        </p:tav>
                                        <p:tav tm="100000">
                                          <p:val>
                                            <p:strVal val="#ppt_x"/>
                                          </p:val>
                                        </p:tav>
                                      </p:tavLst>
                                    </p:anim>
                                    <p:anim calcmode="lin" valueType="num">
                                      <p:cBhvr>
                                        <p:cTn id="17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42" presetClass="entr" presetSubtype="0" fill="hold" grpId="0" nodeType="clickEffect">
                                  <p:stCondLst>
                                    <p:cond delay="0"/>
                                  </p:stCondLst>
                                  <p:childTnLst>
                                    <p:set>
                                      <p:cBhvr>
                                        <p:cTn id="179" dur="1" fill="hold">
                                          <p:stCondLst>
                                            <p:cond delay="0"/>
                                          </p:stCondLst>
                                        </p:cTn>
                                        <p:tgtEl>
                                          <p:spTgt spid="26"/>
                                        </p:tgtEl>
                                        <p:attrNameLst>
                                          <p:attrName>style.visibility</p:attrName>
                                        </p:attrNameLst>
                                      </p:cBhvr>
                                      <p:to>
                                        <p:strVal val="visible"/>
                                      </p:to>
                                    </p:set>
                                    <p:animEffect transition="in" filter="fade">
                                      <p:cBhvr>
                                        <p:cTn id="180" dur="1000"/>
                                        <p:tgtEl>
                                          <p:spTgt spid="26"/>
                                        </p:tgtEl>
                                      </p:cBhvr>
                                    </p:animEffect>
                                    <p:anim calcmode="lin" valueType="num">
                                      <p:cBhvr>
                                        <p:cTn id="181" dur="1000" fill="hold"/>
                                        <p:tgtEl>
                                          <p:spTgt spid="26"/>
                                        </p:tgtEl>
                                        <p:attrNameLst>
                                          <p:attrName>ppt_x</p:attrName>
                                        </p:attrNameLst>
                                      </p:cBhvr>
                                      <p:tavLst>
                                        <p:tav tm="0">
                                          <p:val>
                                            <p:strVal val="#ppt_x"/>
                                          </p:val>
                                        </p:tav>
                                        <p:tav tm="100000">
                                          <p:val>
                                            <p:strVal val="#ppt_x"/>
                                          </p:val>
                                        </p:tav>
                                      </p:tavLst>
                                    </p:anim>
                                    <p:anim calcmode="lin" valueType="num">
                                      <p:cBhvr>
                                        <p:cTn id="182"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3" grpId="0"/>
      <p:bldP spid="14" grpId="0"/>
      <p:bldP spid="15" grpId="0"/>
      <p:bldP spid="16" grpId="0"/>
      <p:bldP spid="17" grpId="0"/>
      <p:bldP spid="18" grpId="0"/>
      <p:bldP spid="19" grpId="0"/>
      <p:bldP spid="21" grpId="0"/>
      <p:bldP spid="22" grpId="0"/>
      <p:bldP spid="23" grpId="0"/>
      <p:bldP spid="24" grpId="0"/>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Brace 4">
            <a:extLst>
              <a:ext uri="{FF2B5EF4-FFF2-40B4-BE49-F238E27FC236}">
                <a16:creationId xmlns:a16="http://schemas.microsoft.com/office/drawing/2014/main" id="{98DF8704-7109-0504-092E-5E303DFFC0D1}"/>
              </a:ext>
            </a:extLst>
          </p:cNvPr>
          <p:cNvSpPr/>
          <p:nvPr/>
        </p:nvSpPr>
        <p:spPr>
          <a:xfrm>
            <a:off x="7053193" y="4040923"/>
            <a:ext cx="272190" cy="2145874"/>
          </a:xfrm>
          <a:prstGeom prst="rightBrace">
            <a:avLst>
              <a:gd name="adj1" fmla="val 112127"/>
              <a:gd name="adj2" fmla="val 50000"/>
            </a:avLst>
          </a:prstGeom>
        </p:spPr>
        <p:style>
          <a:lnRef idx="3">
            <a:schemeClr val="dk1"/>
          </a:lnRef>
          <a:fillRef idx="0">
            <a:schemeClr val="dk1"/>
          </a:fillRef>
          <a:effectRef idx="2">
            <a:schemeClr val="dk1"/>
          </a:effectRef>
          <a:fontRef idx="minor">
            <a:schemeClr val="tx1"/>
          </a:fontRef>
        </p:style>
        <p:txBody>
          <a:bodyPr rtlCol="1" anchor="ctr"/>
          <a:lstStyle/>
          <a:p>
            <a:pPr algn="ctr" eaLnBrk="1" fontAlgn="auto" hangingPunct="1">
              <a:spcBef>
                <a:spcPts val="0"/>
              </a:spcBef>
              <a:spcAft>
                <a:spcPts val="0"/>
              </a:spcAft>
              <a:defRPr/>
            </a:pPr>
            <a:endParaRPr lang="fa-IR"/>
          </a:p>
        </p:txBody>
      </p:sp>
      <p:sp>
        <p:nvSpPr>
          <p:cNvPr id="6" name="Rectangle 5">
            <a:extLst>
              <a:ext uri="{FF2B5EF4-FFF2-40B4-BE49-F238E27FC236}">
                <a16:creationId xmlns:a16="http://schemas.microsoft.com/office/drawing/2014/main" id="{243353D7-F6F2-3B4F-4B3B-A3F1DBA150C4}"/>
              </a:ext>
            </a:extLst>
          </p:cNvPr>
          <p:cNvSpPr>
            <a:spLocks noChangeArrowheads="1"/>
          </p:cNvSpPr>
          <p:nvPr/>
        </p:nvSpPr>
        <p:spPr bwMode="auto">
          <a:xfrm>
            <a:off x="3924301" y="3888528"/>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نیاز مخاطبان</a:t>
            </a:r>
          </a:p>
        </p:txBody>
      </p:sp>
      <p:sp>
        <p:nvSpPr>
          <p:cNvPr id="7" name="Rectangle 6">
            <a:extLst>
              <a:ext uri="{FF2B5EF4-FFF2-40B4-BE49-F238E27FC236}">
                <a16:creationId xmlns:a16="http://schemas.microsoft.com/office/drawing/2014/main" id="{ADDBA3AE-D44A-9F74-C5B8-902FF5E84409}"/>
              </a:ext>
            </a:extLst>
          </p:cNvPr>
          <p:cNvSpPr>
            <a:spLocks noChangeArrowheads="1"/>
          </p:cNvSpPr>
          <p:nvPr/>
        </p:nvSpPr>
        <p:spPr bwMode="auto">
          <a:xfrm>
            <a:off x="3381375" y="843307"/>
            <a:ext cx="84135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موفقیت در بیان احکام در گرو پاسخ به دو سؤال ذیل است:</a:t>
            </a:r>
          </a:p>
        </p:txBody>
      </p:sp>
      <p:sp>
        <p:nvSpPr>
          <p:cNvPr id="8" name="Rectangle 7">
            <a:extLst>
              <a:ext uri="{FF2B5EF4-FFF2-40B4-BE49-F238E27FC236}">
                <a16:creationId xmlns:a16="http://schemas.microsoft.com/office/drawing/2014/main" id="{75643825-50C6-CF51-B444-BC8FBBB56844}"/>
              </a:ext>
            </a:extLst>
          </p:cNvPr>
          <p:cNvSpPr>
            <a:spLocks noChangeArrowheads="1"/>
          </p:cNvSpPr>
          <p:nvPr/>
        </p:nvSpPr>
        <p:spPr bwMode="auto">
          <a:xfrm>
            <a:off x="2212820" y="4429057"/>
            <a:ext cx="4877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2. سطح فهم مخاطبان</a:t>
            </a:r>
          </a:p>
        </p:txBody>
      </p:sp>
      <p:sp>
        <p:nvSpPr>
          <p:cNvPr id="9" name="Rectangle 8">
            <a:extLst>
              <a:ext uri="{FF2B5EF4-FFF2-40B4-BE49-F238E27FC236}">
                <a16:creationId xmlns:a16="http://schemas.microsoft.com/office/drawing/2014/main" id="{C0ED3AEB-A45A-8F70-6A38-3A1A5E665103}"/>
              </a:ext>
            </a:extLst>
          </p:cNvPr>
          <p:cNvSpPr>
            <a:spLocks noChangeArrowheads="1"/>
          </p:cNvSpPr>
          <p:nvPr/>
        </p:nvSpPr>
        <p:spPr bwMode="auto">
          <a:xfrm>
            <a:off x="2593820" y="5098235"/>
            <a:ext cx="44961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3. زمان در اختیار</a:t>
            </a:r>
          </a:p>
        </p:txBody>
      </p:sp>
      <p:sp>
        <p:nvSpPr>
          <p:cNvPr id="10" name="Rectangle 9">
            <a:extLst>
              <a:ext uri="{FF2B5EF4-FFF2-40B4-BE49-F238E27FC236}">
                <a16:creationId xmlns:a16="http://schemas.microsoft.com/office/drawing/2014/main" id="{169E055D-B62C-6C51-AAC1-92EA7ADF1F39}"/>
              </a:ext>
            </a:extLst>
          </p:cNvPr>
          <p:cNvSpPr>
            <a:spLocks noChangeArrowheads="1"/>
          </p:cNvSpPr>
          <p:nvPr/>
        </p:nvSpPr>
        <p:spPr bwMode="auto">
          <a:xfrm>
            <a:off x="2689070" y="5642516"/>
            <a:ext cx="440087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4. موقعیت و مناسبت جلسه</a:t>
            </a:r>
          </a:p>
        </p:txBody>
      </p:sp>
      <p:sp>
        <p:nvSpPr>
          <p:cNvPr id="11" name="Rectangle 10">
            <a:extLst>
              <a:ext uri="{FF2B5EF4-FFF2-40B4-BE49-F238E27FC236}">
                <a16:creationId xmlns:a16="http://schemas.microsoft.com/office/drawing/2014/main" id="{6A9B8156-F0AD-7A48-9DAE-59AA0C64F663}"/>
              </a:ext>
            </a:extLst>
          </p:cNvPr>
          <p:cNvSpPr/>
          <p:nvPr/>
        </p:nvSpPr>
        <p:spPr>
          <a:xfrm>
            <a:off x="5039833" y="-355336"/>
            <a:ext cx="6764614" cy="1277273"/>
          </a:xfrm>
          <a:prstGeom prst="rect">
            <a:avLst/>
          </a:prstGeom>
        </p:spPr>
        <p:txBody>
          <a:bodyPr wrap="square">
            <a:spAutoFit/>
          </a:bodyPr>
          <a:lstStyle/>
          <a:p>
            <a:pPr algn="r" rtl="1" eaLnBrk="1" fontAlgn="auto" hangingPunct="1">
              <a:lnSpc>
                <a:spcPct val="200000"/>
              </a:lnSpc>
              <a:spcBef>
                <a:spcPts val="0"/>
              </a:spcBef>
              <a:spcAft>
                <a:spcPts val="0"/>
              </a:spcAft>
              <a:defRPr/>
            </a:pPr>
            <a:r>
              <a:rPr lang="fa-IR" sz="44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rPr>
              <a:t>روش بیان احکام</a:t>
            </a:r>
            <a:endParaRPr lang="en-US" sz="2400" b="1" dirty="0">
              <a:ln w="0"/>
              <a:solidFill>
                <a:srgbClr val="FF0000"/>
              </a:solidFill>
              <a:effectLst>
                <a:reflection blurRad="6350" stA="53000" endA="300" endPos="35500" dir="5400000" sy="-90000" algn="bl" rotWithShape="0"/>
              </a:effectLst>
              <a:latin typeface="Calibri" panose="020F0502020204030204" pitchFamily="34" charset="0"/>
              <a:ea typeface="Calibri" panose="020F0502020204030204" pitchFamily="34" charset="0"/>
              <a:cs typeface="B Mitra" panose="00000400000000000000" pitchFamily="2" charset="-78"/>
            </a:endParaRPr>
          </a:p>
        </p:txBody>
      </p:sp>
      <p:sp>
        <p:nvSpPr>
          <p:cNvPr id="12" name="Rectangle 11">
            <a:extLst>
              <a:ext uri="{FF2B5EF4-FFF2-40B4-BE49-F238E27FC236}">
                <a16:creationId xmlns:a16="http://schemas.microsoft.com/office/drawing/2014/main" id="{EC711E3C-52D7-631A-6F97-92A4A9048A98}"/>
              </a:ext>
            </a:extLst>
          </p:cNvPr>
          <p:cNvSpPr>
            <a:spLocks noChangeArrowheads="1"/>
          </p:cNvSpPr>
          <p:nvPr/>
        </p:nvSpPr>
        <p:spPr bwMode="auto">
          <a:xfrm>
            <a:off x="7325382" y="4667267"/>
            <a:ext cx="34293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ملاک‌های انتخاب مسائل</a:t>
            </a:r>
          </a:p>
        </p:txBody>
      </p:sp>
      <p:sp>
        <p:nvSpPr>
          <p:cNvPr id="13" name="Rectangle 12">
            <a:extLst>
              <a:ext uri="{FF2B5EF4-FFF2-40B4-BE49-F238E27FC236}">
                <a16:creationId xmlns:a16="http://schemas.microsoft.com/office/drawing/2014/main" id="{FFE63048-AE22-D41C-A0C8-E87D36B8449E}"/>
              </a:ext>
            </a:extLst>
          </p:cNvPr>
          <p:cNvSpPr>
            <a:spLocks noChangeArrowheads="1"/>
          </p:cNvSpPr>
          <p:nvPr/>
        </p:nvSpPr>
        <p:spPr bwMode="auto">
          <a:xfrm>
            <a:off x="8619750" y="1532195"/>
            <a:ext cx="3165647"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چه بگوئیم؟ (محتوا)</a:t>
            </a:r>
          </a:p>
        </p:txBody>
      </p:sp>
      <p:sp>
        <p:nvSpPr>
          <p:cNvPr id="14" name="Rectangle 13">
            <a:extLst>
              <a:ext uri="{FF2B5EF4-FFF2-40B4-BE49-F238E27FC236}">
                <a16:creationId xmlns:a16="http://schemas.microsoft.com/office/drawing/2014/main" id="{334B9FD3-0740-D6A9-5E9D-BDD5BD119A37}"/>
              </a:ext>
            </a:extLst>
          </p:cNvPr>
          <p:cNvSpPr>
            <a:spLocks noChangeArrowheads="1"/>
          </p:cNvSpPr>
          <p:nvPr/>
        </p:nvSpPr>
        <p:spPr bwMode="auto">
          <a:xfrm>
            <a:off x="7622318" y="2284670"/>
            <a:ext cx="418212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1. چگونه بگوئیم؟ (قالب)</a:t>
            </a:r>
          </a:p>
        </p:txBody>
      </p:sp>
      <p:sp>
        <p:nvSpPr>
          <p:cNvPr id="15" name="Rectangle 14">
            <a:extLst>
              <a:ext uri="{FF2B5EF4-FFF2-40B4-BE49-F238E27FC236}">
                <a16:creationId xmlns:a16="http://schemas.microsoft.com/office/drawing/2014/main" id="{FFC29602-4D49-5AF9-4BF3-DAB819BDDEF6}"/>
              </a:ext>
            </a:extLst>
          </p:cNvPr>
          <p:cNvSpPr>
            <a:spLocks noChangeArrowheads="1"/>
          </p:cNvSpPr>
          <p:nvPr/>
        </p:nvSpPr>
        <p:spPr bwMode="auto">
          <a:xfrm>
            <a:off x="9451444" y="3027620"/>
            <a:ext cx="2429203"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پاسخ سؤال اوّل</a:t>
            </a:r>
          </a:p>
        </p:txBody>
      </p:sp>
      <p:sp>
        <p:nvSpPr>
          <p:cNvPr id="16" name="Rectangle 15">
            <a:extLst>
              <a:ext uri="{FF2B5EF4-FFF2-40B4-BE49-F238E27FC236}">
                <a16:creationId xmlns:a16="http://schemas.microsoft.com/office/drawing/2014/main" id="{F5974819-BF74-2155-9AD8-4D38595BF59D}"/>
              </a:ext>
            </a:extLst>
          </p:cNvPr>
          <p:cNvSpPr>
            <a:spLocks noChangeArrowheads="1"/>
          </p:cNvSpPr>
          <p:nvPr/>
        </p:nvSpPr>
        <p:spPr bwMode="auto">
          <a:xfrm>
            <a:off x="5292039" y="3064886"/>
            <a:ext cx="3429328"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r" rtl="1" eaLnBrk="1" hangingPunct="1">
              <a:lnSpc>
                <a:spcPct val="150000"/>
              </a:lnSpc>
            </a:pPr>
            <a:r>
              <a:rPr lang="fa-IR" altLang="en-US" sz="2800" b="1" dirty="0">
                <a:solidFill>
                  <a:srgbClr val="002060"/>
                </a:solidFill>
                <a:latin typeface="Calibri" panose="020F0502020204030204" pitchFamily="34" charset="0"/>
                <a:ea typeface="Calibri" panose="020F0502020204030204" pitchFamily="34" charset="0"/>
                <a:cs typeface="B Mitra" panose="00000400000000000000" pitchFamily="2" charset="-78"/>
              </a:rPr>
              <a:t>مسائل انتخاب شده</a:t>
            </a:r>
          </a:p>
        </p:txBody>
      </p:sp>
      <p:cxnSp>
        <p:nvCxnSpPr>
          <p:cNvPr id="17" name="Straight Arrow Connector 16">
            <a:extLst>
              <a:ext uri="{FF2B5EF4-FFF2-40B4-BE49-F238E27FC236}">
                <a16:creationId xmlns:a16="http://schemas.microsoft.com/office/drawing/2014/main" id="{432CA52C-A46D-6F3B-C525-E2841DA116B4}"/>
              </a:ext>
            </a:extLst>
          </p:cNvPr>
          <p:cNvCxnSpPr/>
          <p:nvPr/>
        </p:nvCxnSpPr>
        <p:spPr>
          <a:xfrm flipH="1">
            <a:off x="8879944" y="3508975"/>
            <a:ext cx="942975"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25435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
                                          </p:val>
                                        </p:tav>
                                        <p:tav tm="100000">
                                          <p:val>
                                            <p:strVal val="#ppt_x"/>
                                          </p:val>
                                        </p:tav>
                                      </p:tavLst>
                                    </p:anim>
                                    <p:anim calcmode="lin" valueType="num">
                                      <p:cBhvr>
                                        <p:cTn id="4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1000" fill="hold"/>
                                        <p:tgtEl>
                                          <p:spTgt spid="5"/>
                                        </p:tgtEl>
                                        <p:attrNameLst>
                                          <p:attrName>ppt_w</p:attrName>
                                        </p:attrNameLst>
                                      </p:cBhvr>
                                      <p:tavLst>
                                        <p:tav tm="0">
                                          <p:val>
                                            <p:fltVal val="0"/>
                                          </p:val>
                                        </p:tav>
                                        <p:tav tm="100000">
                                          <p:val>
                                            <p:strVal val="#ppt_w"/>
                                          </p:val>
                                        </p:tav>
                                      </p:tavLst>
                                    </p:anim>
                                    <p:anim calcmode="lin" valueType="num">
                                      <p:cBhvr>
                                        <p:cTn id="62" dur="1000" fill="hold"/>
                                        <p:tgtEl>
                                          <p:spTgt spid="5"/>
                                        </p:tgtEl>
                                        <p:attrNameLst>
                                          <p:attrName>ppt_h</p:attrName>
                                        </p:attrNameLst>
                                      </p:cBhvr>
                                      <p:tavLst>
                                        <p:tav tm="0">
                                          <p:val>
                                            <p:fltVal val="0"/>
                                          </p:val>
                                        </p:tav>
                                        <p:tav tm="100000">
                                          <p:val>
                                            <p:strVal val="#ppt_h"/>
                                          </p:val>
                                        </p:tav>
                                      </p:tavLst>
                                    </p:anim>
                                    <p:anim calcmode="lin" valueType="num">
                                      <p:cBhvr>
                                        <p:cTn id="63" dur="1000" fill="hold"/>
                                        <p:tgtEl>
                                          <p:spTgt spid="5"/>
                                        </p:tgtEl>
                                        <p:attrNameLst>
                                          <p:attrName>style.rotation</p:attrName>
                                        </p:attrNameLst>
                                      </p:cBhvr>
                                      <p:tavLst>
                                        <p:tav tm="0">
                                          <p:val>
                                            <p:fltVal val="90"/>
                                          </p:val>
                                        </p:tav>
                                        <p:tav tm="100000">
                                          <p:val>
                                            <p:fltVal val="0"/>
                                          </p:val>
                                        </p:tav>
                                      </p:tavLst>
                                    </p:anim>
                                    <p:animEffect transition="in" filter="fade">
                                      <p:cBhvr>
                                        <p:cTn id="64" dur="10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1000"/>
                                        <p:tgtEl>
                                          <p:spTgt spid="6"/>
                                        </p:tgtEl>
                                      </p:cBhvr>
                                    </p:animEffect>
                                    <p:anim calcmode="lin" valueType="num">
                                      <p:cBhvr>
                                        <p:cTn id="70" dur="1000" fill="hold"/>
                                        <p:tgtEl>
                                          <p:spTgt spid="6"/>
                                        </p:tgtEl>
                                        <p:attrNameLst>
                                          <p:attrName>ppt_x</p:attrName>
                                        </p:attrNameLst>
                                      </p:cBhvr>
                                      <p:tavLst>
                                        <p:tav tm="0">
                                          <p:val>
                                            <p:strVal val="#ppt_x"/>
                                          </p:val>
                                        </p:tav>
                                        <p:tav tm="100000">
                                          <p:val>
                                            <p:strVal val="#ppt_x"/>
                                          </p:val>
                                        </p:tav>
                                      </p:tavLst>
                                    </p:anim>
                                    <p:anim calcmode="lin" valueType="num">
                                      <p:cBhvr>
                                        <p:cTn id="7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1000"/>
                                        <p:tgtEl>
                                          <p:spTgt spid="8"/>
                                        </p:tgtEl>
                                      </p:cBhvr>
                                    </p:animEffect>
                                    <p:anim calcmode="lin" valueType="num">
                                      <p:cBhvr>
                                        <p:cTn id="77" dur="1000" fill="hold"/>
                                        <p:tgtEl>
                                          <p:spTgt spid="8"/>
                                        </p:tgtEl>
                                        <p:attrNameLst>
                                          <p:attrName>ppt_x</p:attrName>
                                        </p:attrNameLst>
                                      </p:cBhvr>
                                      <p:tavLst>
                                        <p:tav tm="0">
                                          <p:val>
                                            <p:strVal val="#ppt_x"/>
                                          </p:val>
                                        </p:tav>
                                        <p:tav tm="100000">
                                          <p:val>
                                            <p:strVal val="#ppt_x"/>
                                          </p:val>
                                        </p:tav>
                                      </p:tavLst>
                                    </p:anim>
                                    <p:anim calcmode="lin" valueType="num">
                                      <p:cBhvr>
                                        <p:cTn id="7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fade">
                                      <p:cBhvr>
                                        <p:cTn id="83" dur="1000"/>
                                        <p:tgtEl>
                                          <p:spTgt spid="9"/>
                                        </p:tgtEl>
                                      </p:cBhvr>
                                    </p:animEffect>
                                    <p:anim calcmode="lin" valueType="num">
                                      <p:cBhvr>
                                        <p:cTn id="84" dur="1000" fill="hold"/>
                                        <p:tgtEl>
                                          <p:spTgt spid="9"/>
                                        </p:tgtEl>
                                        <p:attrNameLst>
                                          <p:attrName>ppt_x</p:attrName>
                                        </p:attrNameLst>
                                      </p:cBhvr>
                                      <p:tavLst>
                                        <p:tav tm="0">
                                          <p:val>
                                            <p:strVal val="#ppt_x"/>
                                          </p:val>
                                        </p:tav>
                                        <p:tav tm="100000">
                                          <p:val>
                                            <p:strVal val="#ppt_x"/>
                                          </p:val>
                                        </p:tav>
                                      </p:tavLst>
                                    </p:anim>
                                    <p:anim calcmode="lin" valueType="num">
                                      <p:cBhvr>
                                        <p:cTn id="8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fade">
                                      <p:cBhvr>
                                        <p:cTn id="90" dur="1000"/>
                                        <p:tgtEl>
                                          <p:spTgt spid="10"/>
                                        </p:tgtEl>
                                      </p:cBhvr>
                                    </p:animEffect>
                                    <p:anim calcmode="lin" valueType="num">
                                      <p:cBhvr>
                                        <p:cTn id="91" dur="1000" fill="hold"/>
                                        <p:tgtEl>
                                          <p:spTgt spid="10"/>
                                        </p:tgtEl>
                                        <p:attrNameLst>
                                          <p:attrName>ppt_x</p:attrName>
                                        </p:attrNameLst>
                                      </p:cBhvr>
                                      <p:tavLst>
                                        <p:tav tm="0">
                                          <p:val>
                                            <p:strVal val="#ppt_x"/>
                                          </p:val>
                                        </p:tav>
                                        <p:tav tm="100000">
                                          <p:val>
                                            <p:strVal val="#ppt_x"/>
                                          </p:val>
                                        </p:tav>
                                      </p:tavLst>
                                    </p:anim>
                                    <p:anim calcmode="lin" valueType="num">
                                      <p:cBhvr>
                                        <p:cTn id="9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2" grpId="0"/>
      <p:bldP spid="13" grpId="0"/>
      <p:bldP spid="14" grpId="0"/>
      <p:bldP spid="15" grpId="0"/>
      <p:bldP spid="16"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Override1.xml><?xml version="1.0" encoding="utf-8"?>
<a:themeOverride xmlns:a="http://schemas.openxmlformats.org/drawingml/2006/main">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themeOverride>
</file>

<file path=docProps/app.xml><?xml version="1.0" encoding="utf-8"?>
<Properties xmlns="http://schemas.openxmlformats.org/officeDocument/2006/extended-properties" xmlns:vt="http://schemas.openxmlformats.org/officeDocument/2006/docPropsVTypes">
  <Template/>
  <TotalTime>2609</TotalTime>
  <Words>2119</Words>
  <Application>Microsoft Office PowerPoint</Application>
  <PresentationFormat>Widescreen</PresentationFormat>
  <Paragraphs>277</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Adobe Arabic</vt:lpstr>
      <vt:lpstr>B Nazanin</vt:lpstr>
      <vt:lpstr>Calibri</vt:lpstr>
      <vt:lpstr>Century Gothic</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hossein</dc:creator>
  <cp:lastModifiedBy>حسین زارعی</cp:lastModifiedBy>
  <cp:revision>263</cp:revision>
  <dcterms:created xsi:type="dcterms:W3CDTF">2019-09-28T15:36:12Z</dcterms:created>
  <dcterms:modified xsi:type="dcterms:W3CDTF">2022-12-11T07:50:51Z</dcterms:modified>
</cp:coreProperties>
</file>