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1" r:id="rId2"/>
    <p:sldId id="315" r:id="rId3"/>
    <p:sldId id="300" r:id="rId4"/>
    <p:sldId id="269" r:id="rId5"/>
    <p:sldId id="283" r:id="rId6"/>
    <p:sldId id="293" r:id="rId7"/>
    <p:sldId id="301" r:id="rId8"/>
    <p:sldId id="302" r:id="rId9"/>
    <p:sldId id="303" r:id="rId10"/>
    <p:sldId id="304" r:id="rId11"/>
    <p:sldId id="305" r:id="rId12"/>
    <p:sldId id="306" r:id="rId13"/>
    <p:sldId id="307" r:id="rId14"/>
    <p:sldId id="308" r:id="rId15"/>
    <p:sldId id="309" r:id="rId16"/>
    <p:sldId id="311" r:id="rId17"/>
    <p:sldId id="312" r:id="rId18"/>
    <p:sldId id="289" r:id="rId19"/>
    <p:sldId id="313" r:id="rId20"/>
    <p:sldId id="318" r:id="rId21"/>
    <p:sldId id="319" r:id="rId22"/>
    <p:sldId id="316" r:id="rId23"/>
    <p:sldId id="321" r:id="rId24"/>
    <p:sldId id="320" r:id="rId25"/>
    <p:sldId id="322" r:id="rId26"/>
    <p:sldId id="272" r:id="rId27"/>
    <p:sldId id="290" r:id="rId28"/>
    <p:sldId id="323" r:id="rId29"/>
    <p:sldId id="294" r:id="rId30"/>
    <p:sldId id="324" r:id="rId31"/>
    <p:sldId id="325" r:id="rId32"/>
  </p:sldIdLst>
  <p:sldSz cx="12192000" cy="6858000"/>
  <p:notesSz cx="6858000" cy="9144000"/>
  <p:embeddedFontLst>
    <p:embeddedFont>
      <p:font typeface="Montserrat" panose="00000500000000000000" pitchFamily="2" charset="0"/>
      <p:regular r:id="rId33"/>
      <p:bold r:id="rId34"/>
      <p:italic r:id="rId35"/>
      <p:boldItalic r:id="rId36"/>
    </p:embeddedFont>
    <p:embeddedFont>
      <p:font typeface="Pinar" pitchFamily="2" charset="-78"/>
      <p:bold r:id="rId37"/>
    </p:embeddedFont>
    <p:embeddedFont>
      <p:font typeface="Ray ExtraBlack" panose="02000504000000020004" pitchFamily="2" charset="-78"/>
      <p:bold r:id="rId38"/>
    </p:embeddedFont>
    <p:embeddedFont>
      <p:font typeface="Tw Cen MT" panose="020B0602020104020603"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8E5"/>
    <a:srgbClr val="837AD9"/>
    <a:srgbClr val="17C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90" autoAdjust="0"/>
    <p:restoredTop sz="96532" autoAdjust="0"/>
  </p:normalViewPr>
  <p:slideViewPr>
    <p:cSldViewPr snapToGrid="0">
      <p:cViewPr varScale="1">
        <p:scale>
          <a:sx n="107" d="100"/>
          <a:sy n="107" d="100"/>
        </p:scale>
        <p:origin x="114"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7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686C-4CCC-4A88-BB0D-2A4F27591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CBC1A-6D98-4155-A40D-14A436C2EA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033416-3B03-41A2-ADBC-D558ED7F4669}"/>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5" name="Footer Placeholder 4">
            <a:extLst>
              <a:ext uri="{FF2B5EF4-FFF2-40B4-BE49-F238E27FC236}">
                <a16:creationId xmlns:a16="http://schemas.microsoft.com/office/drawing/2014/main" id="{43E438D9-8D92-4EBE-A486-C587F5BEF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1C5B4-75D5-4EDB-B37B-18A0B0CCB147}"/>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51882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4517-C826-4F98-8855-712A4512F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45E985-EC3F-42A1-AF7C-1E4834A2EE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755D6-9684-4885-A80F-82ABBFDE1206}"/>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5" name="Footer Placeholder 4">
            <a:extLst>
              <a:ext uri="{FF2B5EF4-FFF2-40B4-BE49-F238E27FC236}">
                <a16:creationId xmlns:a16="http://schemas.microsoft.com/office/drawing/2014/main" id="{717CE032-F32B-4F75-894E-1B8BC9D5B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2671F-5A8B-4226-BACC-E47127D8A36F}"/>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228458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D4DD8-092A-4715-AF85-C133423FD5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1170BE-F2E9-4C66-985A-54B2E3ED28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F8467-721F-486C-9167-454EC04ACE20}"/>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5" name="Footer Placeholder 4">
            <a:extLst>
              <a:ext uri="{FF2B5EF4-FFF2-40B4-BE49-F238E27FC236}">
                <a16:creationId xmlns:a16="http://schemas.microsoft.com/office/drawing/2014/main" id="{914689A9-E3E6-4108-949E-BD10F41F4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0BE54-9363-4E22-9C41-5605BB624318}"/>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172630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C010D-083C-4C2A-8AED-CD778DBE6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62FA3F-EC3B-4DFC-BB17-A4C7AF999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1AB11-F4E3-4A68-B726-DBD2EDB2DFB6}"/>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5" name="Footer Placeholder 4">
            <a:extLst>
              <a:ext uri="{FF2B5EF4-FFF2-40B4-BE49-F238E27FC236}">
                <a16:creationId xmlns:a16="http://schemas.microsoft.com/office/drawing/2014/main" id="{BD249355-F09B-43FD-9CB4-953662DA9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37CF9-6EF3-4A05-A4FC-02C8FF5EAEA2}"/>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403581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8679-05C6-4CF1-BB4A-64843D635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3BD72E-A849-4583-9AA7-566C8C8E8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52B084-B758-4E05-822C-0D5A57B08FCB}"/>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5" name="Footer Placeholder 4">
            <a:extLst>
              <a:ext uri="{FF2B5EF4-FFF2-40B4-BE49-F238E27FC236}">
                <a16:creationId xmlns:a16="http://schemas.microsoft.com/office/drawing/2014/main" id="{A32ADDF4-638B-4815-BB8C-664546A96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40164-1914-4AE2-A9E8-F4E90F2DA796}"/>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213234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9475-860F-4448-9950-10FC6D0F2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B0E9D0-9AC1-4667-B087-22C9256C88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C1D3C4-B9D6-4E4A-874C-7B7D531D7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9D501-1935-4CA3-BBE4-A30E4019B0F2}"/>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6" name="Footer Placeholder 5">
            <a:extLst>
              <a:ext uri="{FF2B5EF4-FFF2-40B4-BE49-F238E27FC236}">
                <a16:creationId xmlns:a16="http://schemas.microsoft.com/office/drawing/2014/main" id="{B0DCEC43-B6F4-4608-BECF-DE523E46C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14207-7F1E-4E8A-80E8-70747C796849}"/>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337934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9886-AE19-49AE-ADAB-1E8F96412E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3F021C-E4EB-4B91-8FE0-788CCC0865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60301-35B4-41E6-AA0A-E642A53165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17E52-64D5-4B13-8CD0-9E6314A8D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9B7F0F-57F8-461B-B8DC-1234C3470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38848-DA25-4A2D-9903-D07A25C410DA}"/>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8" name="Footer Placeholder 7">
            <a:extLst>
              <a:ext uri="{FF2B5EF4-FFF2-40B4-BE49-F238E27FC236}">
                <a16:creationId xmlns:a16="http://schemas.microsoft.com/office/drawing/2014/main" id="{BBF9F565-0B42-4D69-8549-4CE972FB8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A75EA-336C-4B8E-A2DC-4C78D5757ABB}"/>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142651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523F-FE11-46A0-8CB1-64B10E09EE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064767-04FC-46AC-9468-4639B1CC7DD2}"/>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4" name="Footer Placeholder 3">
            <a:extLst>
              <a:ext uri="{FF2B5EF4-FFF2-40B4-BE49-F238E27FC236}">
                <a16:creationId xmlns:a16="http://schemas.microsoft.com/office/drawing/2014/main" id="{8FC12E4C-79AF-4D28-9091-5E85AE679A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7AC4C-194E-4EF2-944B-B7BFFDF6C367}"/>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147160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9F34D9-402E-4A54-B9ED-6EBE6A55AE2D}"/>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3" name="Footer Placeholder 2">
            <a:extLst>
              <a:ext uri="{FF2B5EF4-FFF2-40B4-BE49-F238E27FC236}">
                <a16:creationId xmlns:a16="http://schemas.microsoft.com/office/drawing/2014/main" id="{36F30939-C578-4E8D-AB84-8A744773CE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14FD7-C1D2-4360-9BF3-753F15B4F77A}"/>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177097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05CD287-BEE4-46C1-AAF3-6B22E1C80D3E}"/>
              </a:ext>
            </a:extLst>
          </p:cNvPr>
          <p:cNvSpPr>
            <a:spLocks noGrp="1"/>
          </p:cNvSpPr>
          <p:nvPr>
            <p:ph type="pic" sz="quarter" idx="10" hasCustomPrompt="1"/>
          </p:nvPr>
        </p:nvSpPr>
        <p:spPr>
          <a:xfrm>
            <a:off x="1662113" y="2273300"/>
            <a:ext cx="2520950" cy="4584700"/>
          </a:xfrm>
        </p:spPr>
        <p:txBody>
          <a:bodyPr>
            <a:normAutofit/>
          </a:bodyPr>
          <a:lstStyle>
            <a:lvl1pPr marL="0" indent="0" algn="ctr">
              <a:buNone/>
              <a:defRPr sz="2400" b="1">
                <a:latin typeface="Tw Cen MT" panose="020B0602020104020603" pitchFamily="34" charset="0"/>
              </a:defRPr>
            </a:lvl1pPr>
          </a:lstStyle>
          <a:p>
            <a:r>
              <a:rPr lang="en-US" dirty="0"/>
              <a:t>Drag and Drop Your Picture Here</a:t>
            </a:r>
          </a:p>
        </p:txBody>
      </p:sp>
    </p:spTree>
    <p:extLst>
      <p:ext uri="{BB962C8B-B14F-4D97-AF65-F5344CB8AC3E}">
        <p14:creationId xmlns:p14="http://schemas.microsoft.com/office/powerpoint/2010/main" val="29301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E919-E694-43C1-A2B0-463F978A8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8C5201-6E4C-4A9A-AE83-6548EF1D0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9E7F5-5C1D-4858-962A-88BE45881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E835E-1810-4397-81FE-0D7C205E03F8}"/>
              </a:ext>
            </a:extLst>
          </p:cNvPr>
          <p:cNvSpPr>
            <a:spLocks noGrp="1"/>
          </p:cNvSpPr>
          <p:nvPr>
            <p:ph type="dt" sz="half" idx="10"/>
          </p:nvPr>
        </p:nvSpPr>
        <p:spPr/>
        <p:txBody>
          <a:bodyPr/>
          <a:lstStyle/>
          <a:p>
            <a:fld id="{76E5B84D-D061-483E-84D4-FDF00078B9A9}" type="datetimeFigureOut">
              <a:rPr lang="en-US" smtClean="0"/>
              <a:t>2/16/2025</a:t>
            </a:fld>
            <a:endParaRPr lang="en-US"/>
          </a:p>
        </p:txBody>
      </p:sp>
      <p:sp>
        <p:nvSpPr>
          <p:cNvPr id="6" name="Footer Placeholder 5">
            <a:extLst>
              <a:ext uri="{FF2B5EF4-FFF2-40B4-BE49-F238E27FC236}">
                <a16:creationId xmlns:a16="http://schemas.microsoft.com/office/drawing/2014/main" id="{2EA8605D-B969-4157-BE3C-9B72C6B61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90612-B942-4CB8-B4A8-EBE3E5408882}"/>
              </a:ext>
            </a:extLst>
          </p:cNvPr>
          <p:cNvSpPr>
            <a:spLocks noGrp="1"/>
          </p:cNvSpPr>
          <p:nvPr>
            <p:ph type="sldNum" sz="quarter" idx="12"/>
          </p:nvPr>
        </p:nvSpPr>
        <p:spPr/>
        <p:txBody>
          <a:bodyPr/>
          <a:lstStyle/>
          <a:p>
            <a:fld id="{EC6DBBF1-274E-473A-94DF-899C7F88AD7D}" type="slidenum">
              <a:rPr lang="en-US" smtClean="0"/>
              <a:t>‹#›</a:t>
            </a:fld>
            <a:endParaRPr lang="en-US"/>
          </a:p>
        </p:txBody>
      </p:sp>
    </p:spTree>
    <p:extLst>
      <p:ext uri="{BB962C8B-B14F-4D97-AF65-F5344CB8AC3E}">
        <p14:creationId xmlns:p14="http://schemas.microsoft.com/office/powerpoint/2010/main" val="377049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1B219-54AC-4A60-8248-EA804C4D8D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8D78E4-1EB0-48B2-A9CF-2D1FD812A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F0F9F-AC9A-4597-BEDC-D0F4C4606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5B84D-D061-483E-84D4-FDF00078B9A9}" type="datetimeFigureOut">
              <a:rPr lang="en-US" smtClean="0"/>
              <a:t>2/16/2025</a:t>
            </a:fld>
            <a:endParaRPr lang="en-US"/>
          </a:p>
        </p:txBody>
      </p:sp>
      <p:sp>
        <p:nvSpPr>
          <p:cNvPr id="5" name="Footer Placeholder 4">
            <a:extLst>
              <a:ext uri="{FF2B5EF4-FFF2-40B4-BE49-F238E27FC236}">
                <a16:creationId xmlns:a16="http://schemas.microsoft.com/office/drawing/2014/main" id="{2ACEE440-A915-46D6-A7F4-ECAAFB0E00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7F1FD0-10EF-4EF8-BBA9-5D46C2871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DBBF1-274E-473A-94DF-899C7F88AD7D}" type="slidenum">
              <a:rPr lang="en-US" smtClean="0"/>
              <a:t>‹#›</a:t>
            </a:fld>
            <a:endParaRPr lang="en-US"/>
          </a:p>
        </p:txBody>
      </p:sp>
    </p:spTree>
    <p:extLst>
      <p:ext uri="{BB962C8B-B14F-4D97-AF65-F5344CB8AC3E}">
        <p14:creationId xmlns:p14="http://schemas.microsoft.com/office/powerpoint/2010/main" val="93653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Recording%202025-02-14%20231537.mp4" TargetMode="Externa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Recording%202025-02-14%20232212.mp4" TargetMode="Externa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Recording%202025-02-14%20232603.mp4" TargetMode="Externa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Recording%202025-02-14%20233129.mp4" TargetMode="Externa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Recording%202025-02-16%20214720.mp4" TargetMode="External"/><Relationship Id="rId1" Type="http://schemas.openxmlformats.org/officeDocument/2006/relationships/slideLayout" Target="../slideLayouts/slideLayout7.xml"/><Relationship Id="rId5" Type="http://schemas.openxmlformats.org/officeDocument/2006/relationships/hyperlink" Target="Recording%202025-02-16%20213128.mp4" TargetMode="Externa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Recording%202025-02-16%20215530.mp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Rec%200004.mp4" TargetMode="Externa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1017470" y="3162450"/>
            <a:ext cx="5761092" cy="923330"/>
          </a:xfrm>
          <a:prstGeom prst="rect">
            <a:avLst/>
          </a:prstGeom>
          <a:noFill/>
        </p:spPr>
        <p:txBody>
          <a:bodyPr wrap="square" rtlCol="0">
            <a:spAutoFit/>
          </a:bodyPr>
          <a:lstStyle/>
          <a:p>
            <a:pPr algn="r" rtl="1"/>
            <a:r>
              <a:rPr lang="fa-IR" sz="5400" b="1" dirty="0">
                <a:solidFill>
                  <a:srgbClr val="FFC000"/>
                </a:solidFill>
                <a:latin typeface="Ray ExtraBlack" panose="02000504000000020004" pitchFamily="2" charset="-78"/>
                <a:cs typeface="Ray ExtraBlack" panose="02000504000000020004" pitchFamily="2" charset="-78"/>
              </a:rPr>
              <a:t>بسم الله الرحمن الرحیم</a:t>
            </a:r>
            <a:endParaRPr lang="en-US" sz="5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1074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09256-2360-4931-A15C-894E2F25F29D}"/>
              </a:ext>
            </a:extLst>
          </p:cNvPr>
          <p:cNvSpPr/>
          <p:nvPr/>
        </p:nvSpPr>
        <p:spPr>
          <a:xfrm>
            <a:off x="0" y="0"/>
            <a:ext cx="6095999"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3" name="Group 12">
            <a:extLst>
              <a:ext uri="{FF2B5EF4-FFF2-40B4-BE49-F238E27FC236}">
                <a16:creationId xmlns:a16="http://schemas.microsoft.com/office/drawing/2014/main" id="{AF3947CD-295C-4AA1-BA45-8F4293806D2F}"/>
              </a:ext>
            </a:extLst>
          </p:cNvPr>
          <p:cNvGrpSpPr/>
          <p:nvPr/>
        </p:nvGrpSpPr>
        <p:grpSpPr>
          <a:xfrm>
            <a:off x="1511300" y="858192"/>
            <a:ext cx="3092742" cy="466734"/>
            <a:chOff x="1511300" y="858192"/>
            <a:chExt cx="3092742" cy="466734"/>
          </a:xfrm>
        </p:grpSpPr>
        <p:sp>
          <p:nvSpPr>
            <p:cNvPr id="5" name="Rectangle: Rounded Corners 4">
              <a:extLst>
                <a:ext uri="{FF2B5EF4-FFF2-40B4-BE49-F238E27FC236}">
                  <a16:creationId xmlns:a16="http://schemas.microsoft.com/office/drawing/2014/main" id="{C4C6562D-805D-4DCF-9F0A-CE0275A17EDE}"/>
                </a:ext>
              </a:extLst>
            </p:cNvPr>
            <p:cNvSpPr/>
            <p:nvPr/>
          </p:nvSpPr>
          <p:spPr>
            <a:xfrm>
              <a:off x="1511300"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TextBox 9">
              <a:extLst>
                <a:ext uri="{FF2B5EF4-FFF2-40B4-BE49-F238E27FC236}">
                  <a16:creationId xmlns:a16="http://schemas.microsoft.com/office/drawing/2014/main" id="{0AAE02A2-E436-4D00-8F9D-4231677F6A5F}"/>
                </a:ext>
              </a:extLst>
            </p:cNvPr>
            <p:cNvSpPr txBox="1"/>
            <p:nvPr/>
          </p:nvSpPr>
          <p:spPr>
            <a:xfrm>
              <a:off x="1559617" y="904935"/>
              <a:ext cx="2976763" cy="369332"/>
            </a:xfrm>
            <a:prstGeom prst="rect">
              <a:avLst/>
            </a:prstGeom>
            <a:noFill/>
          </p:spPr>
          <p:txBody>
            <a:bodyPr wrap="square" rtlCol="0">
              <a:spAutoFit/>
            </a:bodyPr>
            <a:lstStyle/>
            <a:p>
              <a:pPr algn="ctr" rtl="1"/>
              <a:r>
                <a:rPr lang="fa-IR" dirty="0">
                  <a:solidFill>
                    <a:schemeClr val="bg1"/>
                  </a:solidFill>
                  <a:latin typeface="Ray ExtraBlack" panose="02000504000000020004" pitchFamily="2" charset="-78"/>
                  <a:cs typeface="Ray ExtraBlack" panose="02000504000000020004" pitchFamily="2" charset="-78"/>
                </a:rPr>
                <a:t>پرامپت (</a:t>
              </a:r>
              <a:r>
                <a:rPr lang="en-US" dirty="0">
                  <a:solidFill>
                    <a:schemeClr val="bg1"/>
                  </a:solidFill>
                  <a:latin typeface="Ray ExtraBlack" panose="02000504000000020004" pitchFamily="2" charset="-78"/>
                  <a:cs typeface="Ray ExtraBlack" panose="02000504000000020004" pitchFamily="2" charset="-78"/>
                </a:rPr>
                <a:t>Prompt</a:t>
              </a:r>
              <a:r>
                <a:rPr lang="fa-IR" dirty="0">
                  <a:solidFill>
                    <a:schemeClr val="bg1"/>
                  </a:solidFill>
                  <a:latin typeface="Ray ExtraBlack" panose="02000504000000020004" pitchFamily="2" charset="-78"/>
                  <a:cs typeface="Ray ExtraBlack" panose="02000504000000020004" pitchFamily="2" charset="-78"/>
                </a:rPr>
                <a:t>)</a:t>
              </a:r>
              <a:r>
                <a:rPr lang="en-US" dirty="0">
                  <a:solidFill>
                    <a:schemeClr val="bg1"/>
                  </a:solidFill>
                  <a:latin typeface="Ray ExtraBlack" panose="02000504000000020004" pitchFamily="2" charset="-78"/>
                  <a:cs typeface="Ray ExtraBlack" panose="02000504000000020004" pitchFamily="2" charset="-78"/>
                </a:rPr>
                <a:t> </a:t>
              </a:r>
              <a:r>
                <a:rPr lang="fa-IR" dirty="0">
                  <a:solidFill>
                    <a:schemeClr val="bg1"/>
                  </a:solidFill>
                  <a:latin typeface="Ray ExtraBlack" panose="02000504000000020004" pitchFamily="2" charset="-78"/>
                  <a:cs typeface="Ray ExtraBlack" panose="02000504000000020004" pitchFamily="2" charset="-78"/>
                </a:rPr>
                <a:t>چیست؟</a:t>
              </a:r>
              <a:endParaRPr lang="en-US" dirty="0">
                <a:solidFill>
                  <a:schemeClr val="bg1"/>
                </a:solidFill>
                <a:latin typeface="Ray ExtraBlack" panose="02000504000000020004" pitchFamily="2" charset="-78"/>
                <a:cs typeface="Ray ExtraBlack" panose="02000504000000020004" pitchFamily="2" charset="-78"/>
              </a:endParaRPr>
            </a:p>
          </p:txBody>
        </p:sp>
      </p:grpSp>
      <p:sp>
        <p:nvSpPr>
          <p:cNvPr id="6" name="Oval 5">
            <a:extLst>
              <a:ext uri="{FF2B5EF4-FFF2-40B4-BE49-F238E27FC236}">
                <a16:creationId xmlns:a16="http://schemas.microsoft.com/office/drawing/2014/main" id="{4DAE9F14-010C-43E3-9F96-2358A71F899A}"/>
              </a:ext>
            </a:extLst>
          </p:cNvPr>
          <p:cNvSpPr/>
          <p:nvPr/>
        </p:nvSpPr>
        <p:spPr>
          <a:xfrm>
            <a:off x="656120" y="305385"/>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0" name="Freeform: Shape 29">
            <a:extLst>
              <a:ext uri="{FF2B5EF4-FFF2-40B4-BE49-F238E27FC236}">
                <a16:creationId xmlns:a16="http://schemas.microsoft.com/office/drawing/2014/main" id="{9F8A01AB-3E47-44B0-A7E9-B14464891F80}"/>
              </a:ext>
            </a:extLst>
          </p:cNvPr>
          <p:cNvSpPr/>
          <p:nvPr/>
        </p:nvSpPr>
        <p:spPr>
          <a:xfrm rot="10800000">
            <a:off x="-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1" name="Freeform: Shape 30">
            <a:extLst>
              <a:ext uri="{FF2B5EF4-FFF2-40B4-BE49-F238E27FC236}">
                <a16:creationId xmlns:a16="http://schemas.microsoft.com/office/drawing/2014/main" id="{D8C860C2-CCE7-4AB6-9756-A9594B9869E4}"/>
              </a:ext>
            </a:extLst>
          </p:cNvPr>
          <p:cNvSpPr/>
          <p:nvPr/>
        </p:nvSpPr>
        <p:spPr>
          <a:xfrm rot="10800000">
            <a:off x="-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2" name="Oval 31">
            <a:extLst>
              <a:ext uri="{FF2B5EF4-FFF2-40B4-BE49-F238E27FC236}">
                <a16:creationId xmlns:a16="http://schemas.microsoft.com/office/drawing/2014/main" id="{2006332C-7924-45F6-8F1B-0029924742E8}"/>
              </a:ext>
            </a:extLst>
          </p:cNvPr>
          <p:cNvSpPr/>
          <p:nvPr/>
        </p:nvSpPr>
        <p:spPr>
          <a:xfrm>
            <a:off x="4719992"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3" name="Oval 32">
            <a:extLst>
              <a:ext uri="{FF2B5EF4-FFF2-40B4-BE49-F238E27FC236}">
                <a16:creationId xmlns:a16="http://schemas.microsoft.com/office/drawing/2014/main" id="{33344FEB-2281-442D-A72E-BA4F1945E27F}"/>
              </a:ext>
            </a:extLst>
          </p:cNvPr>
          <p:cNvSpPr/>
          <p:nvPr/>
        </p:nvSpPr>
        <p:spPr>
          <a:xfrm>
            <a:off x="4341482"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5" name="Freeform: Shape 34">
            <a:extLst>
              <a:ext uri="{FF2B5EF4-FFF2-40B4-BE49-F238E27FC236}">
                <a16:creationId xmlns:a16="http://schemas.microsoft.com/office/drawing/2014/main" id="{EC3C6562-A7BF-45C4-8F1B-47634E9E4BD2}"/>
              </a:ext>
            </a:extLst>
          </p:cNvPr>
          <p:cNvSpPr/>
          <p:nvPr/>
        </p:nvSpPr>
        <p:spPr>
          <a:xfrm>
            <a:off x="5960309"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7" name="Freeform: Shape 36">
            <a:extLst>
              <a:ext uri="{FF2B5EF4-FFF2-40B4-BE49-F238E27FC236}">
                <a16:creationId xmlns:a16="http://schemas.microsoft.com/office/drawing/2014/main" id="{60A61356-271A-4F3F-BF03-642010FE8FD2}"/>
              </a:ext>
            </a:extLst>
          </p:cNvPr>
          <p:cNvSpPr/>
          <p:nvPr/>
        </p:nvSpPr>
        <p:spPr>
          <a:xfrm>
            <a:off x="5960309"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11" name="Oval 110">
            <a:extLst>
              <a:ext uri="{FF2B5EF4-FFF2-40B4-BE49-F238E27FC236}">
                <a16:creationId xmlns:a16="http://schemas.microsoft.com/office/drawing/2014/main" id="{1193EA8F-BC4A-4C71-9BCC-C09677F8A73D}"/>
              </a:ext>
            </a:extLst>
          </p:cNvPr>
          <p:cNvSpPr/>
          <p:nvPr/>
        </p:nvSpPr>
        <p:spPr>
          <a:xfrm>
            <a:off x="1006837" y="2107831"/>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2" name="Oval 111">
            <a:extLst>
              <a:ext uri="{FF2B5EF4-FFF2-40B4-BE49-F238E27FC236}">
                <a16:creationId xmlns:a16="http://schemas.microsoft.com/office/drawing/2014/main" id="{0E292DEE-4531-42A7-94E7-BE61FF6D36DC}"/>
              </a:ext>
            </a:extLst>
          </p:cNvPr>
          <p:cNvSpPr/>
          <p:nvPr/>
        </p:nvSpPr>
        <p:spPr>
          <a:xfrm>
            <a:off x="920160" y="2021154"/>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cxnSp>
        <p:nvCxnSpPr>
          <p:cNvPr id="113" name="Straight Connector 112">
            <a:extLst>
              <a:ext uri="{FF2B5EF4-FFF2-40B4-BE49-F238E27FC236}">
                <a16:creationId xmlns:a16="http://schemas.microsoft.com/office/drawing/2014/main" id="{B3E0BDFA-97CA-4B2F-A0C2-6253332547FA}"/>
              </a:ext>
            </a:extLst>
          </p:cNvPr>
          <p:cNvCxnSpPr>
            <a:cxnSpLocks/>
            <a:endCxn id="118" idx="0"/>
          </p:cNvCxnSpPr>
          <p:nvPr/>
        </p:nvCxnSpPr>
        <p:spPr>
          <a:xfrm>
            <a:off x="1049700" y="2280234"/>
            <a:ext cx="0" cy="1577531"/>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ADF5D618-7601-4683-B3BF-A155325FDDDF}"/>
              </a:ext>
            </a:extLst>
          </p:cNvPr>
          <p:cNvGrpSpPr/>
          <p:nvPr/>
        </p:nvGrpSpPr>
        <p:grpSpPr>
          <a:xfrm>
            <a:off x="1296952" y="1886930"/>
            <a:ext cx="4159637" cy="1605345"/>
            <a:chOff x="6681901" y="1442950"/>
            <a:chExt cx="4159637" cy="1605345"/>
          </a:xfrm>
        </p:grpSpPr>
        <p:sp>
          <p:nvSpPr>
            <p:cNvPr id="115" name="TextBox 114">
              <a:extLst>
                <a:ext uri="{FF2B5EF4-FFF2-40B4-BE49-F238E27FC236}">
                  <a16:creationId xmlns:a16="http://schemas.microsoft.com/office/drawing/2014/main" id="{64F9D532-385A-41C2-9422-2C92CC173A59}"/>
                </a:ext>
              </a:extLst>
            </p:cNvPr>
            <p:cNvSpPr txBox="1"/>
            <p:nvPr/>
          </p:nvSpPr>
          <p:spPr>
            <a:xfrm>
              <a:off x="6681901" y="1442950"/>
              <a:ext cx="2542205" cy="461665"/>
            </a:xfrm>
            <a:prstGeom prst="rect">
              <a:avLst/>
            </a:prstGeom>
            <a:noFill/>
          </p:spPr>
          <p:txBody>
            <a:bodyPr wrap="square" rtlCol="0">
              <a:spAutoFit/>
            </a:bodyPr>
            <a:lstStyle/>
            <a:p>
              <a:pPr algn="r" rtl="1"/>
              <a:r>
                <a:rPr lang="fa-IR" sz="2400" b="1" dirty="0">
                  <a:solidFill>
                    <a:srgbClr val="FFC000"/>
                  </a:solidFill>
                  <a:latin typeface="Ray ExtraBlack" panose="02000504000000020004" pitchFamily="2" charset="-78"/>
                  <a:cs typeface="Ray ExtraBlack" panose="02000504000000020004" pitchFamily="2" charset="-78"/>
                </a:rPr>
                <a:t>تعریف:</a:t>
              </a:r>
              <a:endParaRPr lang="en-US" sz="2400" b="1" dirty="0">
                <a:solidFill>
                  <a:srgbClr val="FFC000"/>
                </a:solidFill>
                <a:latin typeface="Ray ExtraBlack" panose="02000504000000020004" pitchFamily="2" charset="-78"/>
                <a:cs typeface="Ray ExtraBlack" panose="02000504000000020004" pitchFamily="2" charset="-78"/>
              </a:endParaRPr>
            </a:p>
          </p:txBody>
        </p:sp>
        <p:sp>
          <p:nvSpPr>
            <p:cNvPr id="116" name="TextBox 115">
              <a:extLst>
                <a:ext uri="{FF2B5EF4-FFF2-40B4-BE49-F238E27FC236}">
                  <a16:creationId xmlns:a16="http://schemas.microsoft.com/office/drawing/2014/main" id="{760135AF-AB8C-4A7A-B3FA-DBE2F74535E0}"/>
                </a:ext>
              </a:extLst>
            </p:cNvPr>
            <p:cNvSpPr txBox="1"/>
            <p:nvPr/>
          </p:nvSpPr>
          <p:spPr>
            <a:xfrm>
              <a:off x="6681901" y="1878744"/>
              <a:ext cx="4159637" cy="1169551"/>
            </a:xfrm>
            <a:prstGeom prst="rect">
              <a:avLst/>
            </a:prstGeom>
            <a:noFill/>
          </p:spPr>
          <p:txBody>
            <a:bodyPr wrap="square" rtlCol="0">
              <a:spAutoFit/>
            </a:bodyPr>
            <a:lstStyle/>
            <a:p>
              <a:pPr algn="r" rtl="1">
                <a:lnSpc>
                  <a:spcPct val="150000"/>
                </a:lnSpc>
              </a:pPr>
              <a:r>
                <a:rPr lang="fa-IR" sz="1600" dirty="0">
                  <a:solidFill>
                    <a:schemeClr val="bg1">
                      <a:lumMod val="95000"/>
                    </a:schemeClr>
                  </a:solidFill>
                  <a:latin typeface="Pinar" pitchFamily="2" charset="-78"/>
                  <a:cs typeface="Pinar" pitchFamily="2" charset="-78"/>
                </a:rPr>
                <a:t>پرامپت دستور یا درخواستی است که به یک ابزار هوش مصنوعی (مثل </a:t>
              </a:r>
              <a:r>
                <a:rPr lang="en-US" sz="1600" dirty="0">
                  <a:solidFill>
                    <a:schemeClr val="bg1">
                      <a:lumMod val="95000"/>
                    </a:schemeClr>
                  </a:solidFill>
                  <a:latin typeface="Pinar" pitchFamily="2" charset="-78"/>
                  <a:cs typeface="Pinar" pitchFamily="2" charset="-78"/>
                </a:rPr>
                <a:t>ChatGPT) </a:t>
              </a:r>
              <a:r>
                <a:rPr lang="fa-IR" sz="1600" dirty="0">
                  <a:solidFill>
                    <a:schemeClr val="bg1">
                      <a:lumMod val="95000"/>
                    </a:schemeClr>
                  </a:solidFill>
                  <a:latin typeface="Pinar" pitchFamily="2" charset="-78"/>
                  <a:cs typeface="Pinar" pitchFamily="2" charset="-78"/>
                </a:rPr>
                <a:t>می دهیم تا خروجی مورد نظر ما را تولید کند.</a:t>
              </a:r>
            </a:p>
          </p:txBody>
        </p:sp>
      </p:grpSp>
      <p:sp>
        <p:nvSpPr>
          <p:cNvPr id="117" name="Oval 116">
            <a:extLst>
              <a:ext uri="{FF2B5EF4-FFF2-40B4-BE49-F238E27FC236}">
                <a16:creationId xmlns:a16="http://schemas.microsoft.com/office/drawing/2014/main" id="{B78728E8-4E2C-4F2C-A5FF-1F738F674ED5}"/>
              </a:ext>
            </a:extLst>
          </p:cNvPr>
          <p:cNvSpPr/>
          <p:nvPr/>
        </p:nvSpPr>
        <p:spPr>
          <a:xfrm>
            <a:off x="1006837" y="3944442"/>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8" name="Oval 117">
            <a:extLst>
              <a:ext uri="{FF2B5EF4-FFF2-40B4-BE49-F238E27FC236}">
                <a16:creationId xmlns:a16="http://schemas.microsoft.com/office/drawing/2014/main" id="{99D80301-A86B-44E3-8C91-BC2F9945C8BD}"/>
              </a:ext>
            </a:extLst>
          </p:cNvPr>
          <p:cNvSpPr/>
          <p:nvPr/>
        </p:nvSpPr>
        <p:spPr>
          <a:xfrm>
            <a:off x="920160" y="3857765"/>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9" name="Group 118">
            <a:extLst>
              <a:ext uri="{FF2B5EF4-FFF2-40B4-BE49-F238E27FC236}">
                <a16:creationId xmlns:a16="http://schemas.microsoft.com/office/drawing/2014/main" id="{C200B673-9142-4B13-8DAD-F8BEEA621A56}"/>
              </a:ext>
            </a:extLst>
          </p:cNvPr>
          <p:cNvGrpSpPr/>
          <p:nvPr/>
        </p:nvGrpSpPr>
        <p:grpSpPr>
          <a:xfrm>
            <a:off x="1296952" y="3677950"/>
            <a:ext cx="4159637" cy="1569486"/>
            <a:chOff x="6681901" y="1442950"/>
            <a:chExt cx="4159637" cy="1569486"/>
          </a:xfrm>
        </p:grpSpPr>
        <p:sp>
          <p:nvSpPr>
            <p:cNvPr id="120" name="TextBox 119">
              <a:extLst>
                <a:ext uri="{FF2B5EF4-FFF2-40B4-BE49-F238E27FC236}">
                  <a16:creationId xmlns:a16="http://schemas.microsoft.com/office/drawing/2014/main" id="{449A20D3-D1E3-48B2-AEB2-FE1E7D57A505}"/>
                </a:ext>
              </a:extLst>
            </p:cNvPr>
            <p:cNvSpPr txBox="1"/>
            <p:nvPr/>
          </p:nvSpPr>
          <p:spPr>
            <a:xfrm>
              <a:off x="6681901" y="1442950"/>
              <a:ext cx="2542205" cy="461665"/>
            </a:xfrm>
            <a:prstGeom prst="rect">
              <a:avLst/>
            </a:prstGeom>
            <a:noFill/>
          </p:spPr>
          <p:txBody>
            <a:bodyPr wrap="square" rtlCol="0">
              <a:spAutoFit/>
            </a:bodyPr>
            <a:lstStyle>
              <a:defPPr>
                <a:defRPr lang="en-US"/>
              </a:defPPr>
              <a:lvl1pPr rtl="1">
                <a:defRPr sz="2400" b="1">
                  <a:solidFill>
                    <a:schemeClr val="bg1">
                      <a:lumMod val="95000"/>
                    </a:schemeClr>
                  </a:solidFill>
                  <a:latin typeface="Pinar" pitchFamily="2" charset="-78"/>
                  <a:cs typeface="Pinar" pitchFamily="2" charset="-78"/>
                </a:defRPr>
              </a:lvl1pPr>
            </a:lstStyle>
            <a:p>
              <a:pPr algn="r"/>
              <a:r>
                <a:rPr lang="fa-IR" dirty="0">
                  <a:solidFill>
                    <a:srgbClr val="FFC000"/>
                  </a:solidFill>
                  <a:latin typeface="Ray ExtraBlack" panose="02000504000000020004" pitchFamily="2" charset="-78"/>
                  <a:cs typeface="Ray ExtraBlack" panose="02000504000000020004" pitchFamily="2" charset="-78"/>
                </a:rPr>
                <a:t>مثال ساده:</a:t>
              </a:r>
              <a:endParaRPr lang="en-US" dirty="0">
                <a:solidFill>
                  <a:srgbClr val="FFC000"/>
                </a:solidFill>
                <a:latin typeface="Ray ExtraBlack" panose="02000504000000020004" pitchFamily="2" charset="-78"/>
                <a:cs typeface="Ray ExtraBlack" panose="02000504000000020004" pitchFamily="2" charset="-78"/>
              </a:endParaRPr>
            </a:p>
          </p:txBody>
        </p:sp>
        <p:sp>
          <p:nvSpPr>
            <p:cNvPr id="121" name="TextBox 120">
              <a:extLst>
                <a:ext uri="{FF2B5EF4-FFF2-40B4-BE49-F238E27FC236}">
                  <a16:creationId xmlns:a16="http://schemas.microsoft.com/office/drawing/2014/main" id="{CCDF64C5-151D-481A-8B31-0784219DA281}"/>
                </a:ext>
              </a:extLst>
            </p:cNvPr>
            <p:cNvSpPr txBox="1"/>
            <p:nvPr/>
          </p:nvSpPr>
          <p:spPr>
            <a:xfrm>
              <a:off x="6681901" y="1842885"/>
              <a:ext cx="4159637" cy="830997"/>
            </a:xfrm>
            <a:prstGeom prst="rect">
              <a:avLst/>
            </a:prstGeom>
            <a:noFill/>
          </p:spPr>
          <p:txBody>
            <a:bodyPr wrap="square" rtlCol="0">
              <a:spAutoFit/>
            </a:bodyPr>
            <a:lstStyle>
              <a:defPPr>
                <a:defRPr lang="en-US"/>
              </a:defPPr>
              <a:lvl1pPr algn="r" rtl="1">
                <a:lnSpc>
                  <a:spcPct val="150000"/>
                </a:lnSpc>
                <a:defRPr sz="1600">
                  <a:solidFill>
                    <a:schemeClr val="bg1">
                      <a:lumMod val="95000"/>
                    </a:schemeClr>
                  </a:solidFill>
                  <a:latin typeface="Pinar" pitchFamily="2" charset="-78"/>
                  <a:cs typeface="Pinar" pitchFamily="2" charset="-78"/>
                </a:defRPr>
              </a:lvl1pPr>
            </a:lstStyle>
            <a:p>
              <a:r>
                <a:rPr lang="fa-IR" dirty="0"/>
                <a:t>مثل این است که از یک آشپز بخواهید غذایی خاص بپزد. هرچه دستور دقیق تر باشد، نتیجه بهتر خواهد بود.</a:t>
              </a:r>
              <a:endParaRPr lang="en-US" dirty="0"/>
            </a:p>
          </p:txBody>
        </p:sp>
      </p:grpSp>
      <p:grpSp>
        <p:nvGrpSpPr>
          <p:cNvPr id="14" name="Group 13">
            <a:extLst>
              <a:ext uri="{FF2B5EF4-FFF2-40B4-BE49-F238E27FC236}">
                <a16:creationId xmlns:a16="http://schemas.microsoft.com/office/drawing/2014/main" id="{A0BD0C0E-8513-48E3-891D-E211E35A6661}"/>
              </a:ext>
            </a:extLst>
          </p:cNvPr>
          <p:cNvGrpSpPr/>
          <p:nvPr/>
        </p:nvGrpSpPr>
        <p:grpSpPr>
          <a:xfrm>
            <a:off x="7611984" y="858192"/>
            <a:ext cx="3710440" cy="466734"/>
            <a:chOff x="7611984" y="858192"/>
            <a:chExt cx="3092742" cy="466734"/>
          </a:xfrm>
        </p:grpSpPr>
        <p:sp>
          <p:nvSpPr>
            <p:cNvPr id="127" name="Rectangle: Rounded Corners 126">
              <a:extLst>
                <a:ext uri="{FF2B5EF4-FFF2-40B4-BE49-F238E27FC236}">
                  <a16:creationId xmlns:a16="http://schemas.microsoft.com/office/drawing/2014/main" id="{5EAC5BC0-1F7B-42B2-BDB9-8DD169BDCE3A}"/>
                </a:ext>
              </a:extLst>
            </p:cNvPr>
            <p:cNvSpPr/>
            <p:nvPr/>
          </p:nvSpPr>
          <p:spPr>
            <a:xfrm>
              <a:off x="7611984"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28" name="TextBox 127">
              <a:extLst>
                <a:ext uri="{FF2B5EF4-FFF2-40B4-BE49-F238E27FC236}">
                  <a16:creationId xmlns:a16="http://schemas.microsoft.com/office/drawing/2014/main" id="{A3E640F7-B3EE-4178-9429-DCA4B0FEF316}"/>
                </a:ext>
              </a:extLst>
            </p:cNvPr>
            <p:cNvSpPr txBox="1"/>
            <p:nvPr/>
          </p:nvSpPr>
          <p:spPr>
            <a:xfrm>
              <a:off x="7660301" y="904935"/>
              <a:ext cx="2976763" cy="369332"/>
            </a:xfrm>
            <a:prstGeom prst="rect">
              <a:avLst/>
            </a:prstGeom>
            <a:noFill/>
          </p:spPr>
          <p:txBody>
            <a:bodyPr wrap="square" rtlCol="0">
              <a:spAutoFit/>
            </a:bodyPr>
            <a:lstStyle>
              <a:defPPr>
                <a:defRPr lang="en-US"/>
              </a:defPPr>
              <a:lvl1pPr algn="ctr">
                <a:defRPr>
                  <a:solidFill>
                    <a:schemeClr val="bg1"/>
                  </a:solidFill>
                  <a:latin typeface="Ray ExtraBlack" panose="02000504000000020004" pitchFamily="2" charset="-78"/>
                  <a:cs typeface="Ray ExtraBlack" panose="02000504000000020004" pitchFamily="2" charset="-78"/>
                </a:defRPr>
              </a:lvl1pPr>
            </a:lstStyle>
            <a:p>
              <a:r>
                <a:rPr lang="fa-IR" dirty="0"/>
                <a:t>پرامپت نویسی یعنی چه؟</a:t>
              </a:r>
              <a:endParaRPr lang="en-US" dirty="0"/>
            </a:p>
          </p:txBody>
        </p:sp>
      </p:grpSp>
      <p:sp>
        <p:nvSpPr>
          <p:cNvPr id="2" name="Oval 1">
            <a:extLst>
              <a:ext uri="{FF2B5EF4-FFF2-40B4-BE49-F238E27FC236}">
                <a16:creationId xmlns:a16="http://schemas.microsoft.com/office/drawing/2014/main" id="{45B3E930-5B54-4098-8DDE-4CA1633F61CE}"/>
              </a:ext>
            </a:extLst>
          </p:cNvPr>
          <p:cNvSpPr/>
          <p:nvPr/>
        </p:nvSpPr>
        <p:spPr>
          <a:xfrm>
            <a:off x="8477045" y="5835290"/>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 name="Freeform: Shape 2">
            <a:extLst>
              <a:ext uri="{FF2B5EF4-FFF2-40B4-BE49-F238E27FC236}">
                <a16:creationId xmlns:a16="http://schemas.microsoft.com/office/drawing/2014/main" id="{2B2068FB-D538-423F-8081-D3F5E2537891}"/>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4" name="Freeform: Shape 3">
            <a:extLst>
              <a:ext uri="{FF2B5EF4-FFF2-40B4-BE49-F238E27FC236}">
                <a16:creationId xmlns:a16="http://schemas.microsoft.com/office/drawing/2014/main" id="{BEAA200B-56CF-43D6-B662-0A8082F098C0}"/>
              </a:ext>
            </a:extLst>
          </p:cNvPr>
          <p:cNvSpPr/>
          <p:nvPr/>
        </p:nvSpPr>
        <p:spPr>
          <a:xfrm rot="10800000">
            <a:off x="6095998" y="251266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7" name="Oval 6">
            <a:extLst>
              <a:ext uri="{FF2B5EF4-FFF2-40B4-BE49-F238E27FC236}">
                <a16:creationId xmlns:a16="http://schemas.microsoft.com/office/drawing/2014/main" id="{00349701-D5FE-42FF-9E96-5385942D4CA8}"/>
              </a:ext>
            </a:extLst>
          </p:cNvPr>
          <p:cNvSpPr/>
          <p:nvPr/>
        </p:nvSpPr>
        <p:spPr>
          <a:xfrm>
            <a:off x="10815991"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9" name="Oval 8">
            <a:extLst>
              <a:ext uri="{FF2B5EF4-FFF2-40B4-BE49-F238E27FC236}">
                <a16:creationId xmlns:a16="http://schemas.microsoft.com/office/drawing/2014/main" id="{9CBDD39B-5DEC-4E93-BAC2-E2F0B7C40476}"/>
              </a:ext>
            </a:extLst>
          </p:cNvPr>
          <p:cNvSpPr/>
          <p:nvPr/>
        </p:nvSpPr>
        <p:spPr>
          <a:xfrm>
            <a:off x="10553431" y="62192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687F1216-3F27-4917-A837-AD367EC70350}"/>
              </a:ext>
            </a:extLst>
          </p:cNvPr>
          <p:cNvSpPr/>
          <p:nvPr/>
        </p:nvSpPr>
        <p:spPr>
          <a:xfrm>
            <a:off x="12056308"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 name="Freeform: Shape 11">
            <a:extLst>
              <a:ext uri="{FF2B5EF4-FFF2-40B4-BE49-F238E27FC236}">
                <a16:creationId xmlns:a16="http://schemas.microsoft.com/office/drawing/2014/main" id="{4CEB28C1-AB4C-4EC0-8920-BB6DE8083190}"/>
              </a:ext>
            </a:extLst>
          </p:cNvPr>
          <p:cNvSpPr/>
          <p:nvPr/>
        </p:nvSpPr>
        <p:spPr>
          <a:xfrm>
            <a:off x="12056308"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59" name="Oval 58">
            <a:extLst>
              <a:ext uri="{FF2B5EF4-FFF2-40B4-BE49-F238E27FC236}">
                <a16:creationId xmlns:a16="http://schemas.microsoft.com/office/drawing/2014/main" id="{9EE65680-0676-4143-A7B0-2D4EAB86F045}"/>
              </a:ext>
            </a:extLst>
          </p:cNvPr>
          <p:cNvSpPr/>
          <p:nvPr/>
        </p:nvSpPr>
        <p:spPr>
          <a:xfrm>
            <a:off x="7229256" y="2107831"/>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0" name="Oval 59">
            <a:extLst>
              <a:ext uri="{FF2B5EF4-FFF2-40B4-BE49-F238E27FC236}">
                <a16:creationId xmlns:a16="http://schemas.microsoft.com/office/drawing/2014/main" id="{773873ED-590E-4DA5-B6E1-EADA9EFB5458}"/>
              </a:ext>
            </a:extLst>
          </p:cNvPr>
          <p:cNvSpPr/>
          <p:nvPr/>
        </p:nvSpPr>
        <p:spPr>
          <a:xfrm>
            <a:off x="7142579" y="2021154"/>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cxnSp>
        <p:nvCxnSpPr>
          <p:cNvPr id="61" name="Straight Connector 60">
            <a:extLst>
              <a:ext uri="{FF2B5EF4-FFF2-40B4-BE49-F238E27FC236}">
                <a16:creationId xmlns:a16="http://schemas.microsoft.com/office/drawing/2014/main" id="{5C73A631-6CD5-4D4D-98A4-737ED11539F6}"/>
              </a:ext>
            </a:extLst>
          </p:cNvPr>
          <p:cNvCxnSpPr>
            <a:cxnSpLocks/>
            <a:endCxn id="66" idx="0"/>
          </p:cNvCxnSpPr>
          <p:nvPr/>
        </p:nvCxnSpPr>
        <p:spPr>
          <a:xfrm>
            <a:off x="7272119" y="2280234"/>
            <a:ext cx="0" cy="1568573"/>
          </a:xfrm>
          <a:prstGeom prst="line">
            <a:avLst/>
          </a:prstGeom>
          <a:ln w="28575">
            <a:solidFill>
              <a:srgbClr val="9188E5"/>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4281584A-BE79-4EC0-BA31-AD1D89869FB6}"/>
              </a:ext>
            </a:extLst>
          </p:cNvPr>
          <p:cNvGrpSpPr/>
          <p:nvPr/>
        </p:nvGrpSpPr>
        <p:grpSpPr>
          <a:xfrm>
            <a:off x="7519371" y="1886930"/>
            <a:ext cx="4159637" cy="1677062"/>
            <a:chOff x="6681901" y="1442950"/>
            <a:chExt cx="4159637" cy="1677062"/>
          </a:xfrm>
        </p:grpSpPr>
        <p:sp>
          <p:nvSpPr>
            <p:cNvPr id="63" name="TextBox 62">
              <a:extLst>
                <a:ext uri="{FF2B5EF4-FFF2-40B4-BE49-F238E27FC236}">
                  <a16:creationId xmlns:a16="http://schemas.microsoft.com/office/drawing/2014/main" id="{2A2FAAB5-E833-4CC6-8830-6BEF70570816}"/>
                </a:ext>
              </a:extLst>
            </p:cNvPr>
            <p:cNvSpPr txBox="1"/>
            <p:nvPr/>
          </p:nvSpPr>
          <p:spPr>
            <a:xfrm>
              <a:off x="6681901" y="1442950"/>
              <a:ext cx="3307089" cy="461665"/>
            </a:xfrm>
            <a:prstGeom prst="rect">
              <a:avLst/>
            </a:prstGeom>
            <a:noFill/>
          </p:spPr>
          <p:txBody>
            <a:bodyPr wrap="square" rtlCol="0">
              <a:spAutoFit/>
            </a:bodyPr>
            <a:lstStyle/>
            <a:p>
              <a:pPr algn="r" rtl="1"/>
              <a:r>
                <a:rPr lang="fa-IR" sz="2400" b="1" dirty="0">
                  <a:solidFill>
                    <a:srgbClr val="9188E5"/>
                  </a:solidFill>
                  <a:latin typeface="Ray ExtraBlack" panose="02000504000000020004" pitchFamily="2" charset="-78"/>
                  <a:cs typeface="Ray ExtraBlack" panose="02000504000000020004" pitchFamily="2" charset="-78"/>
                </a:rPr>
                <a:t>توضیح:</a:t>
              </a:r>
              <a:endParaRPr lang="en-US" sz="2400" b="1" dirty="0">
                <a:solidFill>
                  <a:srgbClr val="9188E5"/>
                </a:solidFill>
                <a:latin typeface="Ray ExtraBlack" panose="02000504000000020004" pitchFamily="2" charset="-78"/>
                <a:cs typeface="Ray ExtraBlack" panose="02000504000000020004" pitchFamily="2" charset="-78"/>
              </a:endParaRPr>
            </a:p>
          </p:txBody>
        </p:sp>
        <p:sp>
          <p:nvSpPr>
            <p:cNvPr id="64" name="TextBox 63">
              <a:extLst>
                <a:ext uri="{FF2B5EF4-FFF2-40B4-BE49-F238E27FC236}">
                  <a16:creationId xmlns:a16="http://schemas.microsoft.com/office/drawing/2014/main" id="{A2630F91-8409-403B-98B7-7A91D7792F79}"/>
                </a:ext>
              </a:extLst>
            </p:cNvPr>
            <p:cNvSpPr txBox="1"/>
            <p:nvPr/>
          </p:nvSpPr>
          <p:spPr>
            <a:xfrm>
              <a:off x="6681901" y="1950461"/>
              <a:ext cx="4159637" cy="1169551"/>
            </a:xfrm>
            <a:prstGeom prst="rect">
              <a:avLst/>
            </a:prstGeom>
            <a:noFill/>
          </p:spPr>
          <p:txBody>
            <a:bodyPr wrap="square" rtlCol="0">
              <a:spAutoFit/>
            </a:bodyPr>
            <a:lstStyle/>
            <a:p>
              <a:pPr algn="r" rtl="1">
                <a:lnSpc>
                  <a:spcPct val="150000"/>
                </a:lnSpc>
              </a:pPr>
              <a:r>
                <a:rPr lang="fa-IR" sz="1600" dirty="0">
                  <a:solidFill>
                    <a:schemeClr val="tx1">
                      <a:lumMod val="50000"/>
                      <a:lumOff val="50000"/>
                    </a:schemeClr>
                  </a:solidFill>
                  <a:latin typeface="Pinar" pitchFamily="2" charset="-78"/>
                  <a:cs typeface="Pinar" pitchFamily="2" charset="-78"/>
                </a:rPr>
                <a:t>پرامپت نویسی هنر نوشتن دستورات دقیق و مؤثر برای هدایت هوش مصنوعی به سمت تولید محتوای مورد نظر است.</a:t>
              </a:r>
              <a:endParaRPr lang="en-US" sz="1600" dirty="0">
                <a:solidFill>
                  <a:schemeClr val="tx1">
                    <a:lumMod val="50000"/>
                    <a:lumOff val="50000"/>
                  </a:schemeClr>
                </a:solidFill>
                <a:latin typeface="Pinar" pitchFamily="2" charset="-78"/>
                <a:cs typeface="Pinar" pitchFamily="2" charset="-78"/>
              </a:endParaRPr>
            </a:p>
          </p:txBody>
        </p:sp>
      </p:grpSp>
      <p:sp>
        <p:nvSpPr>
          <p:cNvPr id="65" name="Oval 64">
            <a:extLst>
              <a:ext uri="{FF2B5EF4-FFF2-40B4-BE49-F238E27FC236}">
                <a16:creationId xmlns:a16="http://schemas.microsoft.com/office/drawing/2014/main" id="{7D0BE69C-AF71-4CA9-A7FC-0D145B9B2F20}"/>
              </a:ext>
            </a:extLst>
          </p:cNvPr>
          <p:cNvSpPr/>
          <p:nvPr/>
        </p:nvSpPr>
        <p:spPr>
          <a:xfrm>
            <a:off x="7229256" y="3935484"/>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6" name="Oval 65">
            <a:extLst>
              <a:ext uri="{FF2B5EF4-FFF2-40B4-BE49-F238E27FC236}">
                <a16:creationId xmlns:a16="http://schemas.microsoft.com/office/drawing/2014/main" id="{734BAEAE-2A34-401F-B4F8-174F79D6B1AC}"/>
              </a:ext>
            </a:extLst>
          </p:cNvPr>
          <p:cNvSpPr/>
          <p:nvPr/>
        </p:nvSpPr>
        <p:spPr>
          <a:xfrm>
            <a:off x="7142579" y="3848807"/>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grpSp>
        <p:nvGrpSpPr>
          <p:cNvPr id="67" name="Group 66">
            <a:extLst>
              <a:ext uri="{FF2B5EF4-FFF2-40B4-BE49-F238E27FC236}">
                <a16:creationId xmlns:a16="http://schemas.microsoft.com/office/drawing/2014/main" id="{430B1F8B-CDAA-4278-8B32-22F216DBF922}"/>
              </a:ext>
            </a:extLst>
          </p:cNvPr>
          <p:cNvGrpSpPr/>
          <p:nvPr/>
        </p:nvGrpSpPr>
        <p:grpSpPr>
          <a:xfrm>
            <a:off x="7519371" y="3722772"/>
            <a:ext cx="4159637" cy="2272290"/>
            <a:chOff x="6681901" y="1442950"/>
            <a:chExt cx="4159637" cy="2272290"/>
          </a:xfrm>
        </p:grpSpPr>
        <p:sp>
          <p:nvSpPr>
            <p:cNvPr id="68" name="TextBox 67">
              <a:extLst>
                <a:ext uri="{FF2B5EF4-FFF2-40B4-BE49-F238E27FC236}">
                  <a16:creationId xmlns:a16="http://schemas.microsoft.com/office/drawing/2014/main" id="{340E98A9-6D00-4AF0-9C84-27651352CAD7}"/>
                </a:ext>
              </a:extLst>
            </p:cNvPr>
            <p:cNvSpPr txBox="1"/>
            <p:nvPr/>
          </p:nvSpPr>
          <p:spPr>
            <a:xfrm>
              <a:off x="6681901" y="1442950"/>
              <a:ext cx="2542205" cy="461665"/>
            </a:xfrm>
            <a:prstGeom prst="rect">
              <a:avLst/>
            </a:prstGeom>
            <a:noFill/>
          </p:spPr>
          <p:txBody>
            <a:bodyPr wrap="square" rtlCol="0">
              <a:spAutoFit/>
            </a:bodyPr>
            <a:lstStyle>
              <a:defPPr>
                <a:defRPr lang="en-US"/>
              </a:defPPr>
              <a:lvl1pPr algn="r" rtl="1">
                <a:defRPr sz="2400" b="1">
                  <a:solidFill>
                    <a:srgbClr val="9188E5"/>
                  </a:solidFill>
                  <a:latin typeface="Ray ExtraBlack" panose="02000504000000020004" pitchFamily="2" charset="-78"/>
                  <a:cs typeface="Ray ExtraBlack" panose="02000504000000020004" pitchFamily="2" charset="-78"/>
                </a:defRPr>
              </a:lvl1pPr>
            </a:lstStyle>
            <a:p>
              <a:r>
                <a:rPr lang="fa-IR" dirty="0"/>
                <a:t>مثال:</a:t>
              </a:r>
              <a:endParaRPr lang="en-US" dirty="0"/>
            </a:p>
          </p:txBody>
        </p:sp>
        <p:sp>
          <p:nvSpPr>
            <p:cNvPr id="69" name="TextBox 68">
              <a:extLst>
                <a:ext uri="{FF2B5EF4-FFF2-40B4-BE49-F238E27FC236}">
                  <a16:creationId xmlns:a16="http://schemas.microsoft.com/office/drawing/2014/main" id="{CCAE11FC-E45D-4171-B126-42E058CBA3F1}"/>
                </a:ext>
              </a:extLst>
            </p:cNvPr>
            <p:cNvSpPr txBox="1"/>
            <p:nvPr/>
          </p:nvSpPr>
          <p:spPr>
            <a:xfrm>
              <a:off x="6681901" y="1807025"/>
              <a:ext cx="4159637" cy="1908215"/>
            </a:xfrm>
            <a:prstGeom prst="rect">
              <a:avLst/>
            </a:prstGeom>
            <a:noFill/>
          </p:spPr>
          <p:txBody>
            <a:bodyPr wrap="square" rtlCol="0">
              <a:spAutoFit/>
            </a:bodyPr>
            <a:lstStyle/>
            <a:p>
              <a:pPr algn="r" rtl="1">
                <a:lnSpc>
                  <a:spcPct val="150000"/>
                </a:lnSpc>
              </a:pPr>
              <a:r>
                <a:rPr lang="fa-IR" sz="1600" dirty="0">
                  <a:solidFill>
                    <a:srgbClr val="FF0000"/>
                  </a:solidFill>
                  <a:latin typeface="Pinar" pitchFamily="2" charset="-78"/>
                  <a:cs typeface="Pinar" pitchFamily="2" charset="-78"/>
                </a:rPr>
                <a:t>پرامپت ضعیف: </a:t>
              </a:r>
              <a:r>
                <a:rPr lang="fa-IR" sz="1600" dirty="0">
                  <a:solidFill>
                    <a:schemeClr val="tx1">
                      <a:lumMod val="50000"/>
                      <a:lumOff val="50000"/>
                    </a:schemeClr>
                  </a:solidFill>
                  <a:latin typeface="Pinar" pitchFamily="2" charset="-78"/>
                  <a:cs typeface="Pinar" pitchFamily="2" charset="-78"/>
                </a:rPr>
                <a:t>«درباره صبر بنویس.»</a:t>
              </a:r>
            </a:p>
            <a:p>
              <a:pPr algn="r" rtl="1">
                <a:lnSpc>
                  <a:spcPct val="150000"/>
                </a:lnSpc>
              </a:pPr>
              <a:endParaRPr lang="fa-IR" sz="1600" dirty="0">
                <a:solidFill>
                  <a:schemeClr val="tx1">
                    <a:lumMod val="50000"/>
                    <a:lumOff val="50000"/>
                  </a:schemeClr>
                </a:solidFill>
                <a:latin typeface="Pinar" pitchFamily="2" charset="-78"/>
                <a:cs typeface="Pinar" pitchFamily="2" charset="-78"/>
              </a:endParaRPr>
            </a:p>
            <a:p>
              <a:pPr algn="r" rtl="1">
                <a:lnSpc>
                  <a:spcPct val="150000"/>
                </a:lnSpc>
              </a:pPr>
              <a:r>
                <a:rPr lang="fa-IR" sz="1600" dirty="0">
                  <a:solidFill>
                    <a:schemeClr val="accent6">
                      <a:lumMod val="75000"/>
                    </a:schemeClr>
                  </a:solidFill>
                  <a:latin typeface="Pinar" pitchFamily="2" charset="-78"/>
                  <a:cs typeface="Pinar" pitchFamily="2" charset="-78"/>
                </a:rPr>
                <a:t>پرامپت قوی: </a:t>
              </a:r>
              <a:r>
                <a:rPr lang="fa-IR" sz="1600" dirty="0">
                  <a:solidFill>
                    <a:schemeClr val="tx1">
                      <a:lumMod val="50000"/>
                      <a:lumOff val="50000"/>
                    </a:schemeClr>
                  </a:solidFill>
                  <a:latin typeface="Pinar" pitchFamily="2" charset="-78"/>
                  <a:cs typeface="Pinar" pitchFamily="2" charset="-78"/>
                </a:rPr>
                <a:t>«یک داستان کوتاه درباره صبر حضرت ایوب(ع) بنویس که برای نوجوانان جذاب باشد و با آیات قرآن مرتبط باشد.»</a:t>
              </a:r>
            </a:p>
          </p:txBody>
        </p:sp>
      </p:grpSp>
      <p:pic>
        <p:nvPicPr>
          <p:cNvPr id="15" name="Graphic 14" descr="Video camera with solid fill">
            <a:hlinkClick r:id="rId2" action="ppaction://hlinkfile"/>
            <a:extLst>
              <a:ext uri="{FF2B5EF4-FFF2-40B4-BE49-F238E27FC236}">
                <a16:creationId xmlns:a16="http://schemas.microsoft.com/office/drawing/2014/main" id="{C6DF1EC2-720B-082B-E0BE-145496DCD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4395" y="5378090"/>
            <a:ext cx="914400" cy="914400"/>
          </a:xfrm>
          <a:prstGeom prst="rect">
            <a:avLst/>
          </a:prstGeom>
        </p:spPr>
      </p:pic>
    </p:spTree>
    <p:extLst>
      <p:ext uri="{BB962C8B-B14F-4D97-AF65-F5344CB8AC3E}">
        <p14:creationId xmlns:p14="http://schemas.microsoft.com/office/powerpoint/2010/main" val="19640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250" fill="hold"/>
                                        <p:tgtEl>
                                          <p:spTgt spid="112"/>
                                        </p:tgtEl>
                                        <p:attrNameLst>
                                          <p:attrName>ppt_w</p:attrName>
                                        </p:attrNameLst>
                                      </p:cBhvr>
                                      <p:tavLst>
                                        <p:tav tm="0">
                                          <p:val>
                                            <p:fltVal val="0"/>
                                          </p:val>
                                        </p:tav>
                                        <p:tav tm="100000">
                                          <p:val>
                                            <p:strVal val="#ppt_w"/>
                                          </p:val>
                                        </p:tav>
                                      </p:tavLst>
                                    </p:anim>
                                    <p:anim calcmode="lin" valueType="num">
                                      <p:cBhvr>
                                        <p:cTn id="15" dur="250" fill="hold"/>
                                        <p:tgtEl>
                                          <p:spTgt spid="112"/>
                                        </p:tgtEl>
                                        <p:attrNameLst>
                                          <p:attrName>ppt_h</p:attrName>
                                        </p:attrNameLst>
                                      </p:cBhvr>
                                      <p:tavLst>
                                        <p:tav tm="0">
                                          <p:val>
                                            <p:fltVal val="0"/>
                                          </p:val>
                                        </p:tav>
                                        <p:tav tm="100000">
                                          <p:val>
                                            <p:strVal val="#ppt_h"/>
                                          </p:val>
                                        </p:tav>
                                      </p:tavLst>
                                    </p:anim>
                                    <p:animEffect transition="in" filter="fade">
                                      <p:cBhvr>
                                        <p:cTn id="16" dur="250"/>
                                        <p:tgtEl>
                                          <p:spTgt spid="11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250" fill="hold"/>
                                        <p:tgtEl>
                                          <p:spTgt spid="111"/>
                                        </p:tgtEl>
                                        <p:attrNameLst>
                                          <p:attrName>ppt_w</p:attrName>
                                        </p:attrNameLst>
                                      </p:cBhvr>
                                      <p:tavLst>
                                        <p:tav tm="0">
                                          <p:val>
                                            <p:fltVal val="0"/>
                                          </p:val>
                                        </p:tav>
                                        <p:tav tm="100000">
                                          <p:val>
                                            <p:strVal val="#ppt_w"/>
                                          </p:val>
                                        </p:tav>
                                      </p:tavLst>
                                    </p:anim>
                                    <p:anim calcmode="lin" valueType="num">
                                      <p:cBhvr>
                                        <p:cTn id="20" dur="250" fill="hold"/>
                                        <p:tgtEl>
                                          <p:spTgt spid="111"/>
                                        </p:tgtEl>
                                        <p:attrNameLst>
                                          <p:attrName>ppt_h</p:attrName>
                                        </p:attrNameLst>
                                      </p:cBhvr>
                                      <p:tavLst>
                                        <p:tav tm="0">
                                          <p:val>
                                            <p:fltVal val="0"/>
                                          </p:val>
                                        </p:tav>
                                        <p:tav tm="100000">
                                          <p:val>
                                            <p:strVal val="#ppt_h"/>
                                          </p:val>
                                        </p:tav>
                                      </p:tavLst>
                                    </p:anim>
                                    <p:animEffect transition="in" filter="fade">
                                      <p:cBhvr>
                                        <p:cTn id="21" dur="250"/>
                                        <p:tgtEl>
                                          <p:spTgt spid="1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up)">
                                      <p:cBhvr>
                                        <p:cTn id="30" dur="25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250" fill="hold"/>
                                        <p:tgtEl>
                                          <p:spTgt spid="118"/>
                                        </p:tgtEl>
                                        <p:attrNameLst>
                                          <p:attrName>ppt_w</p:attrName>
                                        </p:attrNameLst>
                                      </p:cBhvr>
                                      <p:tavLst>
                                        <p:tav tm="0">
                                          <p:val>
                                            <p:fltVal val="0"/>
                                          </p:val>
                                        </p:tav>
                                        <p:tav tm="100000">
                                          <p:val>
                                            <p:strVal val="#ppt_w"/>
                                          </p:val>
                                        </p:tav>
                                      </p:tavLst>
                                    </p:anim>
                                    <p:anim calcmode="lin" valueType="num">
                                      <p:cBhvr>
                                        <p:cTn id="36" dur="250" fill="hold"/>
                                        <p:tgtEl>
                                          <p:spTgt spid="118"/>
                                        </p:tgtEl>
                                        <p:attrNameLst>
                                          <p:attrName>ppt_h</p:attrName>
                                        </p:attrNameLst>
                                      </p:cBhvr>
                                      <p:tavLst>
                                        <p:tav tm="0">
                                          <p:val>
                                            <p:fltVal val="0"/>
                                          </p:val>
                                        </p:tav>
                                        <p:tav tm="100000">
                                          <p:val>
                                            <p:strVal val="#ppt_h"/>
                                          </p:val>
                                        </p:tav>
                                      </p:tavLst>
                                    </p:anim>
                                    <p:animEffect transition="in" filter="fade">
                                      <p:cBhvr>
                                        <p:cTn id="37" dur="250"/>
                                        <p:tgtEl>
                                          <p:spTgt spid="118"/>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17"/>
                                        </p:tgtEl>
                                        <p:attrNameLst>
                                          <p:attrName>style.visibility</p:attrName>
                                        </p:attrNameLst>
                                      </p:cBhvr>
                                      <p:to>
                                        <p:strVal val="visible"/>
                                      </p:to>
                                    </p:set>
                                    <p:anim calcmode="lin" valueType="num">
                                      <p:cBhvr>
                                        <p:cTn id="40" dur="250" fill="hold"/>
                                        <p:tgtEl>
                                          <p:spTgt spid="117"/>
                                        </p:tgtEl>
                                        <p:attrNameLst>
                                          <p:attrName>ppt_w</p:attrName>
                                        </p:attrNameLst>
                                      </p:cBhvr>
                                      <p:tavLst>
                                        <p:tav tm="0">
                                          <p:val>
                                            <p:fltVal val="0"/>
                                          </p:val>
                                        </p:tav>
                                        <p:tav tm="100000">
                                          <p:val>
                                            <p:strVal val="#ppt_w"/>
                                          </p:val>
                                        </p:tav>
                                      </p:tavLst>
                                    </p:anim>
                                    <p:anim calcmode="lin" valueType="num">
                                      <p:cBhvr>
                                        <p:cTn id="41" dur="250" fill="hold"/>
                                        <p:tgtEl>
                                          <p:spTgt spid="117"/>
                                        </p:tgtEl>
                                        <p:attrNameLst>
                                          <p:attrName>ppt_h</p:attrName>
                                        </p:attrNameLst>
                                      </p:cBhvr>
                                      <p:tavLst>
                                        <p:tav tm="0">
                                          <p:val>
                                            <p:fltVal val="0"/>
                                          </p:val>
                                        </p:tav>
                                        <p:tav tm="100000">
                                          <p:val>
                                            <p:strVal val="#ppt_h"/>
                                          </p:val>
                                        </p:tav>
                                      </p:tavLst>
                                    </p:anim>
                                    <p:animEffect transition="in" filter="fade">
                                      <p:cBhvr>
                                        <p:cTn id="42" dur="250"/>
                                        <p:tgtEl>
                                          <p:spTgt spid="11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250"/>
                                        <p:tgtEl>
                                          <p:spTgt spid="11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250" fill="hold"/>
                                        <p:tgtEl>
                                          <p:spTgt spid="60"/>
                                        </p:tgtEl>
                                        <p:attrNameLst>
                                          <p:attrName>ppt_w</p:attrName>
                                        </p:attrNameLst>
                                      </p:cBhvr>
                                      <p:tavLst>
                                        <p:tav tm="0">
                                          <p:val>
                                            <p:fltVal val="0"/>
                                          </p:val>
                                        </p:tav>
                                        <p:tav tm="100000">
                                          <p:val>
                                            <p:strVal val="#ppt_w"/>
                                          </p:val>
                                        </p:tav>
                                      </p:tavLst>
                                    </p:anim>
                                    <p:anim calcmode="lin" valueType="num">
                                      <p:cBhvr>
                                        <p:cTn id="59" dur="250" fill="hold"/>
                                        <p:tgtEl>
                                          <p:spTgt spid="60"/>
                                        </p:tgtEl>
                                        <p:attrNameLst>
                                          <p:attrName>ppt_h</p:attrName>
                                        </p:attrNameLst>
                                      </p:cBhvr>
                                      <p:tavLst>
                                        <p:tav tm="0">
                                          <p:val>
                                            <p:fltVal val="0"/>
                                          </p:val>
                                        </p:tav>
                                        <p:tav tm="100000">
                                          <p:val>
                                            <p:strVal val="#ppt_h"/>
                                          </p:val>
                                        </p:tav>
                                      </p:tavLst>
                                    </p:anim>
                                    <p:animEffect transition="in" filter="fade">
                                      <p:cBhvr>
                                        <p:cTn id="60" dur="250"/>
                                        <p:tgtEl>
                                          <p:spTgt spid="60"/>
                                        </p:tgtEl>
                                      </p:cBhvr>
                                    </p:animEffect>
                                  </p:childTnLst>
                                </p:cTn>
                              </p:par>
                              <p:par>
                                <p:cTn id="61" presetID="53" presetClass="entr" presetSubtype="16" fill="hold" grpId="0" nodeType="withEffect">
                                  <p:stCondLst>
                                    <p:cond delay="250"/>
                                  </p:stCondLst>
                                  <p:childTnLst>
                                    <p:set>
                                      <p:cBhvr>
                                        <p:cTn id="62" dur="1" fill="hold">
                                          <p:stCondLst>
                                            <p:cond delay="0"/>
                                          </p:stCondLst>
                                        </p:cTn>
                                        <p:tgtEl>
                                          <p:spTgt spid="59"/>
                                        </p:tgtEl>
                                        <p:attrNameLst>
                                          <p:attrName>style.visibility</p:attrName>
                                        </p:attrNameLst>
                                      </p:cBhvr>
                                      <p:to>
                                        <p:strVal val="visible"/>
                                      </p:to>
                                    </p:set>
                                    <p:anim calcmode="lin" valueType="num">
                                      <p:cBhvr>
                                        <p:cTn id="63" dur="250" fill="hold"/>
                                        <p:tgtEl>
                                          <p:spTgt spid="59"/>
                                        </p:tgtEl>
                                        <p:attrNameLst>
                                          <p:attrName>ppt_w</p:attrName>
                                        </p:attrNameLst>
                                      </p:cBhvr>
                                      <p:tavLst>
                                        <p:tav tm="0">
                                          <p:val>
                                            <p:fltVal val="0"/>
                                          </p:val>
                                        </p:tav>
                                        <p:tav tm="100000">
                                          <p:val>
                                            <p:strVal val="#ppt_w"/>
                                          </p:val>
                                        </p:tav>
                                      </p:tavLst>
                                    </p:anim>
                                    <p:anim calcmode="lin" valueType="num">
                                      <p:cBhvr>
                                        <p:cTn id="64" dur="250" fill="hold"/>
                                        <p:tgtEl>
                                          <p:spTgt spid="59"/>
                                        </p:tgtEl>
                                        <p:attrNameLst>
                                          <p:attrName>ppt_h</p:attrName>
                                        </p:attrNameLst>
                                      </p:cBhvr>
                                      <p:tavLst>
                                        <p:tav tm="0">
                                          <p:val>
                                            <p:fltVal val="0"/>
                                          </p:val>
                                        </p:tav>
                                        <p:tav tm="100000">
                                          <p:val>
                                            <p:strVal val="#ppt_h"/>
                                          </p:val>
                                        </p:tav>
                                      </p:tavLst>
                                    </p:anim>
                                    <p:animEffect transition="in" filter="fade">
                                      <p:cBhvr>
                                        <p:cTn id="65" dur="250"/>
                                        <p:tgtEl>
                                          <p:spTgt spid="59"/>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25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up)">
                                      <p:cBhvr>
                                        <p:cTn id="74" dur="25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250" fill="hold"/>
                                        <p:tgtEl>
                                          <p:spTgt spid="66"/>
                                        </p:tgtEl>
                                        <p:attrNameLst>
                                          <p:attrName>ppt_w</p:attrName>
                                        </p:attrNameLst>
                                      </p:cBhvr>
                                      <p:tavLst>
                                        <p:tav tm="0">
                                          <p:val>
                                            <p:fltVal val="0"/>
                                          </p:val>
                                        </p:tav>
                                        <p:tav tm="100000">
                                          <p:val>
                                            <p:strVal val="#ppt_w"/>
                                          </p:val>
                                        </p:tav>
                                      </p:tavLst>
                                    </p:anim>
                                    <p:anim calcmode="lin" valueType="num">
                                      <p:cBhvr>
                                        <p:cTn id="80" dur="250" fill="hold"/>
                                        <p:tgtEl>
                                          <p:spTgt spid="66"/>
                                        </p:tgtEl>
                                        <p:attrNameLst>
                                          <p:attrName>ppt_h</p:attrName>
                                        </p:attrNameLst>
                                      </p:cBhvr>
                                      <p:tavLst>
                                        <p:tav tm="0">
                                          <p:val>
                                            <p:fltVal val="0"/>
                                          </p:val>
                                        </p:tav>
                                        <p:tav tm="100000">
                                          <p:val>
                                            <p:strVal val="#ppt_h"/>
                                          </p:val>
                                        </p:tav>
                                      </p:tavLst>
                                    </p:anim>
                                    <p:animEffect transition="in" filter="fade">
                                      <p:cBhvr>
                                        <p:cTn id="81" dur="250"/>
                                        <p:tgtEl>
                                          <p:spTgt spid="66"/>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65"/>
                                        </p:tgtEl>
                                        <p:attrNameLst>
                                          <p:attrName>style.visibility</p:attrName>
                                        </p:attrNameLst>
                                      </p:cBhvr>
                                      <p:to>
                                        <p:strVal val="visible"/>
                                      </p:to>
                                    </p:set>
                                    <p:anim calcmode="lin" valueType="num">
                                      <p:cBhvr>
                                        <p:cTn id="84" dur="250" fill="hold"/>
                                        <p:tgtEl>
                                          <p:spTgt spid="65"/>
                                        </p:tgtEl>
                                        <p:attrNameLst>
                                          <p:attrName>ppt_w</p:attrName>
                                        </p:attrNameLst>
                                      </p:cBhvr>
                                      <p:tavLst>
                                        <p:tav tm="0">
                                          <p:val>
                                            <p:fltVal val="0"/>
                                          </p:val>
                                        </p:tav>
                                        <p:tav tm="100000">
                                          <p:val>
                                            <p:strVal val="#ppt_w"/>
                                          </p:val>
                                        </p:tav>
                                      </p:tavLst>
                                    </p:anim>
                                    <p:anim calcmode="lin" valueType="num">
                                      <p:cBhvr>
                                        <p:cTn id="85" dur="250" fill="hold"/>
                                        <p:tgtEl>
                                          <p:spTgt spid="65"/>
                                        </p:tgtEl>
                                        <p:attrNameLst>
                                          <p:attrName>ppt_h</p:attrName>
                                        </p:attrNameLst>
                                      </p:cBhvr>
                                      <p:tavLst>
                                        <p:tav tm="0">
                                          <p:val>
                                            <p:fltVal val="0"/>
                                          </p:val>
                                        </p:tav>
                                        <p:tav tm="100000">
                                          <p:val>
                                            <p:strVal val="#ppt_h"/>
                                          </p:val>
                                        </p:tav>
                                      </p:tavLst>
                                    </p:anim>
                                    <p:animEffect transition="in" filter="fade">
                                      <p:cBhvr>
                                        <p:cTn id="86" dur="250"/>
                                        <p:tgtEl>
                                          <p:spTgt spid="65"/>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250"/>
                                        <p:tgtEl>
                                          <p:spTgt spid="67"/>
                                        </p:tgtEl>
                                      </p:cBhvr>
                                    </p:animEffect>
                                  </p:childTnLst>
                                </p:cTn>
                              </p:par>
                              <p:par>
                                <p:cTn id="91" presetID="53" presetClass="entr" presetSubtype="16"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250" fill="hold"/>
                                        <p:tgtEl>
                                          <p:spTgt spid="15"/>
                                        </p:tgtEl>
                                        <p:attrNameLst>
                                          <p:attrName>ppt_w</p:attrName>
                                        </p:attrNameLst>
                                      </p:cBhvr>
                                      <p:tavLst>
                                        <p:tav tm="0">
                                          <p:val>
                                            <p:fltVal val="0"/>
                                          </p:val>
                                        </p:tav>
                                        <p:tav tm="100000">
                                          <p:val>
                                            <p:strVal val="#ppt_w"/>
                                          </p:val>
                                        </p:tav>
                                      </p:tavLst>
                                    </p:anim>
                                    <p:anim calcmode="lin" valueType="num">
                                      <p:cBhvr>
                                        <p:cTn id="94" dur="250" fill="hold"/>
                                        <p:tgtEl>
                                          <p:spTgt spid="15"/>
                                        </p:tgtEl>
                                        <p:attrNameLst>
                                          <p:attrName>ppt_h</p:attrName>
                                        </p:attrNameLst>
                                      </p:cBhvr>
                                      <p:tavLst>
                                        <p:tav tm="0">
                                          <p:val>
                                            <p:fltVal val="0"/>
                                          </p:val>
                                        </p:tav>
                                        <p:tav tm="100000">
                                          <p:val>
                                            <p:strVal val="#ppt_h"/>
                                          </p:val>
                                        </p:tav>
                                      </p:tavLst>
                                    </p:anim>
                                    <p:animEffect transition="in" filter="fade">
                                      <p:cBhvr>
                                        <p:cTn id="9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7" grpId="0" animBg="1"/>
      <p:bldP spid="118" grpId="0" animBg="1"/>
      <p:bldP spid="59" grpId="0" animBg="1"/>
      <p:bldP spid="60"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1716672"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47" name="Oval 46">
            <a:extLst>
              <a:ext uri="{FF2B5EF4-FFF2-40B4-BE49-F238E27FC236}">
                <a16:creationId xmlns:a16="http://schemas.microsoft.com/office/drawing/2014/main" id="{0DECB40A-4838-47F9-98B6-1E5FF74A5251}"/>
              </a:ext>
            </a:extLst>
          </p:cNvPr>
          <p:cNvSpPr/>
          <p:nvPr/>
        </p:nvSpPr>
        <p:spPr>
          <a:xfrm>
            <a:off x="1958039"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60" name="Group 59">
            <a:extLst>
              <a:ext uri="{FF2B5EF4-FFF2-40B4-BE49-F238E27FC236}">
                <a16:creationId xmlns:a16="http://schemas.microsoft.com/office/drawing/2014/main" id="{4350D54A-B9E1-4558-813D-2444860A7A04}"/>
              </a:ext>
            </a:extLst>
          </p:cNvPr>
          <p:cNvGrpSpPr/>
          <p:nvPr/>
        </p:nvGrpSpPr>
        <p:grpSpPr>
          <a:xfrm>
            <a:off x="2150726" y="2991799"/>
            <a:ext cx="930612" cy="930612"/>
            <a:chOff x="6158672" y="3675083"/>
            <a:chExt cx="787340" cy="787340"/>
          </a:xfrm>
          <a:solidFill>
            <a:schemeClr val="bg1"/>
          </a:solidFill>
        </p:grpSpPr>
        <p:sp>
          <p:nvSpPr>
            <p:cNvPr id="61" name="Circle: Hollow 60">
              <a:extLst>
                <a:ext uri="{FF2B5EF4-FFF2-40B4-BE49-F238E27FC236}">
                  <a16:creationId xmlns:a16="http://schemas.microsoft.com/office/drawing/2014/main" id="{A6981F85-25CD-4CAB-B03C-6C3D99487A4E}"/>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62" name="Group 61">
              <a:extLst>
                <a:ext uri="{FF2B5EF4-FFF2-40B4-BE49-F238E27FC236}">
                  <a16:creationId xmlns:a16="http://schemas.microsoft.com/office/drawing/2014/main" id="{C4441DD5-232F-42B1-9764-34D42FA531C3}"/>
                </a:ext>
              </a:extLst>
            </p:cNvPr>
            <p:cNvGrpSpPr/>
            <p:nvPr/>
          </p:nvGrpSpPr>
          <p:grpSpPr>
            <a:xfrm rot="2700000">
              <a:off x="6448659" y="3791777"/>
              <a:ext cx="184399" cy="468434"/>
              <a:chOff x="6533720" y="3754616"/>
              <a:chExt cx="184399" cy="468434"/>
            </a:xfrm>
            <a:grpFill/>
          </p:grpSpPr>
          <p:sp>
            <p:nvSpPr>
              <p:cNvPr id="63" name="Rectangle: Rounded Corners 62">
                <a:extLst>
                  <a:ext uri="{FF2B5EF4-FFF2-40B4-BE49-F238E27FC236}">
                    <a16:creationId xmlns:a16="http://schemas.microsoft.com/office/drawing/2014/main" id="{42232A70-814E-43C5-A216-0A6163221105}"/>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64" name="Rectangle: Rounded Corners 63">
                <a:extLst>
                  <a:ext uri="{FF2B5EF4-FFF2-40B4-BE49-F238E27FC236}">
                    <a16:creationId xmlns:a16="http://schemas.microsoft.com/office/drawing/2014/main" id="{D9EF8819-85DD-442F-A4D1-8F6E046659B9}"/>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4" name="Group 3">
            <a:extLst>
              <a:ext uri="{FF2B5EF4-FFF2-40B4-BE49-F238E27FC236}">
                <a16:creationId xmlns:a16="http://schemas.microsoft.com/office/drawing/2014/main" id="{0E0D2379-CA6B-4139-8C3C-D22205C208CD}"/>
              </a:ext>
            </a:extLst>
          </p:cNvPr>
          <p:cNvGrpSpPr/>
          <p:nvPr/>
        </p:nvGrpSpPr>
        <p:grpSpPr>
          <a:xfrm>
            <a:off x="1018294" y="4518390"/>
            <a:ext cx="3195474" cy="941138"/>
            <a:chOff x="1807454" y="4137390"/>
            <a:chExt cx="3195474" cy="941138"/>
          </a:xfrm>
        </p:grpSpPr>
        <p:sp>
          <p:nvSpPr>
            <p:cNvPr id="71" name="TextBox 70">
              <a:extLst>
                <a:ext uri="{FF2B5EF4-FFF2-40B4-BE49-F238E27FC236}">
                  <a16:creationId xmlns:a16="http://schemas.microsoft.com/office/drawing/2014/main" id="{ABE3D059-B595-414F-981D-6E43EAF82DC6}"/>
                </a:ext>
              </a:extLst>
            </p:cNvPr>
            <p:cNvSpPr txBox="1"/>
            <p:nvPr/>
          </p:nvSpPr>
          <p:spPr>
            <a:xfrm>
              <a:off x="2371633" y="4137390"/>
              <a:ext cx="2067116" cy="461665"/>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دقت</a:t>
              </a:r>
              <a:endParaRPr lang="en-US" dirty="0"/>
            </a:p>
          </p:txBody>
        </p:sp>
        <p:sp>
          <p:nvSpPr>
            <p:cNvPr id="72" name="TextBox 71">
              <a:extLst>
                <a:ext uri="{FF2B5EF4-FFF2-40B4-BE49-F238E27FC236}">
                  <a16:creationId xmlns:a16="http://schemas.microsoft.com/office/drawing/2014/main" id="{9FC85F51-F3DF-4838-88E3-281625606B29}"/>
                </a:ext>
              </a:extLst>
            </p:cNvPr>
            <p:cNvSpPr txBox="1"/>
            <p:nvPr/>
          </p:nvSpPr>
          <p:spPr>
            <a:xfrm>
              <a:off x="1807454" y="4493753"/>
              <a:ext cx="3195474" cy="584775"/>
            </a:xfrm>
            <a:prstGeom prst="rect">
              <a:avLst/>
            </a:prstGeom>
            <a:noFill/>
          </p:spPr>
          <p:txBody>
            <a:bodyPr wrap="square" rtlCol="0">
              <a:spAutoFit/>
            </a:bodyPr>
            <a:lstStyle>
              <a:defPPr>
                <a:defRPr lang="en-US"/>
              </a:defPPr>
              <a:lvl1pPr algn="ctr">
                <a:defRPr sz="1600" b="1">
                  <a:solidFill>
                    <a:schemeClr val="bg1">
                      <a:lumMod val="95000"/>
                    </a:schemeClr>
                  </a:solidFill>
                  <a:latin typeface="Montserrat" panose="00000500000000000000" pitchFamily="2" charset="0"/>
                  <a:cs typeface="B Nazanin" panose="00000400000000000000" pitchFamily="2" charset="-78"/>
                </a:defRPr>
              </a:lvl1pPr>
            </a:lstStyle>
            <a:p>
              <a:r>
                <a:rPr lang="fa-IR" dirty="0"/>
                <a:t>هرچه پرامپت دقیق تر باشد، خروجی هوش مصنوعی به نیاز شما نزدیک تر است.</a:t>
              </a:r>
              <a:endParaRPr lang="en-US" dirty="0"/>
            </a:p>
          </p:txBody>
        </p:sp>
      </p:gr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83" name="Oval 82">
            <a:extLst>
              <a:ext uri="{FF2B5EF4-FFF2-40B4-BE49-F238E27FC236}">
                <a16:creationId xmlns:a16="http://schemas.microsoft.com/office/drawing/2014/main" id="{6BB64D2F-3582-4F25-A8EE-154BD0A0DC47}"/>
              </a:ext>
            </a:extLst>
          </p:cNvPr>
          <p:cNvSpPr/>
          <p:nvPr/>
        </p:nvSpPr>
        <p:spPr>
          <a:xfrm>
            <a:off x="5155197"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84" name="Oval 83">
            <a:extLst>
              <a:ext uri="{FF2B5EF4-FFF2-40B4-BE49-F238E27FC236}">
                <a16:creationId xmlns:a16="http://schemas.microsoft.com/office/drawing/2014/main" id="{7B9EC47B-8F61-47BD-A473-89F4D6D024AB}"/>
              </a:ext>
            </a:extLst>
          </p:cNvPr>
          <p:cNvSpPr/>
          <p:nvPr/>
        </p:nvSpPr>
        <p:spPr>
          <a:xfrm>
            <a:off x="5396564"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85" name="Group 84">
            <a:extLst>
              <a:ext uri="{FF2B5EF4-FFF2-40B4-BE49-F238E27FC236}">
                <a16:creationId xmlns:a16="http://schemas.microsoft.com/office/drawing/2014/main" id="{37E49F1A-E674-4BF5-B770-528C93B11C8E}"/>
              </a:ext>
            </a:extLst>
          </p:cNvPr>
          <p:cNvGrpSpPr/>
          <p:nvPr/>
        </p:nvGrpSpPr>
        <p:grpSpPr>
          <a:xfrm>
            <a:off x="5589251" y="2991799"/>
            <a:ext cx="930612" cy="930612"/>
            <a:chOff x="6158672" y="3675083"/>
            <a:chExt cx="787340" cy="787340"/>
          </a:xfrm>
          <a:solidFill>
            <a:schemeClr val="bg1"/>
          </a:solidFill>
        </p:grpSpPr>
        <p:sp>
          <p:nvSpPr>
            <p:cNvPr id="104" name="Circle: Hollow 103">
              <a:extLst>
                <a:ext uri="{FF2B5EF4-FFF2-40B4-BE49-F238E27FC236}">
                  <a16:creationId xmlns:a16="http://schemas.microsoft.com/office/drawing/2014/main" id="{9FE52E39-52A5-4682-ABC6-6E63EFF53736}"/>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105" name="Group 104">
              <a:extLst>
                <a:ext uri="{FF2B5EF4-FFF2-40B4-BE49-F238E27FC236}">
                  <a16:creationId xmlns:a16="http://schemas.microsoft.com/office/drawing/2014/main" id="{04C18BEC-68B6-4F1F-AE3E-7B2994DE420F}"/>
                </a:ext>
              </a:extLst>
            </p:cNvPr>
            <p:cNvGrpSpPr/>
            <p:nvPr/>
          </p:nvGrpSpPr>
          <p:grpSpPr>
            <a:xfrm rot="2700000">
              <a:off x="6448659" y="3791777"/>
              <a:ext cx="184399" cy="468434"/>
              <a:chOff x="6533720" y="3754616"/>
              <a:chExt cx="184399" cy="468434"/>
            </a:xfrm>
            <a:grpFill/>
          </p:grpSpPr>
          <p:sp>
            <p:nvSpPr>
              <p:cNvPr id="106" name="Rectangle: Rounded Corners 105">
                <a:extLst>
                  <a:ext uri="{FF2B5EF4-FFF2-40B4-BE49-F238E27FC236}">
                    <a16:creationId xmlns:a16="http://schemas.microsoft.com/office/drawing/2014/main" id="{F57A39F9-EA6C-4AA9-AC36-AE49228D9C37}"/>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7" name="Rectangle: Rounded Corners 106">
                <a:extLst>
                  <a:ext uri="{FF2B5EF4-FFF2-40B4-BE49-F238E27FC236}">
                    <a16:creationId xmlns:a16="http://schemas.microsoft.com/office/drawing/2014/main" id="{F1F93299-527A-44E4-9658-E1E4D25D7ACB}"/>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108" name="Group 107">
            <a:extLst>
              <a:ext uri="{FF2B5EF4-FFF2-40B4-BE49-F238E27FC236}">
                <a16:creationId xmlns:a16="http://schemas.microsoft.com/office/drawing/2014/main" id="{001FE7E4-CCFD-4BAA-970E-1E8D93004D69}"/>
              </a:ext>
            </a:extLst>
          </p:cNvPr>
          <p:cNvGrpSpPr/>
          <p:nvPr/>
        </p:nvGrpSpPr>
        <p:grpSpPr>
          <a:xfrm>
            <a:off x="4374344" y="4518390"/>
            <a:ext cx="3373008" cy="941138"/>
            <a:chOff x="1724979" y="4137390"/>
            <a:chExt cx="3373008" cy="941138"/>
          </a:xfrm>
        </p:grpSpPr>
        <p:sp>
          <p:nvSpPr>
            <p:cNvPr id="114" name="TextBox 113">
              <a:extLst>
                <a:ext uri="{FF2B5EF4-FFF2-40B4-BE49-F238E27FC236}">
                  <a16:creationId xmlns:a16="http://schemas.microsoft.com/office/drawing/2014/main" id="{CEF047AF-C4E0-4422-8BDF-72F53C51E40A}"/>
                </a:ext>
              </a:extLst>
            </p:cNvPr>
            <p:cNvSpPr txBox="1"/>
            <p:nvPr/>
          </p:nvSpPr>
          <p:spPr>
            <a:xfrm>
              <a:off x="2104215" y="4137390"/>
              <a:ext cx="2630632" cy="461665"/>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صرفه جویی در زمان</a:t>
              </a:r>
              <a:endParaRPr lang="en-US" dirty="0"/>
            </a:p>
          </p:txBody>
        </p:sp>
        <p:sp>
          <p:nvSpPr>
            <p:cNvPr id="115" name="TextBox 114">
              <a:extLst>
                <a:ext uri="{FF2B5EF4-FFF2-40B4-BE49-F238E27FC236}">
                  <a16:creationId xmlns:a16="http://schemas.microsoft.com/office/drawing/2014/main" id="{7396E3B9-9F1F-4056-BD65-91EF6D9E9A23}"/>
                </a:ext>
              </a:extLst>
            </p:cNvPr>
            <p:cNvSpPr txBox="1"/>
            <p:nvPr/>
          </p:nvSpPr>
          <p:spPr>
            <a:xfrm>
              <a:off x="1724979" y="4493753"/>
              <a:ext cx="3373008" cy="584775"/>
            </a:xfrm>
            <a:prstGeom prst="rect">
              <a:avLst/>
            </a:prstGeom>
            <a:noFill/>
          </p:spPr>
          <p:txBody>
            <a:bodyPr wrap="square" rtlCol="0">
              <a:spAutoFit/>
            </a:bodyPr>
            <a:lstStyle/>
            <a:p>
              <a:pPr algn="ctr"/>
              <a:r>
                <a:rPr lang="fa-IR" sz="1600" b="1" dirty="0">
                  <a:solidFill>
                    <a:schemeClr val="bg1">
                      <a:lumMod val="95000"/>
                    </a:schemeClr>
                  </a:solidFill>
                  <a:latin typeface="Montserrat" panose="00000500000000000000" pitchFamily="2" charset="0"/>
                  <a:cs typeface="B Nazanin" panose="00000400000000000000" pitchFamily="2" charset="-78"/>
                </a:rPr>
                <a:t>با دستورات واضح، نیازی به ویرایش زیاد نخواهید داشت.</a:t>
              </a:r>
              <a:endParaRPr lang="en-US" sz="1600" b="1" dirty="0">
                <a:solidFill>
                  <a:schemeClr val="bg1">
                    <a:lumMod val="95000"/>
                  </a:schemeClr>
                </a:solidFill>
                <a:latin typeface="Montserrat" panose="00000500000000000000" pitchFamily="2" charset="0"/>
                <a:cs typeface="B Nazanin" panose="00000400000000000000" pitchFamily="2" charset="-78"/>
              </a:endParaRPr>
            </a:p>
          </p:txBody>
        </p:sp>
      </p:grpSp>
      <p:sp>
        <p:nvSpPr>
          <p:cNvPr id="116" name="Oval 115">
            <a:extLst>
              <a:ext uri="{FF2B5EF4-FFF2-40B4-BE49-F238E27FC236}">
                <a16:creationId xmlns:a16="http://schemas.microsoft.com/office/drawing/2014/main" id="{144CE224-84BF-45ED-BC1F-061B089CBE8D}"/>
              </a:ext>
            </a:extLst>
          </p:cNvPr>
          <p:cNvSpPr/>
          <p:nvPr/>
        </p:nvSpPr>
        <p:spPr>
          <a:xfrm>
            <a:off x="8611094"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7" name="Oval 116">
            <a:extLst>
              <a:ext uri="{FF2B5EF4-FFF2-40B4-BE49-F238E27FC236}">
                <a16:creationId xmlns:a16="http://schemas.microsoft.com/office/drawing/2014/main" id="{C077E8DF-FDCE-415F-A750-5B9271C730D5}"/>
              </a:ext>
            </a:extLst>
          </p:cNvPr>
          <p:cNvSpPr/>
          <p:nvPr/>
        </p:nvSpPr>
        <p:spPr>
          <a:xfrm>
            <a:off x="8852461"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8" name="Group 117">
            <a:extLst>
              <a:ext uri="{FF2B5EF4-FFF2-40B4-BE49-F238E27FC236}">
                <a16:creationId xmlns:a16="http://schemas.microsoft.com/office/drawing/2014/main" id="{5D672A4B-DFC2-4CD6-8862-20C17EA96C2D}"/>
              </a:ext>
            </a:extLst>
          </p:cNvPr>
          <p:cNvGrpSpPr/>
          <p:nvPr/>
        </p:nvGrpSpPr>
        <p:grpSpPr>
          <a:xfrm>
            <a:off x="9045148" y="2991799"/>
            <a:ext cx="930612" cy="930612"/>
            <a:chOff x="6158672" y="3675083"/>
            <a:chExt cx="787340" cy="787340"/>
          </a:xfrm>
          <a:solidFill>
            <a:schemeClr val="bg1"/>
          </a:solidFill>
        </p:grpSpPr>
        <p:sp>
          <p:nvSpPr>
            <p:cNvPr id="119" name="Circle: Hollow 118">
              <a:extLst>
                <a:ext uri="{FF2B5EF4-FFF2-40B4-BE49-F238E27FC236}">
                  <a16:creationId xmlns:a16="http://schemas.microsoft.com/office/drawing/2014/main" id="{8CD2E13F-8440-4A5E-B92F-2E8FA7E7F33B}"/>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120" name="Group 119">
              <a:extLst>
                <a:ext uri="{FF2B5EF4-FFF2-40B4-BE49-F238E27FC236}">
                  <a16:creationId xmlns:a16="http://schemas.microsoft.com/office/drawing/2014/main" id="{184FB554-8C5B-4531-832C-F28753E3EA2C}"/>
                </a:ext>
              </a:extLst>
            </p:cNvPr>
            <p:cNvGrpSpPr/>
            <p:nvPr/>
          </p:nvGrpSpPr>
          <p:grpSpPr>
            <a:xfrm rot="2700000">
              <a:off x="6448659" y="3791777"/>
              <a:ext cx="184399" cy="468434"/>
              <a:chOff x="6533720" y="3754616"/>
              <a:chExt cx="184399" cy="468434"/>
            </a:xfrm>
            <a:grpFill/>
          </p:grpSpPr>
          <p:sp>
            <p:nvSpPr>
              <p:cNvPr id="121" name="Rectangle: Rounded Corners 120">
                <a:extLst>
                  <a:ext uri="{FF2B5EF4-FFF2-40B4-BE49-F238E27FC236}">
                    <a16:creationId xmlns:a16="http://schemas.microsoft.com/office/drawing/2014/main" id="{857D6829-9FEF-497D-AF1C-8B4DFB1D33A6}"/>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22" name="Rectangle: Rounded Corners 121">
                <a:extLst>
                  <a:ext uri="{FF2B5EF4-FFF2-40B4-BE49-F238E27FC236}">
                    <a16:creationId xmlns:a16="http://schemas.microsoft.com/office/drawing/2014/main" id="{733A3DD2-F1CC-4119-A33D-96BEA75886A1}"/>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123" name="Group 122">
            <a:extLst>
              <a:ext uri="{FF2B5EF4-FFF2-40B4-BE49-F238E27FC236}">
                <a16:creationId xmlns:a16="http://schemas.microsoft.com/office/drawing/2014/main" id="{AD1DEE05-09AA-4D85-968B-A7AA0AC4DD59}"/>
              </a:ext>
            </a:extLst>
          </p:cNvPr>
          <p:cNvGrpSpPr/>
          <p:nvPr/>
        </p:nvGrpSpPr>
        <p:grpSpPr>
          <a:xfrm>
            <a:off x="7952131" y="4518390"/>
            <a:ext cx="3116644" cy="1187360"/>
            <a:chOff x="1846869" y="4137390"/>
            <a:chExt cx="3116644" cy="1187360"/>
          </a:xfrm>
        </p:grpSpPr>
        <p:sp>
          <p:nvSpPr>
            <p:cNvPr id="125" name="TextBox 124">
              <a:extLst>
                <a:ext uri="{FF2B5EF4-FFF2-40B4-BE49-F238E27FC236}">
                  <a16:creationId xmlns:a16="http://schemas.microsoft.com/office/drawing/2014/main" id="{0943774E-01F3-4DC8-A02A-DD367416DACF}"/>
                </a:ext>
              </a:extLst>
            </p:cNvPr>
            <p:cNvSpPr txBox="1"/>
            <p:nvPr/>
          </p:nvSpPr>
          <p:spPr>
            <a:xfrm>
              <a:off x="2319250" y="4137390"/>
              <a:ext cx="2406369" cy="461665"/>
            </a:xfrm>
            <a:prstGeom prst="rect">
              <a:avLst/>
            </a:prstGeom>
            <a:noFill/>
          </p:spPr>
          <p:txBody>
            <a:bodyPr wrap="square" rtlCol="0">
              <a:spAutoFit/>
            </a:bodyPr>
            <a:lstStyle/>
            <a:p>
              <a:pPr algn="ctr"/>
              <a:r>
                <a:rPr lang="fa-IR" sz="2400" b="1" dirty="0">
                  <a:solidFill>
                    <a:schemeClr val="bg1">
                      <a:lumMod val="95000"/>
                    </a:schemeClr>
                  </a:solidFill>
                  <a:latin typeface="Ray ExtraBlack" panose="02000504000000020004" pitchFamily="2" charset="-78"/>
                  <a:cs typeface="Ray ExtraBlack" panose="02000504000000020004" pitchFamily="2" charset="-78"/>
                </a:rPr>
                <a:t>کاربردی بودن</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126" name="TextBox 125">
              <a:extLst>
                <a:ext uri="{FF2B5EF4-FFF2-40B4-BE49-F238E27FC236}">
                  <a16:creationId xmlns:a16="http://schemas.microsoft.com/office/drawing/2014/main" id="{D577FC45-558C-4711-AFB7-87352286701D}"/>
                </a:ext>
              </a:extLst>
            </p:cNvPr>
            <p:cNvSpPr txBox="1"/>
            <p:nvPr/>
          </p:nvSpPr>
          <p:spPr>
            <a:xfrm>
              <a:off x="1846869" y="4493753"/>
              <a:ext cx="3116644" cy="584775"/>
            </a:xfrm>
            <a:prstGeom prst="rect">
              <a:avLst/>
            </a:prstGeom>
            <a:noFill/>
          </p:spPr>
          <p:txBody>
            <a:bodyPr wrap="square" rtlCol="0">
              <a:spAutoFit/>
            </a:bodyPr>
            <a:lstStyle>
              <a:defPPr>
                <a:defRPr lang="en-US"/>
              </a:defPPr>
              <a:lvl1pPr algn="ctr">
                <a:defRPr sz="1600" b="1">
                  <a:solidFill>
                    <a:schemeClr val="bg1">
                      <a:lumMod val="95000"/>
                    </a:schemeClr>
                  </a:solidFill>
                  <a:latin typeface="Montserrat" panose="00000500000000000000" pitchFamily="2" charset="0"/>
                  <a:cs typeface="B Nazanin" panose="00000400000000000000" pitchFamily="2" charset="-78"/>
                </a:defRPr>
              </a:lvl1pPr>
            </a:lstStyle>
            <a:p>
              <a:r>
                <a:rPr lang="fa-IR" dirty="0"/>
                <a:t>می توانید محتوای متناسب با مخاطبان مختلف (کودکان، نوجوانان، بزرگسالان) تولید کنید.</a:t>
              </a:r>
              <a:endParaRPr lang="en-US" dirty="0"/>
            </a:p>
          </p:txBody>
        </p:sp>
      </p:grpSp>
      <p:sp>
        <p:nvSpPr>
          <p:cNvPr id="6" name="Rectangle 5">
            <a:extLst>
              <a:ext uri="{FF2B5EF4-FFF2-40B4-BE49-F238E27FC236}">
                <a16:creationId xmlns:a16="http://schemas.microsoft.com/office/drawing/2014/main" id="{0A4CA21A-247F-4B8B-9093-1F600AB1184B}"/>
              </a:ext>
            </a:extLst>
          </p:cNvPr>
          <p:cNvSpPr/>
          <p:nvPr/>
        </p:nvSpPr>
        <p:spPr>
          <a:xfrm>
            <a:off x="1274829" y="5849600"/>
            <a:ext cx="9674195" cy="10084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6" name="TextBox 45">
            <a:extLst>
              <a:ext uri="{FF2B5EF4-FFF2-40B4-BE49-F238E27FC236}">
                <a16:creationId xmlns:a16="http://schemas.microsoft.com/office/drawing/2014/main" id="{5619BADD-0995-48C4-997F-7801F1BA630E}"/>
              </a:ext>
            </a:extLst>
          </p:cNvPr>
          <p:cNvSpPr txBox="1"/>
          <p:nvPr/>
        </p:nvSpPr>
        <p:spPr>
          <a:xfrm>
            <a:off x="543232" y="87814"/>
            <a:ext cx="10695242" cy="830997"/>
          </a:xfrm>
          <a:prstGeom prst="rect">
            <a:avLst/>
          </a:prstGeom>
          <a:noFill/>
        </p:spPr>
        <p:txBody>
          <a:bodyPr wrap="square" rtlCol="0">
            <a:spAutoFit/>
          </a:bodyPr>
          <a:lstStyle/>
          <a:p>
            <a:pPr algn="ctr" rtl="1"/>
            <a:r>
              <a:rPr lang="fa-IR" sz="4800" b="1" dirty="0">
                <a:solidFill>
                  <a:schemeClr val="bg1">
                    <a:lumMod val="95000"/>
                  </a:schemeClr>
                </a:solidFill>
                <a:latin typeface="Ray ExtraBlack" panose="02000504000000020004" pitchFamily="2" charset="-78"/>
                <a:cs typeface="Ray ExtraBlack" panose="02000504000000020004" pitchFamily="2" charset="-78"/>
              </a:rPr>
              <a:t>چرا پرامپت نویسی مهم است؟</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Tree>
    <p:extLst>
      <p:ext uri="{BB962C8B-B14F-4D97-AF65-F5344CB8AC3E}">
        <p14:creationId xmlns:p14="http://schemas.microsoft.com/office/powerpoint/2010/main" val="15770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nodeType="withEffect">
                                  <p:stCondLst>
                                    <p:cond delay="50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par>
                                <p:cTn id="38" presetID="53" presetClass="entr" presetSubtype="16" fill="hold" nodeType="withEffect">
                                  <p:stCondLst>
                                    <p:cond delay="50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fltVal val="0"/>
                                          </p:val>
                                        </p:tav>
                                        <p:tav tm="100000">
                                          <p:val>
                                            <p:strVal val="#ppt_w"/>
                                          </p:val>
                                        </p:tav>
                                      </p:tavLst>
                                    </p:anim>
                                    <p:anim calcmode="lin" valueType="num">
                                      <p:cBhvr>
                                        <p:cTn id="41" dur="500" fill="hold"/>
                                        <p:tgtEl>
                                          <p:spTgt spid="85"/>
                                        </p:tgtEl>
                                        <p:attrNameLst>
                                          <p:attrName>ppt_h</p:attrName>
                                        </p:attrNameLst>
                                      </p:cBhvr>
                                      <p:tavLst>
                                        <p:tav tm="0">
                                          <p:val>
                                            <p:fltVal val="0"/>
                                          </p:val>
                                        </p:tav>
                                        <p:tav tm="100000">
                                          <p:val>
                                            <p:strVal val="#ppt_h"/>
                                          </p:val>
                                        </p:tav>
                                      </p:tavLst>
                                    </p:anim>
                                    <p:animEffect transition="in" filter="fade">
                                      <p:cBhvr>
                                        <p:cTn id="42" dur="500"/>
                                        <p:tgtEl>
                                          <p:spTgt spid="85"/>
                                        </p:tgtEl>
                                      </p:cBhvr>
                                    </p:animEffec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500"/>
                                        <p:tgtEl>
                                          <p:spTgt spid="108"/>
                                        </p:tgtEl>
                                      </p:cBhvr>
                                    </p:animEffect>
                                    <p:anim calcmode="lin" valueType="num">
                                      <p:cBhvr>
                                        <p:cTn id="47" dur="500" fill="hold"/>
                                        <p:tgtEl>
                                          <p:spTgt spid="108"/>
                                        </p:tgtEl>
                                        <p:attrNameLst>
                                          <p:attrName>ppt_x</p:attrName>
                                        </p:attrNameLst>
                                      </p:cBhvr>
                                      <p:tavLst>
                                        <p:tav tm="0">
                                          <p:val>
                                            <p:strVal val="#ppt_x"/>
                                          </p:val>
                                        </p:tav>
                                        <p:tav tm="100000">
                                          <p:val>
                                            <p:strVal val="#ppt_x"/>
                                          </p:val>
                                        </p:tav>
                                      </p:tavLst>
                                    </p:anim>
                                    <p:anim calcmode="lin" valueType="num">
                                      <p:cBhvr>
                                        <p:cTn id="48"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Effect transition="in" filter="fade">
                                      <p:cBhvr>
                                        <p:cTn id="65" dur="500"/>
                                        <p:tgtEl>
                                          <p:spTgt spid="118"/>
                                        </p:tgtEl>
                                      </p:cBhvr>
                                    </p:animEffect>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500"/>
                                        <p:tgtEl>
                                          <p:spTgt spid="123"/>
                                        </p:tgtEl>
                                      </p:cBhvr>
                                    </p:animEffect>
                                    <p:anim calcmode="lin" valueType="num">
                                      <p:cBhvr>
                                        <p:cTn id="70" dur="500" fill="hold"/>
                                        <p:tgtEl>
                                          <p:spTgt spid="123"/>
                                        </p:tgtEl>
                                        <p:attrNameLst>
                                          <p:attrName>ppt_x</p:attrName>
                                        </p:attrNameLst>
                                      </p:cBhvr>
                                      <p:tavLst>
                                        <p:tav tm="0">
                                          <p:val>
                                            <p:strVal val="#ppt_x"/>
                                          </p:val>
                                        </p:tav>
                                        <p:tav tm="100000">
                                          <p:val>
                                            <p:strVal val="#ppt_x"/>
                                          </p:val>
                                        </p:tav>
                                      </p:tavLst>
                                    </p:anim>
                                    <p:anim calcmode="lin" valueType="num">
                                      <p:cBhvr>
                                        <p:cTn id="71"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83" grpId="0" animBg="1"/>
      <p:bldP spid="84" grpId="0" animBg="1"/>
      <p:bldP spid="116" grpId="0" animBg="1"/>
      <p:bldP spid="1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5591340" y="2858104"/>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a:cxnSpLocks/>
          </p:cNvCxnSpPr>
          <p:nvPr/>
        </p:nvCxnSpPr>
        <p:spPr>
          <a:xfrm>
            <a:off x="6103951" y="3818182"/>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DECB40A-4838-47F9-98B6-1E5FF74A5251}"/>
              </a:ext>
            </a:extLst>
          </p:cNvPr>
          <p:cNvSpPr/>
          <p:nvPr/>
        </p:nvSpPr>
        <p:spPr>
          <a:xfrm>
            <a:off x="5719024" y="2985788"/>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TextBox 70">
            <a:extLst>
              <a:ext uri="{FF2B5EF4-FFF2-40B4-BE49-F238E27FC236}">
                <a16:creationId xmlns:a16="http://schemas.microsoft.com/office/drawing/2014/main" id="{ABE3D059-B595-414F-981D-6E43EAF82DC6}"/>
              </a:ext>
            </a:extLst>
          </p:cNvPr>
          <p:cNvSpPr txBox="1"/>
          <p:nvPr/>
        </p:nvSpPr>
        <p:spPr>
          <a:xfrm>
            <a:off x="6806360" y="2463303"/>
            <a:ext cx="2899820" cy="1569660"/>
          </a:xfrm>
          <a:prstGeom prst="rect">
            <a:avLst/>
          </a:prstGeom>
          <a:noFill/>
        </p:spPr>
        <p:txBody>
          <a:bodyPr wrap="square" rtlCol="0">
            <a:spAutoFit/>
          </a:bodyPr>
          <a:lstStyle/>
          <a:p>
            <a:pPr algn="r" rtl="1"/>
            <a:r>
              <a:rPr lang="fa-IR" sz="2400" b="1" dirty="0">
                <a:solidFill>
                  <a:schemeClr val="bg1">
                    <a:lumMod val="95000"/>
                  </a:schemeClr>
                </a:solidFill>
                <a:latin typeface="Pinar" pitchFamily="2" charset="-78"/>
                <a:cs typeface="Pinar" pitchFamily="2" charset="-78"/>
              </a:rPr>
              <a:t>تولید متن برای شبکه های اجتماعی با موضوعات اخلاقی و اعتقادی.</a:t>
            </a:r>
            <a:endParaRPr lang="en-US" sz="2400" b="1" dirty="0">
              <a:solidFill>
                <a:schemeClr val="bg1">
                  <a:lumMod val="95000"/>
                </a:schemeClr>
              </a:solidFill>
              <a:latin typeface="Pinar" pitchFamily="2" charset="-78"/>
              <a:cs typeface="Pinar" pitchFamily="2" charset="-78"/>
            </a:endParaRPr>
          </a:p>
        </p:txBody>
      </p:sp>
      <p:sp>
        <p:nvSpPr>
          <p:cNvPr id="108" name="TextBox 107">
            <a:extLst>
              <a:ext uri="{FF2B5EF4-FFF2-40B4-BE49-F238E27FC236}">
                <a16:creationId xmlns:a16="http://schemas.microsoft.com/office/drawing/2014/main" id="{243A210A-3366-43AA-8E9F-141057DA669B}"/>
              </a:ext>
            </a:extLst>
          </p:cNvPr>
          <p:cNvSpPr txBox="1"/>
          <p:nvPr/>
        </p:nvSpPr>
        <p:spPr>
          <a:xfrm>
            <a:off x="2139895" y="2567203"/>
            <a:ext cx="3169510" cy="1200329"/>
          </a:xfrm>
          <a:prstGeom prst="rect">
            <a:avLst/>
          </a:prstGeom>
          <a:noFill/>
        </p:spPr>
        <p:txBody>
          <a:bodyPr wrap="square" rtlCol="0">
            <a:spAutoFit/>
          </a:bodyPr>
          <a:lstStyle>
            <a:defPPr>
              <a:defRPr lang="en-US"/>
            </a:defPPr>
            <a:lvl1pPr algn="r" rtl="1">
              <a:defRPr sz="2400" b="1">
                <a:solidFill>
                  <a:schemeClr val="bg1">
                    <a:lumMod val="95000"/>
                  </a:schemeClr>
                </a:solidFill>
                <a:latin typeface="Pinar" pitchFamily="2" charset="-78"/>
                <a:cs typeface="Pinar" pitchFamily="2" charset="-78"/>
              </a:defRPr>
            </a:lvl1pPr>
          </a:lstStyle>
          <a:p>
            <a:r>
              <a:rPr lang="fa-IR" dirty="0"/>
              <a:t>پاسخگویی به شبهات دینی با استناد به آیات و روایات.</a:t>
            </a:r>
            <a:endParaRPr lang="en-US" dirty="0"/>
          </a:p>
        </p:txBody>
      </p:sp>
      <p:sp>
        <p:nvSpPr>
          <p:cNvPr id="114" name="TextBox 113">
            <a:extLst>
              <a:ext uri="{FF2B5EF4-FFF2-40B4-BE49-F238E27FC236}">
                <a16:creationId xmlns:a16="http://schemas.microsoft.com/office/drawing/2014/main" id="{8294445F-D448-40F3-8F2A-FF2A29D292AC}"/>
              </a:ext>
            </a:extLst>
          </p:cNvPr>
          <p:cNvSpPr txBox="1"/>
          <p:nvPr/>
        </p:nvSpPr>
        <p:spPr>
          <a:xfrm>
            <a:off x="5822698" y="3009641"/>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a:t>
            </a:r>
          </a:p>
        </p:txBody>
      </p:sp>
      <p:sp>
        <p:nvSpPr>
          <p:cNvPr id="115" name="Oval 114">
            <a:extLst>
              <a:ext uri="{FF2B5EF4-FFF2-40B4-BE49-F238E27FC236}">
                <a16:creationId xmlns:a16="http://schemas.microsoft.com/office/drawing/2014/main" id="{0B137645-EFCA-46AE-9957-E8CD92BC8BBB}"/>
              </a:ext>
            </a:extLst>
          </p:cNvPr>
          <p:cNvSpPr/>
          <p:nvPr/>
        </p:nvSpPr>
        <p:spPr>
          <a:xfrm>
            <a:off x="5591340" y="4855404"/>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6" name="Straight Connector 115">
            <a:extLst>
              <a:ext uri="{FF2B5EF4-FFF2-40B4-BE49-F238E27FC236}">
                <a16:creationId xmlns:a16="http://schemas.microsoft.com/office/drawing/2014/main" id="{10B2A4A5-7B5B-4600-8B9C-202891C8CAD6}"/>
              </a:ext>
            </a:extLst>
          </p:cNvPr>
          <p:cNvCxnSpPr>
            <a:cxnSpLocks/>
          </p:cNvCxnSpPr>
          <p:nvPr/>
        </p:nvCxnSpPr>
        <p:spPr>
          <a:xfrm>
            <a:off x="6103951" y="5815482"/>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D8C657C-DA5D-4CCD-81EA-DE73E10F4FBD}"/>
              </a:ext>
            </a:extLst>
          </p:cNvPr>
          <p:cNvSpPr/>
          <p:nvPr/>
        </p:nvSpPr>
        <p:spPr>
          <a:xfrm>
            <a:off x="5719024" y="4983088"/>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8" name="TextBox 117">
            <a:extLst>
              <a:ext uri="{FF2B5EF4-FFF2-40B4-BE49-F238E27FC236}">
                <a16:creationId xmlns:a16="http://schemas.microsoft.com/office/drawing/2014/main" id="{E5B8AF58-5ECD-47EA-AA83-B442D7826F81}"/>
              </a:ext>
            </a:extLst>
          </p:cNvPr>
          <p:cNvSpPr txBox="1"/>
          <p:nvPr/>
        </p:nvSpPr>
        <p:spPr>
          <a:xfrm>
            <a:off x="5822698" y="5006941"/>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a:t>
            </a:r>
          </a:p>
        </p:txBody>
      </p:sp>
      <p:sp>
        <p:nvSpPr>
          <p:cNvPr id="119" name="TextBox 118">
            <a:extLst>
              <a:ext uri="{FF2B5EF4-FFF2-40B4-BE49-F238E27FC236}">
                <a16:creationId xmlns:a16="http://schemas.microsoft.com/office/drawing/2014/main" id="{673A2531-51AA-4685-8B18-DBFA3E545914}"/>
              </a:ext>
            </a:extLst>
          </p:cNvPr>
          <p:cNvSpPr txBox="1"/>
          <p:nvPr/>
        </p:nvSpPr>
        <p:spPr>
          <a:xfrm>
            <a:off x="6616562" y="4602589"/>
            <a:ext cx="3660669" cy="1708160"/>
          </a:xfrm>
          <a:prstGeom prst="rect">
            <a:avLst/>
          </a:prstGeom>
          <a:noFill/>
        </p:spPr>
        <p:txBody>
          <a:bodyPr wrap="square" rtlCol="0">
            <a:spAutoFit/>
          </a:bodyPr>
          <a:lstStyle>
            <a:defPPr>
              <a:defRPr lang="en-US"/>
            </a:defPPr>
            <a:lvl1pPr algn="r" rtl="1">
              <a:defRPr sz="2400" b="1">
                <a:solidFill>
                  <a:schemeClr val="bg1">
                    <a:lumMod val="95000"/>
                  </a:schemeClr>
                </a:solidFill>
                <a:latin typeface="Pinar" pitchFamily="2" charset="-78"/>
                <a:cs typeface="Pinar" pitchFamily="2" charset="-78"/>
              </a:defRPr>
            </a:lvl1pPr>
          </a:lstStyle>
          <a:p>
            <a:pPr>
              <a:lnSpc>
                <a:spcPct val="150000"/>
              </a:lnSpc>
            </a:pPr>
            <a:r>
              <a:rPr lang="fa-IR" dirty="0"/>
              <a:t>نوشتن منبرهای کوتاه یا داستانهای آموزنده بر اساس سیره معصومین(ع).</a:t>
            </a:r>
            <a:endParaRPr lang="en-US" dirty="0"/>
          </a:p>
        </p:txBody>
      </p:sp>
      <p:sp>
        <p:nvSpPr>
          <p:cNvPr id="120" name="TextBox 119">
            <a:extLst>
              <a:ext uri="{FF2B5EF4-FFF2-40B4-BE49-F238E27FC236}">
                <a16:creationId xmlns:a16="http://schemas.microsoft.com/office/drawing/2014/main" id="{58320C63-18AF-4069-B25C-D2DA88A64BAC}"/>
              </a:ext>
            </a:extLst>
          </p:cNvPr>
          <p:cNvSpPr txBox="1"/>
          <p:nvPr/>
        </p:nvSpPr>
        <p:spPr>
          <a:xfrm>
            <a:off x="681739" y="4680148"/>
            <a:ext cx="4354583" cy="1569660"/>
          </a:xfrm>
          <a:prstGeom prst="rect">
            <a:avLst/>
          </a:prstGeom>
          <a:noFill/>
        </p:spPr>
        <p:txBody>
          <a:bodyPr wrap="square" rtlCol="0">
            <a:spAutoFit/>
          </a:bodyPr>
          <a:lstStyle/>
          <a:p>
            <a:pPr algn="r" rtl="1"/>
            <a:r>
              <a:rPr lang="fa-IR" sz="2400" b="1" dirty="0">
                <a:solidFill>
                  <a:schemeClr val="bg1"/>
                </a:solidFill>
                <a:latin typeface="+mj-lt"/>
                <a:cs typeface="B Nazanin" panose="00000400000000000000" pitchFamily="2" charset="-78"/>
              </a:rPr>
              <a:t>مثال: </a:t>
            </a:r>
            <a:r>
              <a:rPr lang="fa-IR" sz="2400" b="1" dirty="0">
                <a:solidFill>
                  <a:srgbClr val="FFC000"/>
                </a:solidFill>
                <a:latin typeface="+mj-lt"/>
                <a:cs typeface="B Nazanin" panose="00000400000000000000" pitchFamily="2" charset="-78"/>
              </a:rPr>
              <a:t>پرامپت: </a:t>
            </a:r>
            <a:r>
              <a:rPr lang="fa-IR" sz="2400" b="1" dirty="0">
                <a:solidFill>
                  <a:srgbClr val="FFFF00"/>
                </a:solidFill>
                <a:latin typeface="+mj-lt"/>
                <a:cs typeface="B Nazanin" panose="00000400000000000000" pitchFamily="2" charset="-78"/>
              </a:rPr>
              <a:t>«یک متن کوتاه درباره اهمیت نماز اول وقت بنویس که برای جوانان الهام بخش باشد و با حدیثی از امام صادق(ع) همراه شود.»</a:t>
            </a:r>
            <a:endParaRPr lang="fa-IR" sz="1400" b="1" dirty="0">
              <a:solidFill>
                <a:srgbClr val="FFFF00"/>
              </a:solidFill>
              <a:latin typeface="+mj-lt"/>
              <a:cs typeface="B Nazanin" panose="00000400000000000000" pitchFamily="2" charset="-78"/>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9" name="TextBox 28">
            <a:extLst>
              <a:ext uri="{FF2B5EF4-FFF2-40B4-BE49-F238E27FC236}">
                <a16:creationId xmlns:a16="http://schemas.microsoft.com/office/drawing/2014/main" id="{FC71C6F1-D94E-4157-8557-C7532C7F680C}"/>
              </a:ext>
            </a:extLst>
          </p:cNvPr>
          <p:cNvSpPr txBox="1"/>
          <p:nvPr/>
        </p:nvSpPr>
        <p:spPr>
          <a:xfrm>
            <a:off x="701399" y="87814"/>
            <a:ext cx="10771733" cy="830997"/>
          </a:xfrm>
          <a:prstGeom prst="rect">
            <a:avLst/>
          </a:prstGeom>
          <a:noFill/>
        </p:spPr>
        <p:txBody>
          <a:bodyPr wrap="square" rtlCol="0">
            <a:spAutoFit/>
          </a:bodyPr>
          <a:lstStyle/>
          <a:p>
            <a:pPr algn="ctr"/>
            <a:r>
              <a:rPr lang="fa-IR" sz="4800" b="1" dirty="0">
                <a:solidFill>
                  <a:schemeClr val="bg1">
                    <a:lumMod val="95000"/>
                  </a:schemeClr>
                </a:solidFill>
                <a:latin typeface="Ray ExtraBlack" panose="02000504000000020004" pitchFamily="2" charset="-78"/>
                <a:cs typeface="Ray ExtraBlack" panose="02000504000000020004" pitchFamily="2" charset="-78"/>
              </a:rPr>
              <a:t>کاربرد پرامپت نویسی در تبلیغ دینی</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pic>
        <p:nvPicPr>
          <p:cNvPr id="2" name="Graphic 1" descr="Video camera with solid fill">
            <a:hlinkClick r:id="rId2" action="ppaction://hlinkfile"/>
            <a:extLst>
              <a:ext uri="{FF2B5EF4-FFF2-40B4-BE49-F238E27FC236}">
                <a16:creationId xmlns:a16="http://schemas.microsoft.com/office/drawing/2014/main" id="{8DEFF923-23B3-2749-D16F-7E54D1625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092" y="5792608"/>
            <a:ext cx="914400" cy="914400"/>
          </a:xfrm>
          <a:prstGeom prst="rect">
            <a:avLst/>
          </a:prstGeom>
        </p:spPr>
      </p:pic>
    </p:spTree>
    <p:extLst>
      <p:ext uri="{BB962C8B-B14F-4D97-AF65-F5344CB8AC3E}">
        <p14:creationId xmlns:p14="http://schemas.microsoft.com/office/powerpoint/2010/main" val="218560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childTnLst>
                          </p:cTn>
                        </p:par>
                        <p:par>
                          <p:cTn id="19" fill="hold">
                            <p:stCondLst>
                              <p:cond delay="1250"/>
                            </p:stCondLst>
                            <p:childTnLst>
                              <p:par>
                                <p:cTn id="20" presetID="2" presetClass="entr" presetSubtype="2"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1+#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500" fill="hold"/>
                                        <p:tgtEl>
                                          <p:spTgt spid="108"/>
                                        </p:tgtEl>
                                        <p:attrNameLst>
                                          <p:attrName>ppt_x</p:attrName>
                                        </p:attrNameLst>
                                      </p:cBhvr>
                                      <p:tavLst>
                                        <p:tav tm="0">
                                          <p:val>
                                            <p:strVal val="0-#ppt_w/2"/>
                                          </p:val>
                                        </p:tav>
                                        <p:tav tm="100000">
                                          <p:val>
                                            <p:strVal val="#ppt_x"/>
                                          </p:val>
                                        </p:tav>
                                      </p:tavLst>
                                    </p:anim>
                                    <p:anim calcmode="lin" valueType="num">
                                      <p:cBhvr additive="base">
                                        <p:cTn id="27"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250"/>
                                        <p:tgtEl>
                                          <p:spTgt spid="3"/>
                                        </p:tgtEl>
                                      </p:cBhvr>
                                    </p:animEffect>
                                  </p:childTnLst>
                                </p:cTn>
                              </p:par>
                            </p:childTnLst>
                          </p:cTn>
                        </p:par>
                        <p:par>
                          <p:cTn id="33" fill="hold">
                            <p:stCondLst>
                              <p:cond delay="250"/>
                            </p:stCondLst>
                            <p:childTnLst>
                              <p:par>
                                <p:cTn id="34" presetID="53" presetClass="entr" presetSubtype="16" fill="hold" grpId="0" nodeType="after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p:cTn id="36" dur="500" fill="hold"/>
                                        <p:tgtEl>
                                          <p:spTgt spid="115"/>
                                        </p:tgtEl>
                                        <p:attrNameLst>
                                          <p:attrName>ppt_w</p:attrName>
                                        </p:attrNameLst>
                                      </p:cBhvr>
                                      <p:tavLst>
                                        <p:tav tm="0">
                                          <p:val>
                                            <p:fltVal val="0"/>
                                          </p:val>
                                        </p:tav>
                                        <p:tav tm="100000">
                                          <p:val>
                                            <p:strVal val="#ppt_w"/>
                                          </p:val>
                                        </p:tav>
                                      </p:tavLst>
                                    </p:anim>
                                    <p:anim calcmode="lin" valueType="num">
                                      <p:cBhvr>
                                        <p:cTn id="37" dur="500" fill="hold"/>
                                        <p:tgtEl>
                                          <p:spTgt spid="115"/>
                                        </p:tgtEl>
                                        <p:attrNameLst>
                                          <p:attrName>ppt_h</p:attrName>
                                        </p:attrNameLst>
                                      </p:cBhvr>
                                      <p:tavLst>
                                        <p:tav tm="0">
                                          <p:val>
                                            <p:fltVal val="0"/>
                                          </p:val>
                                        </p:tav>
                                        <p:tav tm="100000">
                                          <p:val>
                                            <p:strVal val="#ppt_h"/>
                                          </p:val>
                                        </p:tav>
                                      </p:tavLst>
                                    </p:anim>
                                    <p:animEffect transition="in" filter="fade">
                                      <p:cBhvr>
                                        <p:cTn id="38" dur="500"/>
                                        <p:tgtEl>
                                          <p:spTgt spid="1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500" fill="hold"/>
                                        <p:tgtEl>
                                          <p:spTgt spid="117"/>
                                        </p:tgtEl>
                                        <p:attrNameLst>
                                          <p:attrName>ppt_w</p:attrName>
                                        </p:attrNameLst>
                                      </p:cBhvr>
                                      <p:tavLst>
                                        <p:tav tm="0">
                                          <p:val>
                                            <p:fltVal val="0"/>
                                          </p:val>
                                        </p:tav>
                                        <p:tav tm="100000">
                                          <p:val>
                                            <p:strVal val="#ppt_w"/>
                                          </p:val>
                                        </p:tav>
                                      </p:tavLst>
                                    </p:anim>
                                    <p:anim calcmode="lin" valueType="num">
                                      <p:cBhvr>
                                        <p:cTn id="42" dur="500" fill="hold"/>
                                        <p:tgtEl>
                                          <p:spTgt spid="117"/>
                                        </p:tgtEl>
                                        <p:attrNameLst>
                                          <p:attrName>ppt_h</p:attrName>
                                        </p:attrNameLst>
                                      </p:cBhvr>
                                      <p:tavLst>
                                        <p:tav tm="0">
                                          <p:val>
                                            <p:fltVal val="0"/>
                                          </p:val>
                                        </p:tav>
                                        <p:tav tm="100000">
                                          <p:val>
                                            <p:strVal val="#ppt_h"/>
                                          </p:val>
                                        </p:tav>
                                      </p:tavLst>
                                    </p:anim>
                                    <p:animEffect transition="in" filter="fade">
                                      <p:cBhvr>
                                        <p:cTn id="43" dur="500"/>
                                        <p:tgtEl>
                                          <p:spTgt spid="11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fade">
                                      <p:cBhvr>
                                        <p:cTn id="47" dur="500"/>
                                        <p:tgtEl>
                                          <p:spTgt spid="118"/>
                                        </p:tgtEl>
                                      </p:cBhvr>
                                    </p:animEffect>
                                  </p:childTnLst>
                                </p:cTn>
                              </p:par>
                            </p:childTnLst>
                          </p:cTn>
                        </p:par>
                        <p:par>
                          <p:cTn id="48" fill="hold">
                            <p:stCondLst>
                              <p:cond delay="1500"/>
                            </p:stCondLst>
                            <p:childTnLst>
                              <p:par>
                                <p:cTn id="49" presetID="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additive="base">
                                        <p:cTn id="51" dur="500" fill="hold"/>
                                        <p:tgtEl>
                                          <p:spTgt spid="120"/>
                                        </p:tgtEl>
                                        <p:attrNameLst>
                                          <p:attrName>ppt_x</p:attrName>
                                        </p:attrNameLst>
                                      </p:cBhvr>
                                      <p:tavLst>
                                        <p:tav tm="0">
                                          <p:val>
                                            <p:strVal val="0-#ppt_w/2"/>
                                          </p:val>
                                        </p:tav>
                                        <p:tav tm="100000">
                                          <p:val>
                                            <p:strVal val="#ppt_x"/>
                                          </p:val>
                                        </p:tav>
                                      </p:tavLst>
                                    </p:anim>
                                    <p:anim calcmode="lin" valueType="num">
                                      <p:cBhvr additive="base">
                                        <p:cTn id="52" dur="500" fill="hold"/>
                                        <p:tgtEl>
                                          <p:spTgt spid="12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 calcmode="lin" valueType="num">
                                      <p:cBhvr additive="base">
                                        <p:cTn id="55" dur="500" fill="hold"/>
                                        <p:tgtEl>
                                          <p:spTgt spid="119"/>
                                        </p:tgtEl>
                                        <p:attrNameLst>
                                          <p:attrName>ppt_x</p:attrName>
                                        </p:attrNameLst>
                                      </p:cBhvr>
                                      <p:tavLst>
                                        <p:tav tm="0">
                                          <p:val>
                                            <p:strVal val="1+#ppt_w/2"/>
                                          </p:val>
                                        </p:tav>
                                        <p:tav tm="100000">
                                          <p:val>
                                            <p:strVal val="#ppt_x"/>
                                          </p:val>
                                        </p:tav>
                                      </p:tavLst>
                                    </p:anim>
                                    <p:anim calcmode="lin" valueType="num">
                                      <p:cBhvr additive="base">
                                        <p:cTn id="56"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up)">
                                      <p:cBhvr>
                                        <p:cTn id="61" dur="250"/>
                                        <p:tgtEl>
                                          <p:spTgt spid="116"/>
                                        </p:tgtEl>
                                      </p:cBhvr>
                                    </p:animEffect>
                                  </p:childTnLst>
                                </p:cTn>
                              </p:par>
                              <p:par>
                                <p:cTn id="62" presetID="53" presetClass="entr" presetSubtype="16"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250" fill="hold"/>
                                        <p:tgtEl>
                                          <p:spTgt spid="2"/>
                                        </p:tgtEl>
                                        <p:attrNameLst>
                                          <p:attrName>ppt_w</p:attrName>
                                        </p:attrNameLst>
                                      </p:cBhvr>
                                      <p:tavLst>
                                        <p:tav tm="0">
                                          <p:val>
                                            <p:fltVal val="0"/>
                                          </p:val>
                                        </p:tav>
                                        <p:tav tm="100000">
                                          <p:val>
                                            <p:strVal val="#ppt_w"/>
                                          </p:val>
                                        </p:tav>
                                      </p:tavLst>
                                    </p:anim>
                                    <p:anim calcmode="lin" valueType="num">
                                      <p:cBhvr>
                                        <p:cTn id="65" dur="250" fill="hold"/>
                                        <p:tgtEl>
                                          <p:spTgt spid="2"/>
                                        </p:tgtEl>
                                        <p:attrNameLst>
                                          <p:attrName>ppt_h</p:attrName>
                                        </p:attrNameLst>
                                      </p:cBhvr>
                                      <p:tavLst>
                                        <p:tav tm="0">
                                          <p:val>
                                            <p:fltVal val="0"/>
                                          </p:val>
                                        </p:tav>
                                        <p:tav tm="100000">
                                          <p:val>
                                            <p:strVal val="#ppt_h"/>
                                          </p:val>
                                        </p:tav>
                                      </p:tavLst>
                                    </p:anim>
                                    <p:animEffect transition="in" filter="fade">
                                      <p:cBhvr>
                                        <p:cTn id="66"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71" grpId="0"/>
      <p:bldP spid="108" grpId="0"/>
      <p:bldP spid="114" grpId="0"/>
      <p:bldP spid="115" grpId="0" animBg="1"/>
      <p:bldP spid="117" grpId="0" animBg="1"/>
      <p:bldP spid="118" grpId="0"/>
      <p:bldP spid="119" grpId="0"/>
      <p:bldP spid="1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7F4FA40-07B8-4552-B950-ED73728D2CF8}"/>
              </a:ext>
            </a:extLst>
          </p:cNvPr>
          <p:cNvSpPr/>
          <p:nvPr/>
        </p:nvSpPr>
        <p:spPr>
          <a:xfrm>
            <a:off x="1240531" y="2300931"/>
            <a:ext cx="3984152" cy="398415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2" name="Group 51">
            <a:extLst>
              <a:ext uri="{FF2B5EF4-FFF2-40B4-BE49-F238E27FC236}">
                <a16:creationId xmlns:a16="http://schemas.microsoft.com/office/drawing/2014/main" id="{F594F29B-9612-4C0C-A5A0-D1A9FC537445}"/>
              </a:ext>
            </a:extLst>
          </p:cNvPr>
          <p:cNvGrpSpPr/>
          <p:nvPr/>
        </p:nvGrpSpPr>
        <p:grpSpPr>
          <a:xfrm>
            <a:off x="660064" y="1669548"/>
            <a:ext cx="5259386" cy="5259386"/>
            <a:chOff x="291779" y="1574012"/>
            <a:chExt cx="5259386" cy="5259386"/>
          </a:xfrm>
        </p:grpSpPr>
        <p:sp>
          <p:nvSpPr>
            <p:cNvPr id="10" name="Arc 9">
              <a:extLst>
                <a:ext uri="{FF2B5EF4-FFF2-40B4-BE49-F238E27FC236}">
                  <a16:creationId xmlns:a16="http://schemas.microsoft.com/office/drawing/2014/main" id="{93A01AFA-73CC-4401-942D-A3910D203CBC}"/>
                </a:ext>
              </a:extLst>
            </p:cNvPr>
            <p:cNvSpPr/>
            <p:nvPr/>
          </p:nvSpPr>
          <p:spPr>
            <a:xfrm rot="2700000">
              <a:off x="291779" y="1574012"/>
              <a:ext cx="5259386" cy="5259386"/>
            </a:xfrm>
            <a:prstGeom prst="arc">
              <a:avLst/>
            </a:prstGeom>
            <a:ln w="28575">
              <a:solidFill>
                <a:srgbClr val="837AD9"/>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1" name="Oval 10">
              <a:extLst>
                <a:ext uri="{FF2B5EF4-FFF2-40B4-BE49-F238E27FC236}">
                  <a16:creationId xmlns:a16="http://schemas.microsoft.com/office/drawing/2014/main" id="{C181EFBE-DE68-450E-8F37-39BDB6973663}"/>
                </a:ext>
              </a:extLst>
            </p:cNvPr>
            <p:cNvSpPr/>
            <p:nvPr/>
          </p:nvSpPr>
          <p:spPr>
            <a:xfrm>
              <a:off x="4642549" y="6046794"/>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cxnSp>
        <p:nvCxnSpPr>
          <p:cNvPr id="13" name="Straight Connector 12">
            <a:extLst>
              <a:ext uri="{FF2B5EF4-FFF2-40B4-BE49-F238E27FC236}">
                <a16:creationId xmlns:a16="http://schemas.microsoft.com/office/drawing/2014/main" id="{64EFC239-DF57-437A-9DF2-8C789134CF2B}"/>
              </a:ext>
            </a:extLst>
          </p:cNvPr>
          <p:cNvCxnSpPr>
            <a:cxnSpLocks/>
          </p:cNvCxnSpPr>
          <p:nvPr/>
        </p:nvCxnSpPr>
        <p:spPr>
          <a:xfrm>
            <a:off x="5904484" y="4299243"/>
            <a:ext cx="1059543" cy="0"/>
          </a:xfrm>
          <a:prstGeom prst="line">
            <a:avLst/>
          </a:prstGeom>
          <a:ln w="28575">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598037-9733-4B4B-9BA8-D606B682B8B7}"/>
              </a:ext>
            </a:extLst>
          </p:cNvPr>
          <p:cNvCxnSpPr>
            <a:cxnSpLocks/>
          </p:cNvCxnSpPr>
          <p:nvPr/>
        </p:nvCxnSpPr>
        <p:spPr>
          <a:xfrm>
            <a:off x="5594242" y="5570829"/>
            <a:ext cx="1369785" cy="0"/>
          </a:xfrm>
          <a:prstGeom prst="line">
            <a:avLst/>
          </a:prstGeom>
          <a:ln w="28575">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36DF41B-7E2D-4B19-A900-39F66854004C}"/>
              </a:ext>
            </a:extLst>
          </p:cNvPr>
          <p:cNvCxnSpPr>
            <a:cxnSpLocks/>
          </p:cNvCxnSpPr>
          <p:nvPr/>
        </p:nvCxnSpPr>
        <p:spPr>
          <a:xfrm>
            <a:off x="5594242" y="3032418"/>
            <a:ext cx="1369785" cy="0"/>
          </a:xfrm>
          <a:prstGeom prst="line">
            <a:avLst/>
          </a:prstGeom>
          <a:ln w="28575">
            <a:solidFill>
              <a:srgbClr val="837AD9"/>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8DA9FB4-FEEB-4795-9051-A2A47A837FF4}"/>
              </a:ext>
            </a:extLst>
          </p:cNvPr>
          <p:cNvGrpSpPr/>
          <p:nvPr/>
        </p:nvGrpSpPr>
        <p:grpSpPr>
          <a:xfrm>
            <a:off x="6964027" y="2558550"/>
            <a:ext cx="3621313" cy="942975"/>
            <a:chOff x="6964027" y="2558550"/>
            <a:chExt cx="3621313" cy="942975"/>
          </a:xfrm>
        </p:grpSpPr>
        <p:sp>
          <p:nvSpPr>
            <p:cNvPr id="18" name="Oval 17">
              <a:extLst>
                <a:ext uri="{FF2B5EF4-FFF2-40B4-BE49-F238E27FC236}">
                  <a16:creationId xmlns:a16="http://schemas.microsoft.com/office/drawing/2014/main" id="{C53493B7-C113-42B7-AAB4-BF67C8B8B79C}"/>
                </a:ext>
              </a:extLst>
            </p:cNvPr>
            <p:cNvSpPr/>
            <p:nvPr/>
          </p:nvSpPr>
          <p:spPr>
            <a:xfrm>
              <a:off x="6964027" y="2953838"/>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4" name="Group 3">
              <a:extLst>
                <a:ext uri="{FF2B5EF4-FFF2-40B4-BE49-F238E27FC236}">
                  <a16:creationId xmlns:a16="http://schemas.microsoft.com/office/drawing/2014/main" id="{34F455CE-94E0-483B-9379-226EBF95C20E}"/>
                </a:ext>
              </a:extLst>
            </p:cNvPr>
            <p:cNvGrpSpPr/>
            <p:nvPr/>
          </p:nvGrpSpPr>
          <p:grpSpPr>
            <a:xfrm>
              <a:off x="7018642" y="2558550"/>
              <a:ext cx="3566698" cy="942975"/>
              <a:chOff x="7018642" y="2558550"/>
              <a:chExt cx="3566698" cy="942975"/>
            </a:xfrm>
          </p:grpSpPr>
          <p:sp>
            <p:nvSpPr>
              <p:cNvPr id="21" name="Rectangle: Rounded Corners 20">
                <a:extLst>
                  <a:ext uri="{FF2B5EF4-FFF2-40B4-BE49-F238E27FC236}">
                    <a16:creationId xmlns:a16="http://schemas.microsoft.com/office/drawing/2014/main" id="{D5110725-02EA-468A-B819-6CA123E803F6}"/>
                  </a:ext>
                </a:extLst>
              </p:cNvPr>
              <p:cNvSpPr/>
              <p:nvPr/>
            </p:nvSpPr>
            <p:spPr>
              <a:xfrm>
                <a:off x="7054513" y="2558550"/>
                <a:ext cx="3530827" cy="942975"/>
              </a:xfrm>
              <a:prstGeom prst="roundRect">
                <a:avLst>
                  <a:gd name="adj" fmla="val 50000"/>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TextBox 21">
                <a:extLst>
                  <a:ext uri="{FF2B5EF4-FFF2-40B4-BE49-F238E27FC236}">
                    <a16:creationId xmlns:a16="http://schemas.microsoft.com/office/drawing/2014/main" id="{1D290DB4-9293-4AE3-BC64-7C32E3E09A2F}"/>
                  </a:ext>
                </a:extLst>
              </p:cNvPr>
              <p:cNvSpPr txBox="1"/>
              <p:nvPr/>
            </p:nvSpPr>
            <p:spPr>
              <a:xfrm>
                <a:off x="7289806" y="2627696"/>
                <a:ext cx="2067116" cy="369332"/>
              </a:xfrm>
              <a:prstGeom prst="rect">
                <a:avLst/>
              </a:prstGeom>
              <a:noFill/>
            </p:spPr>
            <p:txBody>
              <a:bodyPr wrap="square" rtlCol="0">
                <a:spAutoFit/>
              </a:bodyPr>
              <a:lstStyle/>
              <a:p>
                <a:r>
                  <a:rPr lang="fa-IR" b="1" dirty="0">
                    <a:solidFill>
                      <a:schemeClr val="bg1">
                        <a:lumMod val="95000"/>
                      </a:schemeClr>
                    </a:solidFill>
                    <a:latin typeface="Pinar" pitchFamily="2" charset="-78"/>
                    <a:cs typeface="Pinar" pitchFamily="2" charset="-78"/>
                  </a:rPr>
                  <a:t>مشخص کردن نقش</a:t>
                </a:r>
                <a:endParaRPr lang="en-US" b="1" dirty="0">
                  <a:solidFill>
                    <a:schemeClr val="bg1">
                      <a:lumMod val="95000"/>
                    </a:schemeClr>
                  </a:solidFill>
                  <a:latin typeface="Pinar" pitchFamily="2" charset="-78"/>
                  <a:cs typeface="Pinar" pitchFamily="2" charset="-78"/>
                </a:endParaRPr>
              </a:p>
            </p:txBody>
          </p:sp>
          <p:sp>
            <p:nvSpPr>
              <p:cNvPr id="23" name="TextBox 22">
                <a:extLst>
                  <a:ext uri="{FF2B5EF4-FFF2-40B4-BE49-F238E27FC236}">
                    <a16:creationId xmlns:a16="http://schemas.microsoft.com/office/drawing/2014/main" id="{198FFEF0-B06A-4911-9BC3-0684A810CB26}"/>
                  </a:ext>
                </a:extLst>
              </p:cNvPr>
              <p:cNvSpPr txBox="1"/>
              <p:nvPr/>
            </p:nvSpPr>
            <p:spPr>
              <a:xfrm>
                <a:off x="7018642" y="3040024"/>
                <a:ext cx="3449039" cy="276999"/>
              </a:xfrm>
              <a:prstGeom prst="rect">
                <a:avLst/>
              </a:prstGeom>
              <a:noFill/>
            </p:spPr>
            <p:txBody>
              <a:bodyPr wrap="square" rtlCol="0">
                <a:spAutoFit/>
              </a:bodyPr>
              <a:lstStyle/>
              <a:p>
                <a:pPr algn="r" rtl="1"/>
                <a:r>
                  <a:rPr lang="fa-IR" sz="1200" dirty="0">
                    <a:solidFill>
                      <a:schemeClr val="bg1">
                        <a:lumMod val="95000"/>
                      </a:schemeClr>
                    </a:solidFill>
                    <a:latin typeface="Pinar" pitchFamily="2" charset="-78"/>
                    <a:cs typeface="Pinar" pitchFamily="2" charset="-78"/>
                  </a:rPr>
                  <a:t>به </a:t>
                </a:r>
                <a:r>
                  <a:rPr lang="en-US" sz="1200" dirty="0">
                    <a:solidFill>
                      <a:schemeClr val="bg1">
                        <a:lumMod val="95000"/>
                      </a:schemeClr>
                    </a:solidFill>
                    <a:latin typeface="Pinar" pitchFamily="2" charset="-78"/>
                    <a:cs typeface="Pinar" pitchFamily="2" charset="-78"/>
                  </a:rPr>
                  <a:t>AI </a:t>
                </a:r>
                <a:r>
                  <a:rPr lang="fa-IR" sz="1200" dirty="0">
                    <a:solidFill>
                      <a:schemeClr val="bg1">
                        <a:lumMod val="95000"/>
                      </a:schemeClr>
                    </a:solidFill>
                    <a:latin typeface="Pinar" pitchFamily="2" charset="-78"/>
                    <a:cs typeface="Pinar" pitchFamily="2" charset="-78"/>
                  </a:rPr>
                  <a:t>بگویید چه کسی باشد (مثلاً «کارشناس دینی»).</a:t>
                </a:r>
                <a:endParaRPr lang="en-US" sz="1200" dirty="0">
                  <a:solidFill>
                    <a:schemeClr val="bg1">
                      <a:lumMod val="95000"/>
                    </a:schemeClr>
                  </a:solidFill>
                  <a:latin typeface="Pinar" pitchFamily="2" charset="-78"/>
                  <a:cs typeface="Pinar" pitchFamily="2" charset="-78"/>
                </a:endParaRPr>
              </a:p>
            </p:txBody>
          </p:sp>
        </p:grpSp>
      </p:grpSp>
      <p:grpSp>
        <p:nvGrpSpPr>
          <p:cNvPr id="40" name="Group 39">
            <a:extLst>
              <a:ext uri="{FF2B5EF4-FFF2-40B4-BE49-F238E27FC236}">
                <a16:creationId xmlns:a16="http://schemas.microsoft.com/office/drawing/2014/main" id="{A44E77C8-1566-4C97-9EA9-D42C98DE0A2D}"/>
              </a:ext>
            </a:extLst>
          </p:cNvPr>
          <p:cNvGrpSpPr/>
          <p:nvPr/>
        </p:nvGrpSpPr>
        <p:grpSpPr>
          <a:xfrm>
            <a:off x="6964027" y="3821520"/>
            <a:ext cx="3621313" cy="942975"/>
            <a:chOff x="6964027" y="3821520"/>
            <a:chExt cx="3621313" cy="942975"/>
          </a:xfrm>
        </p:grpSpPr>
        <p:sp>
          <p:nvSpPr>
            <p:cNvPr id="19" name="Oval 18">
              <a:extLst>
                <a:ext uri="{FF2B5EF4-FFF2-40B4-BE49-F238E27FC236}">
                  <a16:creationId xmlns:a16="http://schemas.microsoft.com/office/drawing/2014/main" id="{B70134F5-8DAF-48E6-87FF-5A532C50EA78}"/>
                </a:ext>
              </a:extLst>
            </p:cNvPr>
            <p:cNvSpPr/>
            <p:nvPr/>
          </p:nvSpPr>
          <p:spPr>
            <a:xfrm>
              <a:off x="6964027" y="4225424"/>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 name="Group 4">
              <a:extLst>
                <a:ext uri="{FF2B5EF4-FFF2-40B4-BE49-F238E27FC236}">
                  <a16:creationId xmlns:a16="http://schemas.microsoft.com/office/drawing/2014/main" id="{83FD790E-5B93-4540-A788-E67EEF978470}"/>
                </a:ext>
              </a:extLst>
            </p:cNvPr>
            <p:cNvGrpSpPr/>
            <p:nvPr/>
          </p:nvGrpSpPr>
          <p:grpSpPr>
            <a:xfrm>
              <a:off x="7054513" y="3821520"/>
              <a:ext cx="3530827" cy="942975"/>
              <a:chOff x="7054513" y="3821520"/>
              <a:chExt cx="3530827" cy="942975"/>
            </a:xfrm>
          </p:grpSpPr>
          <p:sp>
            <p:nvSpPr>
              <p:cNvPr id="33" name="Rectangle: Rounded Corners 32">
                <a:extLst>
                  <a:ext uri="{FF2B5EF4-FFF2-40B4-BE49-F238E27FC236}">
                    <a16:creationId xmlns:a16="http://schemas.microsoft.com/office/drawing/2014/main" id="{D696BFE1-E078-4E17-BAD8-DCFAC2D97F5B}"/>
                  </a:ext>
                </a:extLst>
              </p:cNvPr>
              <p:cNvSpPr/>
              <p:nvPr/>
            </p:nvSpPr>
            <p:spPr>
              <a:xfrm>
                <a:off x="7054513" y="3821520"/>
                <a:ext cx="3530827" cy="942975"/>
              </a:xfrm>
              <a:prstGeom prst="roundRect">
                <a:avLst>
                  <a:gd name="adj" fmla="val 50000"/>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TextBox 33">
                <a:extLst>
                  <a:ext uri="{FF2B5EF4-FFF2-40B4-BE49-F238E27FC236}">
                    <a16:creationId xmlns:a16="http://schemas.microsoft.com/office/drawing/2014/main" id="{BB6C4827-060C-43F3-9BAD-A15CC2CD7441}"/>
                  </a:ext>
                </a:extLst>
              </p:cNvPr>
              <p:cNvSpPr txBox="1"/>
              <p:nvPr/>
            </p:nvSpPr>
            <p:spPr>
              <a:xfrm>
                <a:off x="7289806" y="3890666"/>
                <a:ext cx="2067116" cy="369332"/>
              </a:xfrm>
              <a:prstGeom prst="rect">
                <a:avLst/>
              </a:prstGeom>
              <a:noFill/>
            </p:spPr>
            <p:txBody>
              <a:bodyPr wrap="square" rtlCol="0">
                <a:spAutoFit/>
              </a:bodyPr>
              <a:lstStyle>
                <a:defPPr>
                  <a:defRPr lang="en-US"/>
                </a:defPPr>
                <a:lvl1pPr>
                  <a:defRPr b="1">
                    <a:solidFill>
                      <a:schemeClr val="bg1">
                        <a:lumMod val="95000"/>
                      </a:schemeClr>
                    </a:solidFill>
                    <a:latin typeface="Pinar" pitchFamily="2" charset="-78"/>
                    <a:cs typeface="Pinar" pitchFamily="2" charset="-78"/>
                  </a:defRPr>
                </a:lvl1pPr>
              </a:lstStyle>
              <a:p>
                <a:r>
                  <a:rPr lang="fa-IR" dirty="0"/>
                  <a:t>تعیین هدف</a:t>
                </a:r>
                <a:endParaRPr lang="en-US" dirty="0"/>
              </a:p>
            </p:txBody>
          </p:sp>
          <p:sp>
            <p:nvSpPr>
              <p:cNvPr id="35" name="TextBox 34">
                <a:extLst>
                  <a:ext uri="{FF2B5EF4-FFF2-40B4-BE49-F238E27FC236}">
                    <a16:creationId xmlns:a16="http://schemas.microsoft.com/office/drawing/2014/main" id="{C3F32B4D-E967-40CC-B786-07A7E24339CA}"/>
                  </a:ext>
                </a:extLst>
              </p:cNvPr>
              <p:cNvSpPr txBox="1"/>
              <p:nvPr/>
            </p:nvSpPr>
            <p:spPr>
              <a:xfrm>
                <a:off x="7289805" y="4195399"/>
                <a:ext cx="3167939" cy="461665"/>
              </a:xfrm>
              <a:prstGeom prst="rect">
                <a:avLst/>
              </a:prstGeom>
              <a:noFill/>
            </p:spPr>
            <p:txBody>
              <a:bodyPr wrap="square" rtlCol="0">
                <a:spAutoFit/>
              </a:bodyPr>
              <a:lstStyle>
                <a:defPPr>
                  <a:defRPr lang="en-US"/>
                </a:defPPr>
                <a:lvl1pPr algn="r" rtl="1">
                  <a:defRPr sz="1200">
                    <a:solidFill>
                      <a:schemeClr val="bg1">
                        <a:lumMod val="95000"/>
                      </a:schemeClr>
                    </a:solidFill>
                    <a:latin typeface="Pinar" pitchFamily="2" charset="-78"/>
                    <a:cs typeface="Pinar" pitchFamily="2" charset="-78"/>
                  </a:defRPr>
                </a:lvl1pPr>
              </a:lstStyle>
              <a:p>
                <a:r>
                  <a:rPr lang="fa-IR" dirty="0"/>
                  <a:t>دقیقاً مشخص کنید چه میخواهید (متن، داستان، پاسخ به شبهه و ...).</a:t>
                </a:r>
                <a:endParaRPr lang="en-US" dirty="0"/>
              </a:p>
            </p:txBody>
          </p:sp>
        </p:grpSp>
      </p:grpSp>
      <p:grpSp>
        <p:nvGrpSpPr>
          <p:cNvPr id="41" name="Group 40">
            <a:extLst>
              <a:ext uri="{FF2B5EF4-FFF2-40B4-BE49-F238E27FC236}">
                <a16:creationId xmlns:a16="http://schemas.microsoft.com/office/drawing/2014/main" id="{408C653B-3C4E-457C-8838-B92099831528}"/>
              </a:ext>
            </a:extLst>
          </p:cNvPr>
          <p:cNvGrpSpPr/>
          <p:nvPr/>
        </p:nvGrpSpPr>
        <p:grpSpPr>
          <a:xfrm>
            <a:off x="6964027" y="4993450"/>
            <a:ext cx="3621313" cy="1370492"/>
            <a:chOff x="6964027" y="4993450"/>
            <a:chExt cx="3621313" cy="1370492"/>
          </a:xfrm>
        </p:grpSpPr>
        <p:sp>
          <p:nvSpPr>
            <p:cNvPr id="20" name="Oval 19">
              <a:extLst>
                <a:ext uri="{FF2B5EF4-FFF2-40B4-BE49-F238E27FC236}">
                  <a16:creationId xmlns:a16="http://schemas.microsoft.com/office/drawing/2014/main" id="{DA4EC9BD-99F4-4CC5-A645-EBC9CEF37779}"/>
                </a:ext>
              </a:extLst>
            </p:cNvPr>
            <p:cNvSpPr/>
            <p:nvPr/>
          </p:nvSpPr>
          <p:spPr>
            <a:xfrm>
              <a:off x="6964027" y="5492249"/>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6" name="Group 5">
              <a:extLst>
                <a:ext uri="{FF2B5EF4-FFF2-40B4-BE49-F238E27FC236}">
                  <a16:creationId xmlns:a16="http://schemas.microsoft.com/office/drawing/2014/main" id="{D920388F-4003-414D-841E-AE5D08AB05F3}"/>
                </a:ext>
              </a:extLst>
            </p:cNvPr>
            <p:cNvGrpSpPr/>
            <p:nvPr/>
          </p:nvGrpSpPr>
          <p:grpSpPr>
            <a:xfrm>
              <a:off x="7054513" y="4993450"/>
              <a:ext cx="3530827" cy="1370492"/>
              <a:chOff x="7054513" y="4993450"/>
              <a:chExt cx="3530827" cy="1370492"/>
            </a:xfrm>
          </p:grpSpPr>
          <p:sp>
            <p:nvSpPr>
              <p:cNvPr id="37" name="Rectangle: Rounded Corners 36">
                <a:extLst>
                  <a:ext uri="{FF2B5EF4-FFF2-40B4-BE49-F238E27FC236}">
                    <a16:creationId xmlns:a16="http://schemas.microsoft.com/office/drawing/2014/main" id="{52BAE4A1-FE49-4351-A090-7270429225FA}"/>
                  </a:ext>
                </a:extLst>
              </p:cNvPr>
              <p:cNvSpPr/>
              <p:nvPr/>
            </p:nvSpPr>
            <p:spPr>
              <a:xfrm>
                <a:off x="7054513" y="4993450"/>
                <a:ext cx="3530827" cy="1370492"/>
              </a:xfrm>
              <a:prstGeom prst="roundRect">
                <a:avLst>
                  <a:gd name="adj" fmla="val 29228"/>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TextBox 37">
                <a:extLst>
                  <a:ext uri="{FF2B5EF4-FFF2-40B4-BE49-F238E27FC236}">
                    <a16:creationId xmlns:a16="http://schemas.microsoft.com/office/drawing/2014/main" id="{FFCE83FF-C5AC-4A53-9AA9-693AA93A988B}"/>
                  </a:ext>
                </a:extLst>
              </p:cNvPr>
              <p:cNvSpPr txBox="1"/>
              <p:nvPr/>
            </p:nvSpPr>
            <p:spPr>
              <a:xfrm>
                <a:off x="7321114" y="5074875"/>
                <a:ext cx="3216414" cy="646331"/>
              </a:xfrm>
              <a:prstGeom prst="rect">
                <a:avLst/>
              </a:prstGeom>
              <a:noFill/>
            </p:spPr>
            <p:txBody>
              <a:bodyPr wrap="square" rtlCol="0">
                <a:spAutoFit/>
              </a:bodyPr>
              <a:lstStyle>
                <a:defPPr>
                  <a:defRPr lang="en-US"/>
                </a:defPPr>
                <a:lvl1pPr>
                  <a:defRPr b="1">
                    <a:solidFill>
                      <a:schemeClr val="bg1">
                        <a:lumMod val="95000"/>
                      </a:schemeClr>
                    </a:solidFill>
                    <a:latin typeface="Pinar" pitchFamily="2" charset="-78"/>
                    <a:cs typeface="Pinar" pitchFamily="2" charset="-78"/>
                  </a:defRPr>
                </a:lvl1pPr>
              </a:lstStyle>
              <a:p>
                <a:r>
                  <a:rPr lang="fa-IR" dirty="0"/>
                  <a:t>اضافه کردن جزئیات</a:t>
                </a:r>
              </a:p>
              <a:p>
                <a:r>
                  <a:rPr lang="fa-IR" dirty="0"/>
                  <a:t> وتعیین محدوده پاسخ</a:t>
                </a:r>
                <a:endParaRPr lang="en-US" dirty="0"/>
              </a:p>
            </p:txBody>
          </p:sp>
          <p:sp>
            <p:nvSpPr>
              <p:cNvPr id="39" name="TextBox 38">
                <a:extLst>
                  <a:ext uri="{FF2B5EF4-FFF2-40B4-BE49-F238E27FC236}">
                    <a16:creationId xmlns:a16="http://schemas.microsoft.com/office/drawing/2014/main" id="{360DB703-F756-4995-A56D-D36D5448A4D5}"/>
                  </a:ext>
                </a:extLst>
              </p:cNvPr>
              <p:cNvSpPr txBox="1"/>
              <p:nvPr/>
            </p:nvSpPr>
            <p:spPr>
              <a:xfrm>
                <a:off x="7235956" y="5823418"/>
                <a:ext cx="3167939" cy="461665"/>
              </a:xfrm>
              <a:prstGeom prst="rect">
                <a:avLst/>
              </a:prstGeom>
              <a:noFill/>
            </p:spPr>
            <p:txBody>
              <a:bodyPr wrap="square" rtlCol="0">
                <a:spAutoFit/>
              </a:bodyPr>
              <a:lstStyle>
                <a:defPPr>
                  <a:defRPr lang="en-US"/>
                </a:defPPr>
                <a:lvl1pPr algn="r" rtl="1">
                  <a:defRPr sz="1200">
                    <a:solidFill>
                      <a:schemeClr val="bg1">
                        <a:lumMod val="95000"/>
                      </a:schemeClr>
                    </a:solidFill>
                    <a:latin typeface="Pinar" pitchFamily="2" charset="-78"/>
                    <a:cs typeface="Pinar" pitchFamily="2" charset="-78"/>
                  </a:defRPr>
                </a:lvl1pPr>
              </a:lstStyle>
              <a:p>
                <a:r>
                  <a:rPr lang="fa-IR" dirty="0"/>
                  <a:t>مخاطب، سبک نوشتار و منابع مورد نظر (مثل آیات یا روایات) ، کوتاه یا طولانی بودن را مشخص کنید.</a:t>
                </a:r>
                <a:endParaRPr lang="en-US" dirty="0"/>
              </a:p>
            </p:txBody>
          </p:sp>
        </p:grpSp>
      </p:grpSp>
      <p:sp>
        <p:nvSpPr>
          <p:cNvPr id="7" name="Oval 6">
            <a:extLst>
              <a:ext uri="{FF2B5EF4-FFF2-40B4-BE49-F238E27FC236}">
                <a16:creationId xmlns:a16="http://schemas.microsoft.com/office/drawing/2014/main" id="{DBA415DB-F36A-47AB-B196-CB63FD8B8926}"/>
              </a:ext>
            </a:extLst>
          </p:cNvPr>
          <p:cNvSpPr/>
          <p:nvPr/>
        </p:nvSpPr>
        <p:spPr>
          <a:xfrm>
            <a:off x="813725" y="424315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a:extLst>
              <a:ext uri="{FF2B5EF4-FFF2-40B4-BE49-F238E27FC236}">
                <a16:creationId xmlns:a16="http://schemas.microsoft.com/office/drawing/2014/main" id="{FE59F48E-7C98-4F2C-AF02-84147A728641}"/>
              </a:ext>
            </a:extLst>
          </p:cNvPr>
          <p:cNvSpPr/>
          <p:nvPr/>
        </p:nvSpPr>
        <p:spPr>
          <a:xfrm>
            <a:off x="2876691" y="1801442"/>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1F03BCE3-BC1E-4DFB-BE78-280C9D54A34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Freeform: Shape 11">
            <a:extLst>
              <a:ext uri="{FF2B5EF4-FFF2-40B4-BE49-F238E27FC236}">
                <a16:creationId xmlns:a16="http://schemas.microsoft.com/office/drawing/2014/main" id="{710E805B-1C01-4306-91BA-9F7C9DB6A7D1}"/>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5" name="Freeform: Shape 14">
            <a:extLst>
              <a:ext uri="{FF2B5EF4-FFF2-40B4-BE49-F238E27FC236}">
                <a16:creationId xmlns:a16="http://schemas.microsoft.com/office/drawing/2014/main" id="{F7F0FCD7-07EB-406B-827C-059AF411D5A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4" name="Oval 23">
            <a:extLst>
              <a:ext uri="{FF2B5EF4-FFF2-40B4-BE49-F238E27FC236}">
                <a16:creationId xmlns:a16="http://schemas.microsoft.com/office/drawing/2014/main" id="{0EA96ACC-3E8A-4600-A881-A089730FA6D6}"/>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Oval 25">
            <a:extLst>
              <a:ext uri="{FF2B5EF4-FFF2-40B4-BE49-F238E27FC236}">
                <a16:creationId xmlns:a16="http://schemas.microsoft.com/office/drawing/2014/main" id="{12695CEA-F3B4-4568-B2AE-2DB57AF09C22}"/>
              </a:ext>
            </a:extLst>
          </p:cNvPr>
          <p:cNvSpPr/>
          <p:nvPr/>
        </p:nvSpPr>
        <p:spPr>
          <a:xfrm>
            <a:off x="9674978" y="16701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Freeform: Shape 49">
            <a:extLst>
              <a:ext uri="{FF2B5EF4-FFF2-40B4-BE49-F238E27FC236}">
                <a16:creationId xmlns:a16="http://schemas.microsoft.com/office/drawing/2014/main" id="{5E846F25-E724-4A4F-A663-E6690E23418A}"/>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Freeform: Shape 53">
            <a:extLst>
              <a:ext uri="{FF2B5EF4-FFF2-40B4-BE49-F238E27FC236}">
                <a16:creationId xmlns:a16="http://schemas.microsoft.com/office/drawing/2014/main" id="{B1427936-EDE8-44EA-B563-8623056032CF}"/>
              </a:ext>
            </a:extLst>
          </p:cNvPr>
          <p:cNvSpPr/>
          <p:nvPr/>
        </p:nvSpPr>
        <p:spPr>
          <a:xfrm rot="5400000">
            <a:off x="6030360"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36" name="Rectangle 35">
            <a:extLst>
              <a:ext uri="{FF2B5EF4-FFF2-40B4-BE49-F238E27FC236}">
                <a16:creationId xmlns:a16="http://schemas.microsoft.com/office/drawing/2014/main" id="{1169BCE1-BD93-4452-929C-EF9E5F417C9F}"/>
              </a:ext>
            </a:extLst>
          </p:cNvPr>
          <p:cNvSpPr/>
          <p:nvPr/>
        </p:nvSpPr>
        <p:spPr>
          <a:xfrm>
            <a:off x="10811107" y="2472774"/>
            <a:ext cx="1376736" cy="1175644"/>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a:extLst>
              <a:ext uri="{FF2B5EF4-FFF2-40B4-BE49-F238E27FC236}">
                <a16:creationId xmlns:a16="http://schemas.microsoft.com/office/drawing/2014/main" id="{FE759831-8996-4753-A2BF-7C6D2BA1C0D7}"/>
              </a:ext>
            </a:extLst>
          </p:cNvPr>
          <p:cNvSpPr/>
          <p:nvPr/>
        </p:nvSpPr>
        <p:spPr>
          <a:xfrm>
            <a:off x="10811107" y="3806585"/>
            <a:ext cx="1376736" cy="1002237"/>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Oval 16">
            <a:extLst>
              <a:ext uri="{FF2B5EF4-FFF2-40B4-BE49-F238E27FC236}">
                <a16:creationId xmlns:a16="http://schemas.microsoft.com/office/drawing/2014/main" id="{41F324C1-B84A-458F-BA84-8F6689F45254}"/>
              </a:ext>
            </a:extLst>
          </p:cNvPr>
          <p:cNvSpPr/>
          <p:nvPr/>
        </p:nvSpPr>
        <p:spPr>
          <a:xfrm>
            <a:off x="11028109" y="3633178"/>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ectangle 48">
            <a:extLst>
              <a:ext uri="{FF2B5EF4-FFF2-40B4-BE49-F238E27FC236}">
                <a16:creationId xmlns:a16="http://schemas.microsoft.com/office/drawing/2014/main" id="{4D2C2C0A-B460-407E-9993-1A07D55B811A}"/>
              </a:ext>
            </a:extLst>
          </p:cNvPr>
          <p:cNvSpPr/>
          <p:nvPr/>
        </p:nvSpPr>
        <p:spPr>
          <a:xfrm>
            <a:off x="10811107" y="5034321"/>
            <a:ext cx="1376736" cy="1108009"/>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5" name="Oval 24">
            <a:extLst>
              <a:ext uri="{FF2B5EF4-FFF2-40B4-BE49-F238E27FC236}">
                <a16:creationId xmlns:a16="http://schemas.microsoft.com/office/drawing/2014/main" id="{14B7E976-6F4A-4CC9-940C-7094BAA47241}"/>
              </a:ext>
            </a:extLst>
          </p:cNvPr>
          <p:cNvSpPr/>
          <p:nvPr/>
        </p:nvSpPr>
        <p:spPr>
          <a:xfrm>
            <a:off x="11206956" y="5933756"/>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Freeform: Shape 31">
            <a:extLst>
              <a:ext uri="{FF2B5EF4-FFF2-40B4-BE49-F238E27FC236}">
                <a16:creationId xmlns:a16="http://schemas.microsoft.com/office/drawing/2014/main" id="{5B50076D-4994-4A9D-8F23-D3BF14DBEC19}"/>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pic>
        <p:nvPicPr>
          <p:cNvPr id="30" name="Picture Placeholder 29">
            <a:extLst>
              <a:ext uri="{FF2B5EF4-FFF2-40B4-BE49-F238E27FC236}">
                <a16:creationId xmlns:a16="http://schemas.microsoft.com/office/drawing/2014/main" id="{C1C1E43C-05DB-D217-358E-628EEE99314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9904" r="29904"/>
          <a:stretch>
            <a:fillRect/>
          </a:stretch>
        </p:blipFill>
        <p:spPr>
          <a:xfrm>
            <a:off x="1941513" y="2897188"/>
            <a:ext cx="2520950" cy="3960812"/>
          </a:xfrm>
        </p:spPr>
      </p:pic>
      <p:sp>
        <p:nvSpPr>
          <p:cNvPr id="42" name="Freeform: Shape 41">
            <a:extLst>
              <a:ext uri="{FF2B5EF4-FFF2-40B4-BE49-F238E27FC236}">
                <a16:creationId xmlns:a16="http://schemas.microsoft.com/office/drawing/2014/main" id="{693A515C-CD9C-4544-BF4D-8EB62A0D7643}"/>
              </a:ext>
            </a:extLst>
          </p:cNvPr>
          <p:cNvSpPr/>
          <p:nvPr/>
        </p:nvSpPr>
        <p:spPr>
          <a:xfrm>
            <a:off x="928122" y="1829854"/>
            <a:ext cx="4435592" cy="5028146"/>
          </a:xfrm>
          <a:custGeom>
            <a:avLst/>
            <a:gdLst>
              <a:gd name="connsiteX0" fmla="*/ 2304484 w 4435592"/>
              <a:gd name="connsiteY0" fmla="*/ 471077 h 5028146"/>
              <a:gd name="connsiteX1" fmla="*/ 312408 w 4435592"/>
              <a:gd name="connsiteY1" fmla="*/ 2463153 h 5028146"/>
              <a:gd name="connsiteX2" fmla="*/ 2304484 w 4435592"/>
              <a:gd name="connsiteY2" fmla="*/ 4455229 h 5028146"/>
              <a:gd name="connsiteX3" fmla="*/ 4296560 w 4435592"/>
              <a:gd name="connsiteY3" fmla="*/ 2463153 h 5028146"/>
              <a:gd name="connsiteX4" fmla="*/ 2304484 w 4435592"/>
              <a:gd name="connsiteY4" fmla="*/ 471077 h 5028146"/>
              <a:gd name="connsiteX5" fmla="*/ 0 w 4435592"/>
              <a:gd name="connsiteY5" fmla="*/ 0 h 5028146"/>
              <a:gd name="connsiteX6" fmla="*/ 4435592 w 4435592"/>
              <a:gd name="connsiteY6" fmla="*/ 0 h 5028146"/>
              <a:gd name="connsiteX7" fmla="*/ 4435592 w 4435592"/>
              <a:gd name="connsiteY7" fmla="*/ 5028146 h 5028146"/>
              <a:gd name="connsiteX8" fmla="*/ 0 w 4435592"/>
              <a:gd name="connsiteY8" fmla="*/ 5028146 h 502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92" h="5028146">
                <a:moveTo>
                  <a:pt x="2304484" y="471077"/>
                </a:moveTo>
                <a:cubicBezTo>
                  <a:pt x="1204291" y="471077"/>
                  <a:pt x="312408" y="1362960"/>
                  <a:pt x="312408" y="2463153"/>
                </a:cubicBezTo>
                <a:cubicBezTo>
                  <a:pt x="312408" y="3563346"/>
                  <a:pt x="1204291" y="4455229"/>
                  <a:pt x="2304484" y="4455229"/>
                </a:cubicBezTo>
                <a:cubicBezTo>
                  <a:pt x="3404677" y="4455229"/>
                  <a:pt x="4296560" y="3563346"/>
                  <a:pt x="4296560" y="2463153"/>
                </a:cubicBezTo>
                <a:cubicBezTo>
                  <a:pt x="4296560" y="1362960"/>
                  <a:pt x="3404677" y="471077"/>
                  <a:pt x="2304484" y="471077"/>
                </a:cubicBezTo>
                <a:close/>
                <a:moveTo>
                  <a:pt x="0" y="0"/>
                </a:moveTo>
                <a:lnTo>
                  <a:pt x="4435592" y="0"/>
                </a:lnTo>
                <a:lnTo>
                  <a:pt x="4435592" y="5028146"/>
                </a:lnTo>
                <a:lnTo>
                  <a:pt x="0" y="5028146"/>
                </a:lnTo>
                <a:close/>
              </a:path>
            </a:pathLst>
          </a:cu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7" name="TextBox 46">
            <a:extLst>
              <a:ext uri="{FF2B5EF4-FFF2-40B4-BE49-F238E27FC236}">
                <a16:creationId xmlns:a16="http://schemas.microsoft.com/office/drawing/2014/main" id="{FA50C801-1CD6-4B3B-935F-F01ED86FD50A}"/>
              </a:ext>
            </a:extLst>
          </p:cNvPr>
          <p:cNvSpPr txBox="1"/>
          <p:nvPr/>
        </p:nvSpPr>
        <p:spPr>
          <a:xfrm>
            <a:off x="2580062" y="180337"/>
            <a:ext cx="7708386" cy="830997"/>
          </a:xfrm>
          <a:prstGeom prst="rect">
            <a:avLst/>
          </a:prstGeom>
          <a:noFill/>
        </p:spPr>
        <p:txBody>
          <a:bodyPr wrap="square" rtlCol="0">
            <a:spAutoFit/>
          </a:bodyPr>
          <a:lstStyle/>
          <a:p>
            <a:pPr algn="ctr"/>
            <a:r>
              <a:rPr lang="fa-IR" sz="4800" b="1" dirty="0">
                <a:solidFill>
                  <a:schemeClr val="bg1">
                    <a:lumMod val="95000"/>
                  </a:schemeClr>
                </a:solidFill>
                <a:latin typeface="Ray ExtraBlack" panose="02000504000000020004" pitchFamily="2" charset="-78"/>
                <a:cs typeface="Ray ExtraBlack" panose="02000504000000020004" pitchFamily="2" charset="-78"/>
              </a:rPr>
              <a:t>اصول نوشتن پرامپت مؤثر</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48" name="TextBox 47">
            <a:extLst>
              <a:ext uri="{FF2B5EF4-FFF2-40B4-BE49-F238E27FC236}">
                <a16:creationId xmlns:a16="http://schemas.microsoft.com/office/drawing/2014/main" id="{1C39558A-C9EC-4930-8924-4689731C68AB}"/>
              </a:ext>
            </a:extLst>
          </p:cNvPr>
          <p:cNvSpPr txBox="1"/>
          <p:nvPr/>
        </p:nvSpPr>
        <p:spPr>
          <a:xfrm>
            <a:off x="2159328" y="938486"/>
            <a:ext cx="8549854" cy="800219"/>
          </a:xfrm>
          <a:prstGeom prst="rect">
            <a:avLst/>
          </a:prstGeom>
          <a:noFill/>
        </p:spPr>
        <p:txBody>
          <a:bodyPr wrap="square" rtlCol="0">
            <a:spAutoFit/>
          </a:bodyPr>
          <a:lstStyle/>
          <a:p>
            <a:pPr algn="r" rtl="1">
              <a:lnSpc>
                <a:spcPct val="150000"/>
              </a:lnSpc>
            </a:pPr>
            <a:r>
              <a:rPr lang="fa-IR" sz="1600" dirty="0">
                <a:solidFill>
                  <a:schemeClr val="bg1">
                    <a:lumMod val="95000"/>
                  </a:schemeClr>
                </a:solidFill>
                <a:latin typeface="Pinar" pitchFamily="2" charset="-78"/>
                <a:cs typeface="Pinar" pitchFamily="2" charset="-78"/>
              </a:rPr>
              <a:t>* پرامپت نویسی کلید استفاده مؤثر از هوش مصنوعی در تولید محتوای دینی است.</a:t>
            </a:r>
          </a:p>
          <a:p>
            <a:pPr algn="r" rtl="1">
              <a:lnSpc>
                <a:spcPct val="150000"/>
              </a:lnSpc>
            </a:pPr>
            <a:r>
              <a:rPr lang="fa-IR" sz="1600" dirty="0">
                <a:solidFill>
                  <a:schemeClr val="bg1">
                    <a:lumMod val="95000"/>
                  </a:schemeClr>
                </a:solidFill>
                <a:latin typeface="Pinar" pitchFamily="2" charset="-78"/>
                <a:cs typeface="Pinar" pitchFamily="2" charset="-78"/>
              </a:rPr>
              <a:t>* با نوشتن دستورات دقیق و هدفمند، میتوانید محتوایی با کیفیت و متناسب با نیاز مخاطبان ایجاد کنید.</a:t>
            </a:r>
            <a:endParaRPr lang="en-US" sz="1600" dirty="0">
              <a:solidFill>
                <a:schemeClr val="bg1">
                  <a:lumMod val="95000"/>
                </a:schemeClr>
              </a:solidFill>
              <a:latin typeface="Pinar" pitchFamily="2" charset="-78"/>
              <a:cs typeface="Pinar" pitchFamily="2" charset="-78"/>
            </a:endParaRPr>
          </a:p>
        </p:txBody>
      </p:sp>
    </p:spTree>
    <p:extLst>
      <p:ext uri="{BB962C8B-B14F-4D97-AF65-F5344CB8AC3E}">
        <p14:creationId xmlns:p14="http://schemas.microsoft.com/office/powerpoint/2010/main" val="32980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50"/>
                                        <p:tgtEl>
                                          <p:spTgt spid="14"/>
                                        </p:tgtEl>
                                      </p:cBhvr>
                                    </p:animEffect>
                                  </p:childTnLst>
                                </p:cTn>
                              </p:par>
                            </p:childTnLst>
                          </p:cTn>
                        </p:par>
                        <p:par>
                          <p:cTn id="12" fill="hold">
                            <p:stCondLst>
                              <p:cond delay="750"/>
                            </p:stCondLst>
                            <p:childTnLst>
                              <p:par>
                                <p:cTn id="13" presetID="2" presetClass="entr" presetSubtype="2" decel="10000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250"/>
                                        <p:tgtEl>
                                          <p:spTgt spid="13"/>
                                        </p:tgtEl>
                                      </p:cBhvr>
                                    </p:animEffect>
                                  </p:childTnLst>
                                </p:cTn>
                              </p:par>
                            </p:childTnLst>
                          </p:cTn>
                        </p:par>
                        <p:par>
                          <p:cTn id="22" fill="hold">
                            <p:stCondLst>
                              <p:cond delay="250"/>
                            </p:stCondLst>
                            <p:childTnLst>
                              <p:par>
                                <p:cTn id="23" presetID="2" presetClass="entr" presetSubtype="2" decel="10000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50"/>
                                        <p:tgtEl>
                                          <p:spTgt spid="16"/>
                                        </p:tgtEl>
                                      </p:cBhvr>
                                    </p:animEffect>
                                  </p:childTnLst>
                                </p:cTn>
                              </p:par>
                            </p:childTnLst>
                          </p:cTn>
                        </p:par>
                        <p:par>
                          <p:cTn id="32" fill="hold">
                            <p:stCondLst>
                              <p:cond delay="250"/>
                            </p:stCondLst>
                            <p:childTnLst>
                              <p:par>
                                <p:cTn id="33" presetID="2" presetClass="entr" presetSubtype="2" decel="10000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09256-2360-4931-A15C-894E2F25F29D}"/>
              </a:ext>
            </a:extLst>
          </p:cNvPr>
          <p:cNvSpPr/>
          <p:nvPr/>
        </p:nvSpPr>
        <p:spPr>
          <a:xfrm>
            <a:off x="2408589" y="0"/>
            <a:ext cx="6095999"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3" name="Group 12">
            <a:extLst>
              <a:ext uri="{FF2B5EF4-FFF2-40B4-BE49-F238E27FC236}">
                <a16:creationId xmlns:a16="http://schemas.microsoft.com/office/drawing/2014/main" id="{AF3947CD-295C-4AA1-BA45-8F4293806D2F}"/>
              </a:ext>
            </a:extLst>
          </p:cNvPr>
          <p:cNvGrpSpPr/>
          <p:nvPr/>
        </p:nvGrpSpPr>
        <p:grpSpPr>
          <a:xfrm>
            <a:off x="3919890" y="1029823"/>
            <a:ext cx="3092742" cy="466734"/>
            <a:chOff x="1511300" y="858192"/>
            <a:chExt cx="3092742" cy="466734"/>
          </a:xfrm>
        </p:grpSpPr>
        <p:sp>
          <p:nvSpPr>
            <p:cNvPr id="5" name="Rectangle: Rounded Corners 4">
              <a:extLst>
                <a:ext uri="{FF2B5EF4-FFF2-40B4-BE49-F238E27FC236}">
                  <a16:creationId xmlns:a16="http://schemas.microsoft.com/office/drawing/2014/main" id="{C4C6562D-805D-4DCF-9F0A-CE0275A17EDE}"/>
                </a:ext>
              </a:extLst>
            </p:cNvPr>
            <p:cNvSpPr/>
            <p:nvPr/>
          </p:nvSpPr>
          <p:spPr>
            <a:xfrm>
              <a:off x="1511300"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TextBox 9">
              <a:extLst>
                <a:ext uri="{FF2B5EF4-FFF2-40B4-BE49-F238E27FC236}">
                  <a16:creationId xmlns:a16="http://schemas.microsoft.com/office/drawing/2014/main" id="{0AAE02A2-E436-4D00-8F9D-4231677F6A5F}"/>
                </a:ext>
              </a:extLst>
            </p:cNvPr>
            <p:cNvSpPr txBox="1"/>
            <p:nvPr/>
          </p:nvSpPr>
          <p:spPr>
            <a:xfrm>
              <a:off x="1559617" y="904935"/>
              <a:ext cx="2976763" cy="369332"/>
            </a:xfrm>
            <a:prstGeom prst="rect">
              <a:avLst/>
            </a:prstGeom>
            <a:noFill/>
          </p:spPr>
          <p:txBody>
            <a:bodyPr wrap="square" rtlCol="0">
              <a:spAutoFit/>
            </a:bodyPr>
            <a:lstStyle/>
            <a:p>
              <a:pPr algn="ctr"/>
              <a:r>
                <a:rPr lang="fa-IR" dirty="0">
                  <a:solidFill>
                    <a:schemeClr val="bg1"/>
                  </a:solidFill>
                  <a:latin typeface="Ray ExtraBlack" panose="02000504000000020004" pitchFamily="2" charset="-78"/>
                  <a:cs typeface="Ray ExtraBlack" panose="02000504000000020004" pitchFamily="2" charset="-78"/>
                </a:rPr>
                <a:t>یک مثال</a:t>
              </a:r>
              <a:endParaRPr lang="en-US" dirty="0">
                <a:solidFill>
                  <a:schemeClr val="bg1"/>
                </a:solidFill>
                <a:latin typeface="Ray ExtraBlack" panose="02000504000000020004" pitchFamily="2" charset="-78"/>
                <a:cs typeface="Ray ExtraBlack" panose="02000504000000020004" pitchFamily="2" charset="-78"/>
              </a:endParaRPr>
            </a:p>
          </p:txBody>
        </p:sp>
      </p:grpSp>
      <p:sp>
        <p:nvSpPr>
          <p:cNvPr id="31" name="Freeform: Shape 30">
            <a:extLst>
              <a:ext uri="{FF2B5EF4-FFF2-40B4-BE49-F238E27FC236}">
                <a16:creationId xmlns:a16="http://schemas.microsoft.com/office/drawing/2014/main" id="{D8C860C2-CCE7-4AB6-9756-A9594B9869E4}"/>
              </a:ext>
            </a:extLst>
          </p:cNvPr>
          <p:cNvSpPr/>
          <p:nvPr/>
        </p:nvSpPr>
        <p:spPr>
          <a:xfrm rot="10800000">
            <a:off x="2408589" y="2035273"/>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2" name="Oval 31">
            <a:extLst>
              <a:ext uri="{FF2B5EF4-FFF2-40B4-BE49-F238E27FC236}">
                <a16:creationId xmlns:a16="http://schemas.microsoft.com/office/drawing/2014/main" id="{2006332C-7924-45F6-8F1B-0029924742E8}"/>
              </a:ext>
            </a:extLst>
          </p:cNvPr>
          <p:cNvSpPr/>
          <p:nvPr/>
        </p:nvSpPr>
        <p:spPr>
          <a:xfrm>
            <a:off x="7128582" y="80671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3" name="Oval 32">
            <a:extLst>
              <a:ext uri="{FF2B5EF4-FFF2-40B4-BE49-F238E27FC236}">
                <a16:creationId xmlns:a16="http://schemas.microsoft.com/office/drawing/2014/main" id="{33344FEB-2281-442D-A72E-BA4F1945E27F}"/>
              </a:ext>
            </a:extLst>
          </p:cNvPr>
          <p:cNvSpPr/>
          <p:nvPr/>
        </p:nvSpPr>
        <p:spPr>
          <a:xfrm>
            <a:off x="4341482"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5" name="Freeform: Shape 34">
            <a:extLst>
              <a:ext uri="{FF2B5EF4-FFF2-40B4-BE49-F238E27FC236}">
                <a16:creationId xmlns:a16="http://schemas.microsoft.com/office/drawing/2014/main" id="{EC3C6562-A7BF-45C4-8F1B-47634E9E4BD2}"/>
              </a:ext>
            </a:extLst>
          </p:cNvPr>
          <p:cNvSpPr/>
          <p:nvPr/>
        </p:nvSpPr>
        <p:spPr>
          <a:xfrm>
            <a:off x="8364996" y="220698"/>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7" name="Freeform: Shape 36">
            <a:extLst>
              <a:ext uri="{FF2B5EF4-FFF2-40B4-BE49-F238E27FC236}">
                <a16:creationId xmlns:a16="http://schemas.microsoft.com/office/drawing/2014/main" id="{60A61356-271A-4F3F-BF03-642010FE8FD2}"/>
              </a:ext>
            </a:extLst>
          </p:cNvPr>
          <p:cNvSpPr/>
          <p:nvPr/>
        </p:nvSpPr>
        <p:spPr>
          <a:xfrm>
            <a:off x="8364996" y="5696747"/>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11" name="Oval 110">
            <a:extLst>
              <a:ext uri="{FF2B5EF4-FFF2-40B4-BE49-F238E27FC236}">
                <a16:creationId xmlns:a16="http://schemas.microsoft.com/office/drawing/2014/main" id="{1193EA8F-BC4A-4C71-9BCC-C09677F8A73D}"/>
              </a:ext>
            </a:extLst>
          </p:cNvPr>
          <p:cNvSpPr/>
          <p:nvPr/>
        </p:nvSpPr>
        <p:spPr>
          <a:xfrm>
            <a:off x="3415427" y="2279462"/>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2" name="Oval 111">
            <a:extLst>
              <a:ext uri="{FF2B5EF4-FFF2-40B4-BE49-F238E27FC236}">
                <a16:creationId xmlns:a16="http://schemas.microsoft.com/office/drawing/2014/main" id="{0E292DEE-4531-42A7-94E7-BE61FF6D36DC}"/>
              </a:ext>
            </a:extLst>
          </p:cNvPr>
          <p:cNvSpPr/>
          <p:nvPr/>
        </p:nvSpPr>
        <p:spPr>
          <a:xfrm>
            <a:off x="3328750" y="2192785"/>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4" name="Group 113">
            <a:extLst>
              <a:ext uri="{FF2B5EF4-FFF2-40B4-BE49-F238E27FC236}">
                <a16:creationId xmlns:a16="http://schemas.microsoft.com/office/drawing/2014/main" id="{ADF5D618-7601-4683-B3BF-A155325FDDDF}"/>
              </a:ext>
            </a:extLst>
          </p:cNvPr>
          <p:cNvGrpSpPr/>
          <p:nvPr/>
        </p:nvGrpSpPr>
        <p:grpSpPr>
          <a:xfrm>
            <a:off x="3719535" y="1737729"/>
            <a:ext cx="3493451" cy="2541311"/>
            <a:chOff x="6681901" y="1442950"/>
            <a:chExt cx="3493451" cy="2541311"/>
          </a:xfrm>
        </p:grpSpPr>
        <p:sp>
          <p:nvSpPr>
            <p:cNvPr id="115" name="TextBox 114">
              <a:extLst>
                <a:ext uri="{FF2B5EF4-FFF2-40B4-BE49-F238E27FC236}">
                  <a16:creationId xmlns:a16="http://schemas.microsoft.com/office/drawing/2014/main" id="{64F9D532-385A-41C2-9422-2C92CC173A59}"/>
                </a:ext>
              </a:extLst>
            </p:cNvPr>
            <p:cNvSpPr txBox="1"/>
            <p:nvPr/>
          </p:nvSpPr>
          <p:spPr>
            <a:xfrm>
              <a:off x="6681901" y="1442950"/>
              <a:ext cx="2542205" cy="461665"/>
            </a:xfrm>
            <a:prstGeom prst="rect">
              <a:avLst/>
            </a:prstGeom>
            <a:noFill/>
          </p:spPr>
          <p:txBody>
            <a:bodyPr wrap="square" rtlCol="0">
              <a:spAutoFit/>
            </a:bodyPr>
            <a:lstStyle/>
            <a:p>
              <a:pPr algn="r" rtl="1"/>
              <a:endParaRPr lang="en-US" sz="2400" b="1" dirty="0">
                <a:solidFill>
                  <a:srgbClr val="FFC000"/>
                </a:solidFill>
                <a:latin typeface="Ray ExtraBlack" panose="02000504000000020004" pitchFamily="2" charset="-78"/>
                <a:cs typeface="Ray ExtraBlack" panose="02000504000000020004" pitchFamily="2" charset="-78"/>
              </a:endParaRPr>
            </a:p>
          </p:txBody>
        </p:sp>
        <p:sp>
          <p:nvSpPr>
            <p:cNvPr id="116" name="TextBox 115">
              <a:extLst>
                <a:ext uri="{FF2B5EF4-FFF2-40B4-BE49-F238E27FC236}">
                  <a16:creationId xmlns:a16="http://schemas.microsoft.com/office/drawing/2014/main" id="{760135AF-AB8C-4A7A-B3FA-DBE2F74535E0}"/>
                </a:ext>
              </a:extLst>
            </p:cNvPr>
            <p:cNvSpPr txBox="1"/>
            <p:nvPr/>
          </p:nvSpPr>
          <p:spPr>
            <a:xfrm>
              <a:off x="7082610" y="1706714"/>
              <a:ext cx="3092742" cy="2277547"/>
            </a:xfrm>
            <a:prstGeom prst="rect">
              <a:avLst/>
            </a:prstGeom>
            <a:noFill/>
          </p:spPr>
          <p:txBody>
            <a:bodyPr wrap="square" rtlCol="0">
              <a:spAutoFit/>
            </a:bodyPr>
            <a:lstStyle/>
            <a:p>
              <a:pPr algn="r" rtl="1">
                <a:lnSpc>
                  <a:spcPct val="150000"/>
                </a:lnSpc>
              </a:pPr>
              <a:r>
                <a:rPr lang="fa-IR" sz="1600" dirty="0">
                  <a:solidFill>
                    <a:srgbClr val="FFC000"/>
                  </a:solidFill>
                  <a:latin typeface="Pinar" pitchFamily="2" charset="-78"/>
                  <a:cs typeface="Pinar" pitchFamily="2" charset="-78"/>
                </a:rPr>
                <a:t>پرامپت: </a:t>
              </a:r>
              <a:r>
                <a:rPr lang="fa-IR" sz="1600" dirty="0">
                  <a:solidFill>
                    <a:schemeClr val="bg1">
                      <a:lumMod val="95000"/>
                    </a:schemeClr>
                  </a:solidFill>
                  <a:latin typeface="Pinar" pitchFamily="2" charset="-78"/>
                  <a:cs typeface="Pinar" pitchFamily="2" charset="-78"/>
                </a:rPr>
                <a:t>«به عنوان یک کارشناس دینی، توضیح دهید که چرا حجاب مهم است. از آیات قرآن و روایات اهل بیت(ع) استفاده کنید و متن را برای نوجوانان ساده و جذاب بنویسید.»</a:t>
              </a:r>
              <a:endParaRPr lang="en-US" sz="1600" dirty="0">
                <a:solidFill>
                  <a:schemeClr val="bg1">
                    <a:lumMod val="95000"/>
                  </a:schemeClr>
                </a:solidFill>
                <a:latin typeface="Pinar" pitchFamily="2" charset="-78"/>
                <a:cs typeface="Pinar" pitchFamily="2" charset="-78"/>
              </a:endParaRPr>
            </a:p>
          </p:txBody>
        </p:sp>
      </p:grpSp>
      <p:sp>
        <p:nvSpPr>
          <p:cNvPr id="3" name="Freeform: Shape 2">
            <a:extLst>
              <a:ext uri="{FF2B5EF4-FFF2-40B4-BE49-F238E27FC236}">
                <a16:creationId xmlns:a16="http://schemas.microsoft.com/office/drawing/2014/main" id="{2B2068FB-D538-423F-8081-D3F5E2537891}"/>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pic>
        <p:nvPicPr>
          <p:cNvPr id="16" name="Graphic 15" descr="Video camera with solid fill">
            <a:hlinkClick r:id="rId2" action="ppaction://hlinkfile"/>
            <a:extLst>
              <a:ext uri="{FF2B5EF4-FFF2-40B4-BE49-F238E27FC236}">
                <a16:creationId xmlns:a16="http://schemas.microsoft.com/office/drawing/2014/main" id="{343F0B98-384B-A8D5-EB28-C5018C05A8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2919" y="5042914"/>
            <a:ext cx="914400" cy="914400"/>
          </a:xfrm>
          <a:prstGeom prst="rect">
            <a:avLst/>
          </a:prstGeom>
        </p:spPr>
      </p:pic>
    </p:spTree>
    <p:extLst>
      <p:ext uri="{BB962C8B-B14F-4D97-AF65-F5344CB8AC3E}">
        <p14:creationId xmlns:p14="http://schemas.microsoft.com/office/powerpoint/2010/main" val="14584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250" fill="hold"/>
                                        <p:tgtEl>
                                          <p:spTgt spid="112"/>
                                        </p:tgtEl>
                                        <p:attrNameLst>
                                          <p:attrName>ppt_w</p:attrName>
                                        </p:attrNameLst>
                                      </p:cBhvr>
                                      <p:tavLst>
                                        <p:tav tm="0">
                                          <p:val>
                                            <p:fltVal val="0"/>
                                          </p:val>
                                        </p:tav>
                                        <p:tav tm="100000">
                                          <p:val>
                                            <p:strVal val="#ppt_w"/>
                                          </p:val>
                                        </p:tav>
                                      </p:tavLst>
                                    </p:anim>
                                    <p:anim calcmode="lin" valueType="num">
                                      <p:cBhvr>
                                        <p:cTn id="15" dur="250" fill="hold"/>
                                        <p:tgtEl>
                                          <p:spTgt spid="112"/>
                                        </p:tgtEl>
                                        <p:attrNameLst>
                                          <p:attrName>ppt_h</p:attrName>
                                        </p:attrNameLst>
                                      </p:cBhvr>
                                      <p:tavLst>
                                        <p:tav tm="0">
                                          <p:val>
                                            <p:fltVal val="0"/>
                                          </p:val>
                                        </p:tav>
                                        <p:tav tm="100000">
                                          <p:val>
                                            <p:strVal val="#ppt_h"/>
                                          </p:val>
                                        </p:tav>
                                      </p:tavLst>
                                    </p:anim>
                                    <p:animEffect transition="in" filter="fade">
                                      <p:cBhvr>
                                        <p:cTn id="16" dur="250"/>
                                        <p:tgtEl>
                                          <p:spTgt spid="11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250" fill="hold"/>
                                        <p:tgtEl>
                                          <p:spTgt spid="111"/>
                                        </p:tgtEl>
                                        <p:attrNameLst>
                                          <p:attrName>ppt_w</p:attrName>
                                        </p:attrNameLst>
                                      </p:cBhvr>
                                      <p:tavLst>
                                        <p:tav tm="0">
                                          <p:val>
                                            <p:fltVal val="0"/>
                                          </p:val>
                                        </p:tav>
                                        <p:tav tm="100000">
                                          <p:val>
                                            <p:strVal val="#ppt_w"/>
                                          </p:val>
                                        </p:tav>
                                      </p:tavLst>
                                    </p:anim>
                                    <p:anim calcmode="lin" valueType="num">
                                      <p:cBhvr>
                                        <p:cTn id="20" dur="250" fill="hold"/>
                                        <p:tgtEl>
                                          <p:spTgt spid="111"/>
                                        </p:tgtEl>
                                        <p:attrNameLst>
                                          <p:attrName>ppt_h</p:attrName>
                                        </p:attrNameLst>
                                      </p:cBhvr>
                                      <p:tavLst>
                                        <p:tav tm="0">
                                          <p:val>
                                            <p:fltVal val="0"/>
                                          </p:val>
                                        </p:tav>
                                        <p:tav tm="100000">
                                          <p:val>
                                            <p:strVal val="#ppt_h"/>
                                          </p:val>
                                        </p:tav>
                                      </p:tavLst>
                                    </p:anim>
                                    <p:animEffect transition="in" filter="fade">
                                      <p:cBhvr>
                                        <p:cTn id="21" dur="250"/>
                                        <p:tgtEl>
                                          <p:spTgt spid="1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childTnLst>
                                </p:cTn>
                              </p:par>
                              <p:par>
                                <p:cTn id="26" presetID="53"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50" fill="hold"/>
                                        <p:tgtEl>
                                          <p:spTgt spid="16"/>
                                        </p:tgtEl>
                                        <p:attrNameLst>
                                          <p:attrName>ppt_w</p:attrName>
                                        </p:attrNameLst>
                                      </p:cBhvr>
                                      <p:tavLst>
                                        <p:tav tm="0">
                                          <p:val>
                                            <p:fltVal val="0"/>
                                          </p:val>
                                        </p:tav>
                                        <p:tav tm="100000">
                                          <p:val>
                                            <p:strVal val="#ppt_w"/>
                                          </p:val>
                                        </p:tav>
                                      </p:tavLst>
                                    </p:anim>
                                    <p:anim calcmode="lin" valueType="num">
                                      <p:cBhvr>
                                        <p:cTn id="29" dur="250" fill="hold"/>
                                        <p:tgtEl>
                                          <p:spTgt spid="16"/>
                                        </p:tgtEl>
                                        <p:attrNameLst>
                                          <p:attrName>ppt_h</p:attrName>
                                        </p:attrNameLst>
                                      </p:cBhvr>
                                      <p:tavLst>
                                        <p:tav tm="0">
                                          <p:val>
                                            <p:fltVal val="0"/>
                                          </p:val>
                                        </p:tav>
                                        <p:tav tm="100000">
                                          <p:val>
                                            <p:strVal val="#ppt_h"/>
                                          </p:val>
                                        </p:tav>
                                      </p:tavLst>
                                    </p:anim>
                                    <p:animEffect transition="in" filter="fade">
                                      <p:cBhvr>
                                        <p:cTn id="3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5591340" y="1030872"/>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a:cxnSpLocks/>
          </p:cNvCxnSpPr>
          <p:nvPr/>
        </p:nvCxnSpPr>
        <p:spPr>
          <a:xfrm>
            <a:off x="6103951" y="199095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DECB40A-4838-47F9-98B6-1E5FF74A5251}"/>
              </a:ext>
            </a:extLst>
          </p:cNvPr>
          <p:cNvSpPr/>
          <p:nvPr/>
        </p:nvSpPr>
        <p:spPr>
          <a:xfrm>
            <a:off x="5719024" y="1158556"/>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TextBox 70">
            <a:extLst>
              <a:ext uri="{FF2B5EF4-FFF2-40B4-BE49-F238E27FC236}">
                <a16:creationId xmlns:a16="http://schemas.microsoft.com/office/drawing/2014/main" id="{ABE3D059-B595-414F-981D-6E43EAF82DC6}"/>
              </a:ext>
            </a:extLst>
          </p:cNvPr>
          <p:cNvSpPr txBox="1"/>
          <p:nvPr/>
        </p:nvSpPr>
        <p:spPr>
          <a:xfrm>
            <a:off x="6806359" y="1169916"/>
            <a:ext cx="3516103" cy="1438855"/>
          </a:xfrm>
          <a:prstGeom prst="rect">
            <a:avLst/>
          </a:prstGeom>
          <a:noFill/>
        </p:spPr>
        <p:txBody>
          <a:bodyPr wrap="square" rtlCol="0">
            <a:spAutoFit/>
          </a:bodyPr>
          <a:lstStyle/>
          <a:p>
            <a:pPr algn="r" rtl="1">
              <a:lnSpc>
                <a:spcPct val="150000"/>
              </a:lnSpc>
            </a:pPr>
            <a:r>
              <a:rPr lang="fa-IR" sz="2000" b="1" dirty="0">
                <a:solidFill>
                  <a:schemeClr val="bg1">
                    <a:lumMod val="95000"/>
                  </a:schemeClr>
                </a:solidFill>
                <a:latin typeface="Pinar" pitchFamily="2" charset="-78"/>
                <a:cs typeface="Pinar" pitchFamily="2" charset="-78"/>
              </a:rPr>
              <a:t>•</a:t>
            </a:r>
            <a:r>
              <a:rPr lang="en-US" sz="2000" b="1" dirty="0">
                <a:solidFill>
                  <a:schemeClr val="bg1">
                    <a:lumMod val="95000"/>
                  </a:schemeClr>
                </a:solidFill>
                <a:latin typeface="Pinar" pitchFamily="2" charset="-78"/>
                <a:cs typeface="Pinar" pitchFamily="2" charset="-78"/>
              </a:rPr>
              <a:t> </a:t>
            </a:r>
            <a:r>
              <a:rPr lang="fa-IR" sz="2000" b="1" dirty="0">
                <a:solidFill>
                  <a:schemeClr val="bg1">
                    <a:lumMod val="95000"/>
                  </a:schemeClr>
                </a:solidFill>
                <a:latin typeface="Pinar" pitchFamily="2" charset="-78"/>
                <a:cs typeface="Pinar" pitchFamily="2" charset="-78"/>
              </a:rPr>
              <a:t>پرامپت</a:t>
            </a:r>
            <a:r>
              <a:rPr lang="en-US" sz="2000" b="1" dirty="0">
                <a:solidFill>
                  <a:schemeClr val="bg1">
                    <a:lumMod val="95000"/>
                  </a:schemeClr>
                </a:solidFill>
                <a:latin typeface="Pinar" pitchFamily="2" charset="-78"/>
                <a:cs typeface="Pinar" pitchFamily="2" charset="-78"/>
              </a:rPr>
              <a:t> </a:t>
            </a:r>
            <a:r>
              <a:rPr lang="fa-IR" sz="2000" b="1" dirty="0">
                <a:solidFill>
                  <a:schemeClr val="bg1">
                    <a:lumMod val="95000"/>
                  </a:schemeClr>
                </a:solidFill>
                <a:latin typeface="Pinar" pitchFamily="2" charset="-78"/>
                <a:cs typeface="Pinar" pitchFamily="2" charset="-78"/>
              </a:rPr>
              <a:t>نویسی کلید استفاده مؤثر از هوش مصنوعی در تولید محتوای دینی است.</a:t>
            </a:r>
            <a:endParaRPr lang="en-US" sz="2000" b="1" dirty="0">
              <a:solidFill>
                <a:schemeClr val="bg1">
                  <a:lumMod val="95000"/>
                </a:schemeClr>
              </a:solidFill>
              <a:latin typeface="Pinar" pitchFamily="2" charset="-78"/>
              <a:cs typeface="Pinar" pitchFamily="2" charset="-78"/>
            </a:endParaRPr>
          </a:p>
        </p:txBody>
      </p:sp>
      <p:sp>
        <p:nvSpPr>
          <p:cNvPr id="114" name="TextBox 113">
            <a:extLst>
              <a:ext uri="{FF2B5EF4-FFF2-40B4-BE49-F238E27FC236}">
                <a16:creationId xmlns:a16="http://schemas.microsoft.com/office/drawing/2014/main" id="{8294445F-D448-40F3-8F2A-FF2A29D292AC}"/>
              </a:ext>
            </a:extLst>
          </p:cNvPr>
          <p:cNvSpPr txBox="1"/>
          <p:nvPr/>
        </p:nvSpPr>
        <p:spPr>
          <a:xfrm>
            <a:off x="5833797" y="1183956"/>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 </a:t>
            </a:r>
          </a:p>
        </p:txBody>
      </p:sp>
      <p:sp>
        <p:nvSpPr>
          <p:cNvPr id="115" name="Oval 114">
            <a:extLst>
              <a:ext uri="{FF2B5EF4-FFF2-40B4-BE49-F238E27FC236}">
                <a16:creationId xmlns:a16="http://schemas.microsoft.com/office/drawing/2014/main" id="{0B137645-EFCA-46AE-9957-E8CD92BC8BBB}"/>
              </a:ext>
            </a:extLst>
          </p:cNvPr>
          <p:cNvSpPr/>
          <p:nvPr/>
        </p:nvSpPr>
        <p:spPr>
          <a:xfrm>
            <a:off x="5591340" y="3028172"/>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6" name="Straight Connector 115">
            <a:extLst>
              <a:ext uri="{FF2B5EF4-FFF2-40B4-BE49-F238E27FC236}">
                <a16:creationId xmlns:a16="http://schemas.microsoft.com/office/drawing/2014/main" id="{10B2A4A5-7B5B-4600-8B9C-202891C8CAD6}"/>
              </a:ext>
            </a:extLst>
          </p:cNvPr>
          <p:cNvCxnSpPr>
            <a:cxnSpLocks/>
          </p:cNvCxnSpPr>
          <p:nvPr/>
        </p:nvCxnSpPr>
        <p:spPr>
          <a:xfrm>
            <a:off x="6103951" y="398825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D8C657C-DA5D-4CCD-81EA-DE73E10F4FBD}"/>
              </a:ext>
            </a:extLst>
          </p:cNvPr>
          <p:cNvSpPr/>
          <p:nvPr/>
        </p:nvSpPr>
        <p:spPr>
          <a:xfrm>
            <a:off x="5719024" y="3155856"/>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8" name="TextBox 117">
            <a:extLst>
              <a:ext uri="{FF2B5EF4-FFF2-40B4-BE49-F238E27FC236}">
                <a16:creationId xmlns:a16="http://schemas.microsoft.com/office/drawing/2014/main" id="{E5B8AF58-5ECD-47EA-AA83-B442D7826F81}"/>
              </a:ext>
            </a:extLst>
          </p:cNvPr>
          <p:cNvSpPr txBox="1"/>
          <p:nvPr/>
        </p:nvSpPr>
        <p:spPr>
          <a:xfrm>
            <a:off x="5833797" y="3181256"/>
            <a:ext cx="562506" cy="707886"/>
          </a:xfrm>
          <a:prstGeom prst="rect">
            <a:avLst/>
          </a:prstGeom>
          <a:noFill/>
        </p:spPr>
        <p:txBody>
          <a:bodyPr wrap="square" rtlCol="0">
            <a:spAutoFit/>
          </a:bodyPr>
          <a:lstStyle/>
          <a:p>
            <a:pPr algn="ctr"/>
            <a:r>
              <a:rPr lang="fa-IR" sz="4000" b="1" dirty="0">
                <a:solidFill>
                  <a:schemeClr val="bg1">
                    <a:lumMod val="95000"/>
                  </a:schemeClr>
                </a:solidFill>
                <a:latin typeface="+mj-lt"/>
              </a:rPr>
              <a:t>*</a:t>
            </a:r>
            <a:endParaRPr lang="en-US" sz="4000" b="1" dirty="0">
              <a:solidFill>
                <a:schemeClr val="bg1">
                  <a:lumMod val="95000"/>
                </a:schemeClr>
              </a:solidFill>
              <a:latin typeface="+mj-lt"/>
            </a:endParaRPr>
          </a:p>
        </p:txBody>
      </p:sp>
      <p:sp>
        <p:nvSpPr>
          <p:cNvPr id="120" name="TextBox 119">
            <a:extLst>
              <a:ext uri="{FF2B5EF4-FFF2-40B4-BE49-F238E27FC236}">
                <a16:creationId xmlns:a16="http://schemas.microsoft.com/office/drawing/2014/main" id="{58320C63-18AF-4069-B25C-D2DA88A64BAC}"/>
              </a:ext>
            </a:extLst>
          </p:cNvPr>
          <p:cNvSpPr txBox="1"/>
          <p:nvPr/>
        </p:nvSpPr>
        <p:spPr>
          <a:xfrm>
            <a:off x="2104349" y="2697084"/>
            <a:ext cx="3297194" cy="1900520"/>
          </a:xfrm>
          <a:prstGeom prst="rect">
            <a:avLst/>
          </a:prstGeom>
          <a:noFill/>
        </p:spPr>
        <p:txBody>
          <a:bodyPr wrap="square" rtlCol="0">
            <a:spAutoFit/>
          </a:bodyPr>
          <a:lstStyle>
            <a:defPPr>
              <a:defRPr lang="en-US"/>
            </a:defPPr>
            <a:lvl1pPr algn="r" rtl="1">
              <a:lnSpc>
                <a:spcPct val="150000"/>
              </a:lnSpc>
              <a:defRPr sz="2000" b="1">
                <a:solidFill>
                  <a:schemeClr val="bg1">
                    <a:lumMod val="95000"/>
                  </a:schemeClr>
                </a:solidFill>
                <a:latin typeface="Pinar" pitchFamily="2" charset="-78"/>
                <a:cs typeface="Pinar" pitchFamily="2" charset="-78"/>
              </a:defRPr>
            </a:lvl1pPr>
          </a:lstStyle>
          <a:p>
            <a:r>
              <a:rPr lang="fa-IR" dirty="0"/>
              <a:t>•با نوشتن دستورات دقیق و هدفمند، میتوانید محتوایی با کیفیت و متناسب با نیاز مخاطبان ایجاد کنید.</a:t>
            </a:r>
            <a:endParaRPr lang="en-US" dirty="0"/>
          </a:p>
        </p:txBody>
      </p:sp>
      <p:sp>
        <p:nvSpPr>
          <p:cNvPr id="5" name="Rectangle 4">
            <a:extLst>
              <a:ext uri="{FF2B5EF4-FFF2-40B4-BE49-F238E27FC236}">
                <a16:creationId xmlns:a16="http://schemas.microsoft.com/office/drawing/2014/main" id="{FEC2EA0D-D707-427C-A18E-48EEABDBC975}"/>
              </a:ext>
            </a:extLst>
          </p:cNvPr>
          <p:cNvSpPr/>
          <p:nvPr/>
        </p:nvSpPr>
        <p:spPr>
          <a:xfrm>
            <a:off x="-872" y="1"/>
            <a:ext cx="2174762" cy="6852704"/>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cxnSp>
        <p:nvCxnSpPr>
          <p:cNvPr id="29" name="Straight Connector 28">
            <a:extLst>
              <a:ext uri="{FF2B5EF4-FFF2-40B4-BE49-F238E27FC236}">
                <a16:creationId xmlns:a16="http://schemas.microsoft.com/office/drawing/2014/main" id="{21D25BEF-70F3-473C-B81B-9EED301A4F2C}"/>
              </a:ext>
            </a:extLst>
          </p:cNvPr>
          <p:cNvCxnSpPr>
            <a:cxnSpLocks/>
          </p:cNvCxnSpPr>
          <p:nvPr/>
        </p:nvCxnSpPr>
        <p:spPr>
          <a:xfrm>
            <a:off x="6103951" y="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AC3F5E4-D7DD-4439-BA25-FE0A5054DEA7}"/>
              </a:ext>
            </a:extLst>
          </p:cNvPr>
          <p:cNvSpPr/>
          <p:nvPr/>
        </p:nvSpPr>
        <p:spPr>
          <a:xfrm>
            <a:off x="5591340" y="5020245"/>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Oval 30">
            <a:extLst>
              <a:ext uri="{FF2B5EF4-FFF2-40B4-BE49-F238E27FC236}">
                <a16:creationId xmlns:a16="http://schemas.microsoft.com/office/drawing/2014/main" id="{2F399B65-5BBD-40EA-9110-0B5193F6342C}"/>
              </a:ext>
            </a:extLst>
          </p:cNvPr>
          <p:cNvSpPr/>
          <p:nvPr/>
        </p:nvSpPr>
        <p:spPr>
          <a:xfrm>
            <a:off x="5719024" y="5147929"/>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TextBox 32">
            <a:extLst>
              <a:ext uri="{FF2B5EF4-FFF2-40B4-BE49-F238E27FC236}">
                <a16:creationId xmlns:a16="http://schemas.microsoft.com/office/drawing/2014/main" id="{A8B9A458-9620-4317-94B2-74A6489914F6}"/>
              </a:ext>
            </a:extLst>
          </p:cNvPr>
          <p:cNvSpPr txBox="1"/>
          <p:nvPr/>
        </p:nvSpPr>
        <p:spPr>
          <a:xfrm>
            <a:off x="2346806" y="5117356"/>
            <a:ext cx="3054737" cy="830997"/>
          </a:xfrm>
          <a:prstGeom prst="rect">
            <a:avLst/>
          </a:prstGeom>
          <a:noFill/>
        </p:spPr>
        <p:txBody>
          <a:bodyPr wrap="square" rtlCol="0">
            <a:spAutoFit/>
          </a:bodyPr>
          <a:lstStyle/>
          <a:p>
            <a:pPr algn="r" rtl="1"/>
            <a:r>
              <a:rPr lang="fa-IR" sz="1600" b="1" dirty="0">
                <a:solidFill>
                  <a:srgbClr val="FFC000"/>
                </a:solidFill>
                <a:latin typeface="+mj-lt"/>
                <a:cs typeface="B Nazanin" panose="00000400000000000000" pitchFamily="2" charset="-78"/>
              </a:rPr>
              <a:t>گام بعدی: </a:t>
            </a:r>
            <a:r>
              <a:rPr lang="fa-IR" sz="1600" b="1" dirty="0">
                <a:solidFill>
                  <a:schemeClr val="accent1">
                    <a:lumMod val="50000"/>
                  </a:schemeClr>
                </a:solidFill>
                <a:latin typeface="+mj-lt"/>
                <a:cs typeface="B Nazanin" panose="00000400000000000000" pitchFamily="2" charset="-78"/>
              </a:rPr>
              <a:t>تمرین نوشتن پرامپت های ساده و بررسی خروجی های هوش مصنوعی</a:t>
            </a:r>
            <a:r>
              <a:rPr lang="fa-IR" sz="1600" b="1" dirty="0">
                <a:solidFill>
                  <a:schemeClr val="bg1">
                    <a:lumMod val="95000"/>
                  </a:schemeClr>
                </a:solidFill>
                <a:latin typeface="+mj-lt"/>
                <a:cs typeface="B Nazanin" panose="00000400000000000000" pitchFamily="2" charset="-78"/>
              </a:rPr>
              <a:t>.</a:t>
            </a:r>
            <a:endParaRPr lang="en-US" sz="1600" b="1" dirty="0">
              <a:solidFill>
                <a:schemeClr val="bg1">
                  <a:lumMod val="95000"/>
                </a:schemeClr>
              </a:solidFill>
              <a:latin typeface="+mj-lt"/>
              <a:cs typeface="B Nazanin" panose="00000400000000000000" pitchFamily="2" charset="-78"/>
            </a:endParaRPr>
          </a:p>
        </p:txBody>
      </p:sp>
      <p:sp>
        <p:nvSpPr>
          <p:cNvPr id="34" name="TextBox 33">
            <a:extLst>
              <a:ext uri="{FF2B5EF4-FFF2-40B4-BE49-F238E27FC236}">
                <a16:creationId xmlns:a16="http://schemas.microsoft.com/office/drawing/2014/main" id="{AC8A7AAC-1CB9-4D3A-90AC-7731E7D13B7F}"/>
              </a:ext>
            </a:extLst>
          </p:cNvPr>
          <p:cNvSpPr txBox="1"/>
          <p:nvPr/>
        </p:nvSpPr>
        <p:spPr>
          <a:xfrm>
            <a:off x="5833797" y="5173329"/>
            <a:ext cx="562506" cy="707886"/>
          </a:xfrm>
          <a:prstGeom prst="rect">
            <a:avLst/>
          </a:prstGeom>
          <a:noFill/>
        </p:spPr>
        <p:txBody>
          <a:bodyPr wrap="square" rtlCol="0">
            <a:spAutoFit/>
          </a:bodyPr>
          <a:lstStyle/>
          <a:p>
            <a:pPr algn="ctr"/>
            <a:r>
              <a:rPr lang="fa-IR" sz="4000" b="1" dirty="0">
                <a:solidFill>
                  <a:schemeClr val="bg1">
                    <a:lumMod val="95000"/>
                  </a:schemeClr>
                </a:solidFill>
                <a:latin typeface="+mj-lt"/>
              </a:rPr>
              <a:t>*</a:t>
            </a:r>
            <a:endParaRPr lang="en-US" sz="4000" b="1" dirty="0">
              <a:solidFill>
                <a:schemeClr val="bg1">
                  <a:lumMod val="95000"/>
                </a:schemeClr>
              </a:solidFill>
              <a:latin typeface="+mj-lt"/>
            </a:endParaRPr>
          </a:p>
        </p:txBody>
      </p:sp>
    </p:spTree>
    <p:extLst>
      <p:ext uri="{BB962C8B-B14F-4D97-AF65-F5344CB8AC3E}">
        <p14:creationId xmlns:p14="http://schemas.microsoft.com/office/powerpoint/2010/main" val="4258404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50"/>
                                        <p:tgtEl>
                                          <p:spTgt spid="29"/>
                                        </p:tgtEl>
                                      </p:cBhvr>
                                    </p:animEffect>
                                  </p:childTnLst>
                                </p:cTn>
                              </p:par>
                            </p:childTnLst>
                          </p:cTn>
                        </p:par>
                        <p:par>
                          <p:cTn id="8" fill="hold">
                            <p:stCondLst>
                              <p:cond delay="250"/>
                            </p:stCondLst>
                            <p:childTnLst>
                              <p:par>
                                <p:cTn id="9" presetID="5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1+#ppt_w/2"/>
                                          </p:val>
                                        </p:tav>
                                        <p:tav tm="100000">
                                          <p:val>
                                            <p:strVal val="#ppt_x"/>
                                          </p:val>
                                        </p:tav>
                                      </p:tavLst>
                                    </p:anim>
                                    <p:anim calcmode="lin" valueType="num">
                                      <p:cBhvr additive="base">
                                        <p:cTn id="27"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250"/>
                                        <p:tgtEl>
                                          <p:spTgt spid="3"/>
                                        </p:tgtEl>
                                      </p:cBhvr>
                                    </p:animEffect>
                                  </p:childTnLst>
                                </p:cTn>
                              </p:par>
                            </p:childTnLst>
                          </p:cTn>
                        </p:par>
                        <p:par>
                          <p:cTn id="33" fill="hold">
                            <p:stCondLst>
                              <p:cond delay="250"/>
                            </p:stCondLst>
                            <p:childTnLst>
                              <p:par>
                                <p:cTn id="34" presetID="53" presetClass="entr" presetSubtype="16" fill="hold" grpId="0" nodeType="after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p:cTn id="36" dur="500" fill="hold"/>
                                        <p:tgtEl>
                                          <p:spTgt spid="115"/>
                                        </p:tgtEl>
                                        <p:attrNameLst>
                                          <p:attrName>ppt_w</p:attrName>
                                        </p:attrNameLst>
                                      </p:cBhvr>
                                      <p:tavLst>
                                        <p:tav tm="0">
                                          <p:val>
                                            <p:fltVal val="0"/>
                                          </p:val>
                                        </p:tav>
                                        <p:tav tm="100000">
                                          <p:val>
                                            <p:strVal val="#ppt_w"/>
                                          </p:val>
                                        </p:tav>
                                      </p:tavLst>
                                    </p:anim>
                                    <p:anim calcmode="lin" valueType="num">
                                      <p:cBhvr>
                                        <p:cTn id="37" dur="500" fill="hold"/>
                                        <p:tgtEl>
                                          <p:spTgt spid="115"/>
                                        </p:tgtEl>
                                        <p:attrNameLst>
                                          <p:attrName>ppt_h</p:attrName>
                                        </p:attrNameLst>
                                      </p:cBhvr>
                                      <p:tavLst>
                                        <p:tav tm="0">
                                          <p:val>
                                            <p:fltVal val="0"/>
                                          </p:val>
                                        </p:tav>
                                        <p:tav tm="100000">
                                          <p:val>
                                            <p:strVal val="#ppt_h"/>
                                          </p:val>
                                        </p:tav>
                                      </p:tavLst>
                                    </p:anim>
                                    <p:animEffect transition="in" filter="fade">
                                      <p:cBhvr>
                                        <p:cTn id="38" dur="500"/>
                                        <p:tgtEl>
                                          <p:spTgt spid="1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500" fill="hold"/>
                                        <p:tgtEl>
                                          <p:spTgt spid="117"/>
                                        </p:tgtEl>
                                        <p:attrNameLst>
                                          <p:attrName>ppt_w</p:attrName>
                                        </p:attrNameLst>
                                      </p:cBhvr>
                                      <p:tavLst>
                                        <p:tav tm="0">
                                          <p:val>
                                            <p:fltVal val="0"/>
                                          </p:val>
                                        </p:tav>
                                        <p:tav tm="100000">
                                          <p:val>
                                            <p:strVal val="#ppt_w"/>
                                          </p:val>
                                        </p:tav>
                                      </p:tavLst>
                                    </p:anim>
                                    <p:anim calcmode="lin" valueType="num">
                                      <p:cBhvr>
                                        <p:cTn id="42" dur="500" fill="hold"/>
                                        <p:tgtEl>
                                          <p:spTgt spid="117"/>
                                        </p:tgtEl>
                                        <p:attrNameLst>
                                          <p:attrName>ppt_h</p:attrName>
                                        </p:attrNameLst>
                                      </p:cBhvr>
                                      <p:tavLst>
                                        <p:tav tm="0">
                                          <p:val>
                                            <p:fltVal val="0"/>
                                          </p:val>
                                        </p:tav>
                                        <p:tav tm="100000">
                                          <p:val>
                                            <p:strVal val="#ppt_h"/>
                                          </p:val>
                                        </p:tav>
                                      </p:tavLst>
                                    </p:anim>
                                    <p:animEffect transition="in" filter="fade">
                                      <p:cBhvr>
                                        <p:cTn id="43" dur="500"/>
                                        <p:tgtEl>
                                          <p:spTgt spid="11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fade">
                                      <p:cBhvr>
                                        <p:cTn id="47" dur="500"/>
                                        <p:tgtEl>
                                          <p:spTgt spid="118"/>
                                        </p:tgtEl>
                                      </p:cBhvr>
                                    </p:animEffect>
                                  </p:childTnLst>
                                </p:cTn>
                              </p:par>
                            </p:childTnLst>
                          </p:cTn>
                        </p:par>
                        <p:par>
                          <p:cTn id="48" fill="hold">
                            <p:stCondLst>
                              <p:cond delay="1500"/>
                            </p:stCondLst>
                            <p:childTnLst>
                              <p:par>
                                <p:cTn id="49" presetID="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additive="base">
                                        <p:cTn id="51" dur="500" fill="hold"/>
                                        <p:tgtEl>
                                          <p:spTgt spid="120"/>
                                        </p:tgtEl>
                                        <p:attrNameLst>
                                          <p:attrName>ppt_x</p:attrName>
                                        </p:attrNameLst>
                                      </p:cBhvr>
                                      <p:tavLst>
                                        <p:tav tm="0">
                                          <p:val>
                                            <p:strVal val="0-#ppt_w/2"/>
                                          </p:val>
                                        </p:tav>
                                        <p:tav tm="100000">
                                          <p:val>
                                            <p:strVal val="#ppt_x"/>
                                          </p:val>
                                        </p:tav>
                                      </p:tavLst>
                                    </p:anim>
                                    <p:anim calcmode="lin" valueType="num">
                                      <p:cBhvr additive="base">
                                        <p:cTn id="52" dur="5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up)">
                                      <p:cBhvr>
                                        <p:cTn id="57" dur="250"/>
                                        <p:tgtEl>
                                          <p:spTgt spid="116"/>
                                        </p:tgtEl>
                                      </p:cBhvr>
                                    </p:animEffect>
                                  </p:childTnLst>
                                </p:cTn>
                              </p:par>
                            </p:childTnLst>
                          </p:cTn>
                        </p:par>
                        <p:par>
                          <p:cTn id="58" fill="hold">
                            <p:stCondLst>
                              <p:cond delay="250"/>
                            </p:stCondLst>
                            <p:childTnLst>
                              <p:par>
                                <p:cTn id="59" presetID="53" presetClass="entr" presetSubtype="1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2" presetClass="entr" presetSubtype="8"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0-#ppt_w/2"/>
                                          </p:val>
                                        </p:tav>
                                        <p:tav tm="100000">
                                          <p:val>
                                            <p:strVal val="#ppt_x"/>
                                          </p:val>
                                        </p:tav>
                                      </p:tavLst>
                                    </p:anim>
                                    <p:anim calcmode="lin" valueType="num">
                                      <p:cBhvr additive="base">
                                        <p:cTn id="7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71" grpId="0"/>
      <p:bldP spid="114" grpId="0"/>
      <p:bldP spid="115" grpId="0" animBg="1"/>
      <p:bldP spid="117" grpId="0" animBg="1"/>
      <p:bldP spid="118" grpId="0"/>
      <p:bldP spid="120" grpId="0"/>
      <p:bldP spid="30" grpId="0" animBg="1"/>
      <p:bldP spid="31" grpId="0" animBg="1"/>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076B0813-D760-4D89-B1DF-3DD3E23BA08B}"/>
              </a:ext>
            </a:extLst>
          </p:cNvPr>
          <p:cNvSpPr/>
          <p:nvPr/>
        </p:nvSpPr>
        <p:spPr>
          <a:xfrm rot="5400000">
            <a:off x="4132840" y="3206181"/>
            <a:ext cx="3901286" cy="1897992"/>
          </a:xfrm>
          <a:prstGeom prst="roundRect">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j-lt"/>
            </a:endParaRPr>
          </a:p>
        </p:txBody>
      </p:sp>
      <p:sp>
        <p:nvSpPr>
          <p:cNvPr id="64" name="TextBox 63">
            <a:extLst>
              <a:ext uri="{FF2B5EF4-FFF2-40B4-BE49-F238E27FC236}">
                <a16:creationId xmlns:a16="http://schemas.microsoft.com/office/drawing/2014/main" id="{C49B8599-319C-46FB-BE88-CAE79772C9B0}"/>
              </a:ext>
            </a:extLst>
          </p:cNvPr>
          <p:cNvSpPr txBox="1"/>
          <p:nvPr/>
        </p:nvSpPr>
        <p:spPr>
          <a:xfrm>
            <a:off x="5223685" y="4587547"/>
            <a:ext cx="1714117" cy="1077218"/>
          </a:xfrm>
          <a:prstGeom prst="rect">
            <a:avLst/>
          </a:prstGeom>
          <a:noFill/>
        </p:spPr>
        <p:txBody>
          <a:bodyPr wrap="square" rtlCol="0">
            <a:spAutoFit/>
          </a:bodyPr>
          <a:lstStyle>
            <a:defPPr>
              <a:defRPr lang="en-US"/>
            </a:defPPr>
            <a:lvl1pPr algn="ctr">
              <a:defRPr sz="4800" b="1">
                <a:solidFill>
                  <a:schemeClr val="bg1">
                    <a:lumMod val="95000"/>
                  </a:schemeClr>
                </a:solidFill>
                <a:latin typeface="Ray ExtraBlack" panose="02000504000000020004" pitchFamily="2" charset="-78"/>
                <a:cs typeface="Ray ExtraBlack" panose="02000504000000020004" pitchFamily="2" charset="-78"/>
              </a:defRPr>
            </a:lvl1pPr>
          </a:lstStyle>
          <a:p>
            <a:r>
              <a:rPr lang="fa-IR" sz="3200" dirty="0"/>
              <a:t>مثال های مهم</a:t>
            </a:r>
            <a:endParaRPr lang="en-US" sz="3200" dirty="0"/>
          </a:p>
        </p:txBody>
      </p:sp>
      <p:sp>
        <p:nvSpPr>
          <p:cNvPr id="5" name="Oval 4">
            <a:extLst>
              <a:ext uri="{FF2B5EF4-FFF2-40B4-BE49-F238E27FC236}">
                <a16:creationId xmlns:a16="http://schemas.microsoft.com/office/drawing/2014/main" id="{9BFE15A5-799E-421F-BCFE-9C7EAF1C1854}"/>
              </a:ext>
            </a:extLst>
          </p:cNvPr>
          <p:cNvSpPr/>
          <p:nvPr/>
        </p:nvSpPr>
        <p:spPr>
          <a:xfrm>
            <a:off x="2876691" y="1801442"/>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Oval 5">
            <a:extLst>
              <a:ext uri="{FF2B5EF4-FFF2-40B4-BE49-F238E27FC236}">
                <a16:creationId xmlns:a16="http://schemas.microsoft.com/office/drawing/2014/main" id="{0A4ABBFC-76A7-4FC2-A983-AB55DB1BF542}"/>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Freeform: Shape 7">
            <a:extLst>
              <a:ext uri="{FF2B5EF4-FFF2-40B4-BE49-F238E27FC236}">
                <a16:creationId xmlns:a16="http://schemas.microsoft.com/office/drawing/2014/main" id="{D05ED739-895E-49AA-BBA0-0E1AEE15D56F}"/>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9" name="Freeform: Shape 8">
            <a:extLst>
              <a:ext uri="{FF2B5EF4-FFF2-40B4-BE49-F238E27FC236}">
                <a16:creationId xmlns:a16="http://schemas.microsoft.com/office/drawing/2014/main" id="{D5447901-BA28-476E-94BF-5425985FA436}"/>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0" name="Oval 9">
            <a:extLst>
              <a:ext uri="{FF2B5EF4-FFF2-40B4-BE49-F238E27FC236}">
                <a16:creationId xmlns:a16="http://schemas.microsoft.com/office/drawing/2014/main" id="{B9732762-70FC-44FD-8026-6FC1020853A9}"/>
              </a:ext>
            </a:extLst>
          </p:cNvPr>
          <p:cNvSpPr/>
          <p:nvPr/>
        </p:nvSpPr>
        <p:spPr>
          <a:xfrm>
            <a:off x="11338236" y="352039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a:extLst>
              <a:ext uri="{FF2B5EF4-FFF2-40B4-BE49-F238E27FC236}">
                <a16:creationId xmlns:a16="http://schemas.microsoft.com/office/drawing/2014/main" id="{7EA21643-1E5D-4645-8448-B1E8F9598926}"/>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6F762BF8-9D33-4F22-8C8B-794D95486038}"/>
              </a:ext>
            </a:extLst>
          </p:cNvPr>
          <p:cNvSpPr/>
          <p:nvPr/>
        </p:nvSpPr>
        <p:spPr>
          <a:xfrm>
            <a:off x="11206956" y="5933756"/>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a:extLst>
              <a:ext uri="{FF2B5EF4-FFF2-40B4-BE49-F238E27FC236}">
                <a16:creationId xmlns:a16="http://schemas.microsoft.com/office/drawing/2014/main" id="{5338BC99-AC7D-49D4-B253-9BECC4D02BD7}"/>
              </a:ext>
            </a:extLst>
          </p:cNvPr>
          <p:cNvSpPr/>
          <p:nvPr/>
        </p:nvSpPr>
        <p:spPr>
          <a:xfrm>
            <a:off x="9674978" y="16701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Freeform: Shape 13">
            <a:extLst>
              <a:ext uri="{FF2B5EF4-FFF2-40B4-BE49-F238E27FC236}">
                <a16:creationId xmlns:a16="http://schemas.microsoft.com/office/drawing/2014/main" id="{A685EDDA-22C7-44D4-9D0C-9FC0D2D7D692}"/>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5" name="Freeform: Shape 14">
            <a:extLst>
              <a:ext uri="{FF2B5EF4-FFF2-40B4-BE49-F238E27FC236}">
                <a16:creationId xmlns:a16="http://schemas.microsoft.com/office/drawing/2014/main" id="{BA9721E0-EABB-414E-915A-D5E788EA85AB}"/>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6" name="Freeform: Shape 15">
            <a:extLst>
              <a:ext uri="{FF2B5EF4-FFF2-40B4-BE49-F238E27FC236}">
                <a16:creationId xmlns:a16="http://schemas.microsoft.com/office/drawing/2014/main" id="{2450B8BF-3AF3-4F9E-BF8D-2F89F9BBE510}"/>
              </a:ext>
            </a:extLst>
          </p:cNvPr>
          <p:cNvSpPr/>
          <p:nvPr/>
        </p:nvSpPr>
        <p:spPr>
          <a:xfrm rot="5400000">
            <a:off x="6030360"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9" name="Oval 18">
            <a:extLst>
              <a:ext uri="{FF2B5EF4-FFF2-40B4-BE49-F238E27FC236}">
                <a16:creationId xmlns:a16="http://schemas.microsoft.com/office/drawing/2014/main" id="{DED7BAC5-26A8-4740-8D2B-4028D1E28998}"/>
              </a:ext>
            </a:extLst>
          </p:cNvPr>
          <p:cNvSpPr/>
          <p:nvPr/>
        </p:nvSpPr>
        <p:spPr>
          <a:xfrm>
            <a:off x="5455329" y="2907196"/>
            <a:ext cx="1272208" cy="127220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a:extLst>
              <a:ext uri="{FF2B5EF4-FFF2-40B4-BE49-F238E27FC236}">
                <a16:creationId xmlns:a16="http://schemas.microsoft.com/office/drawing/2014/main" id="{2E10DD93-D650-4972-8EA6-110224954236}"/>
              </a:ext>
            </a:extLst>
          </p:cNvPr>
          <p:cNvSpPr/>
          <p:nvPr/>
        </p:nvSpPr>
        <p:spPr>
          <a:xfrm>
            <a:off x="5611835" y="3071652"/>
            <a:ext cx="943296" cy="9432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a:extLst>
              <a:ext uri="{FF2B5EF4-FFF2-40B4-BE49-F238E27FC236}">
                <a16:creationId xmlns:a16="http://schemas.microsoft.com/office/drawing/2014/main" id="{62A91342-6FAE-4675-95C7-180B079247D8}"/>
              </a:ext>
            </a:extLst>
          </p:cNvPr>
          <p:cNvSpPr/>
          <p:nvPr/>
        </p:nvSpPr>
        <p:spPr>
          <a:xfrm>
            <a:off x="5763898" y="3223715"/>
            <a:ext cx="639170" cy="63917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48" name="Group 47">
            <a:extLst>
              <a:ext uri="{FF2B5EF4-FFF2-40B4-BE49-F238E27FC236}">
                <a16:creationId xmlns:a16="http://schemas.microsoft.com/office/drawing/2014/main" id="{B4AA1154-57B4-4EF4-999B-BD961153B3ED}"/>
              </a:ext>
            </a:extLst>
          </p:cNvPr>
          <p:cNvGrpSpPr/>
          <p:nvPr/>
        </p:nvGrpSpPr>
        <p:grpSpPr>
          <a:xfrm>
            <a:off x="5923010" y="3374877"/>
            <a:ext cx="336846" cy="336846"/>
            <a:chOff x="6158672" y="3675083"/>
            <a:chExt cx="787340" cy="787340"/>
          </a:xfrm>
          <a:solidFill>
            <a:schemeClr val="bg1"/>
          </a:solidFill>
        </p:grpSpPr>
        <p:sp>
          <p:nvSpPr>
            <p:cNvPr id="49" name="Circle: Hollow 48">
              <a:extLst>
                <a:ext uri="{FF2B5EF4-FFF2-40B4-BE49-F238E27FC236}">
                  <a16:creationId xmlns:a16="http://schemas.microsoft.com/office/drawing/2014/main" id="{D1A621FF-F337-4999-9904-50DE30B1C838}"/>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50" name="Group 49">
              <a:extLst>
                <a:ext uri="{FF2B5EF4-FFF2-40B4-BE49-F238E27FC236}">
                  <a16:creationId xmlns:a16="http://schemas.microsoft.com/office/drawing/2014/main" id="{2BBBAD52-4D26-470E-83ED-239497D93B72}"/>
                </a:ext>
              </a:extLst>
            </p:cNvPr>
            <p:cNvGrpSpPr/>
            <p:nvPr/>
          </p:nvGrpSpPr>
          <p:grpSpPr>
            <a:xfrm rot="2700000">
              <a:off x="6448659" y="3791777"/>
              <a:ext cx="184399" cy="468434"/>
              <a:chOff x="6533720" y="3754616"/>
              <a:chExt cx="184399" cy="468434"/>
            </a:xfrm>
            <a:grpFill/>
          </p:grpSpPr>
          <p:sp>
            <p:nvSpPr>
              <p:cNvPr id="51" name="Rectangle: Rounded Corners 50">
                <a:extLst>
                  <a:ext uri="{FF2B5EF4-FFF2-40B4-BE49-F238E27FC236}">
                    <a16:creationId xmlns:a16="http://schemas.microsoft.com/office/drawing/2014/main" id="{1942235A-86CB-4F18-9620-40F3ED7469C5}"/>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2" name="Rectangle: Rounded Corners 51">
                <a:extLst>
                  <a:ext uri="{FF2B5EF4-FFF2-40B4-BE49-F238E27FC236}">
                    <a16:creationId xmlns:a16="http://schemas.microsoft.com/office/drawing/2014/main" id="{1A07D450-5D66-45F5-9BC6-0EE572619A40}"/>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sp>
        <p:nvSpPr>
          <p:cNvPr id="53" name="TextBox 52">
            <a:extLst>
              <a:ext uri="{FF2B5EF4-FFF2-40B4-BE49-F238E27FC236}">
                <a16:creationId xmlns:a16="http://schemas.microsoft.com/office/drawing/2014/main" id="{F179344A-33D8-49EB-84E1-98AFFDC48E53}"/>
              </a:ext>
            </a:extLst>
          </p:cNvPr>
          <p:cNvSpPr txBox="1"/>
          <p:nvPr/>
        </p:nvSpPr>
        <p:spPr>
          <a:xfrm>
            <a:off x="653098" y="165524"/>
            <a:ext cx="11213515" cy="830997"/>
          </a:xfrm>
          <a:prstGeom prst="rect">
            <a:avLst/>
          </a:prstGeom>
          <a:noFill/>
        </p:spPr>
        <p:txBody>
          <a:bodyPr wrap="square" rtlCol="0">
            <a:spAutoFit/>
          </a:bodyPr>
          <a:lstStyle/>
          <a:p>
            <a:pPr algn="ctr"/>
            <a:r>
              <a:rPr lang="fa-IR" sz="4800" b="1" dirty="0">
                <a:solidFill>
                  <a:schemeClr val="bg1">
                    <a:lumMod val="95000"/>
                  </a:schemeClr>
                </a:solidFill>
                <a:latin typeface="Ray ExtraBlack" panose="02000504000000020004" pitchFamily="2" charset="-78"/>
                <a:cs typeface="Ray ExtraBlack" panose="02000504000000020004" pitchFamily="2" charset="-78"/>
              </a:rPr>
              <a:t>مثالهای کاربردی پرامپت نویسی در تبلیغ دینی</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grpSp>
        <p:nvGrpSpPr>
          <p:cNvPr id="59" name="Group 58">
            <a:extLst>
              <a:ext uri="{FF2B5EF4-FFF2-40B4-BE49-F238E27FC236}">
                <a16:creationId xmlns:a16="http://schemas.microsoft.com/office/drawing/2014/main" id="{E7FA86B1-7C35-4340-B69D-71591A1B0BF7}"/>
              </a:ext>
            </a:extLst>
          </p:cNvPr>
          <p:cNvGrpSpPr/>
          <p:nvPr/>
        </p:nvGrpSpPr>
        <p:grpSpPr>
          <a:xfrm>
            <a:off x="7142592" y="1392153"/>
            <a:ext cx="5045251" cy="985749"/>
            <a:chOff x="7054513" y="2558550"/>
            <a:chExt cx="3766119" cy="985749"/>
          </a:xfrm>
        </p:grpSpPr>
        <p:sp>
          <p:nvSpPr>
            <p:cNvPr id="60" name="Rectangle: Rounded Corners 59">
              <a:extLst>
                <a:ext uri="{FF2B5EF4-FFF2-40B4-BE49-F238E27FC236}">
                  <a16:creationId xmlns:a16="http://schemas.microsoft.com/office/drawing/2014/main" id="{35C2A589-30E5-467F-9406-5E6003514641}"/>
                </a:ext>
              </a:extLst>
            </p:cNvPr>
            <p:cNvSpPr/>
            <p:nvPr/>
          </p:nvSpPr>
          <p:spPr>
            <a:xfrm>
              <a:off x="7054513" y="2558550"/>
              <a:ext cx="3530827" cy="985749"/>
            </a:xfrm>
            <a:prstGeom prst="roundRect">
              <a:avLst>
                <a:gd name="adj" fmla="val 22556"/>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FE6FBD1A-06F7-421F-A921-DDC9855DABD4}"/>
                </a:ext>
              </a:extLst>
            </p:cNvPr>
            <p:cNvSpPr txBox="1"/>
            <p:nvPr/>
          </p:nvSpPr>
          <p:spPr>
            <a:xfrm>
              <a:off x="7289806" y="2627696"/>
              <a:ext cx="3530826" cy="369332"/>
            </a:xfrm>
            <a:prstGeom prst="rect">
              <a:avLst/>
            </a:prstGeom>
            <a:noFill/>
          </p:spPr>
          <p:txBody>
            <a:bodyPr wrap="square" rtlCol="0">
              <a:spAutoFit/>
            </a:bodyPr>
            <a:lstStyle>
              <a:defPPr>
                <a:defRPr lang="en-US"/>
              </a:defPPr>
              <a:lvl1pPr algn="ctr" rtl="1">
                <a:defRPr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تبدیل مفاهیم پیچیده دینی به زبان ساده</a:t>
              </a:r>
              <a:endParaRPr lang="en-US" dirty="0"/>
            </a:p>
          </p:txBody>
        </p:sp>
        <p:sp>
          <p:nvSpPr>
            <p:cNvPr id="67" name="TextBox 66">
              <a:extLst>
                <a:ext uri="{FF2B5EF4-FFF2-40B4-BE49-F238E27FC236}">
                  <a16:creationId xmlns:a16="http://schemas.microsoft.com/office/drawing/2014/main" id="{62A277B4-26F8-4429-94EC-A272A26D6FBF}"/>
                </a:ext>
              </a:extLst>
            </p:cNvPr>
            <p:cNvSpPr txBox="1"/>
            <p:nvPr/>
          </p:nvSpPr>
          <p:spPr>
            <a:xfrm>
              <a:off x="7100817" y="2897968"/>
              <a:ext cx="3415280" cy="646331"/>
            </a:xfrm>
            <a:prstGeom prst="rect">
              <a:avLst/>
            </a:prstGeom>
            <a:noFill/>
          </p:spPr>
          <p:txBody>
            <a:bodyPr wrap="square" rtlCol="0">
              <a:spAutoFit/>
            </a:bodyPr>
            <a:lstStyle>
              <a:defPPr>
                <a:defRPr lang="en-US"/>
              </a:defPPr>
              <a:lvl1pPr algn="r" rtl="1">
                <a:defRPr sz="1200">
                  <a:solidFill>
                    <a:srgbClr val="FFC000"/>
                  </a:solidFill>
                  <a:latin typeface="Pinar" pitchFamily="2" charset="-78"/>
                  <a:cs typeface="Pinar" pitchFamily="2" charset="-78"/>
                </a:defRPr>
              </a:lvl1pPr>
            </a:lstStyle>
            <a:p>
              <a:r>
                <a:rPr lang="fa-IR" dirty="0"/>
                <a:t>هدف:</a:t>
              </a:r>
            </a:p>
            <a:p>
              <a:r>
                <a:rPr lang="fa-IR" dirty="0">
                  <a:solidFill>
                    <a:schemeClr val="bg1"/>
                  </a:solidFill>
                </a:rPr>
                <a:t>ساده سازی مفاهیم عمیق دینی برای مخاطبان عمومی، به ویژه نوجوانان و جوانان.</a:t>
              </a:r>
            </a:p>
          </p:txBody>
        </p:sp>
      </p:grpSp>
      <p:grpSp>
        <p:nvGrpSpPr>
          <p:cNvPr id="68" name="Group 67">
            <a:extLst>
              <a:ext uri="{FF2B5EF4-FFF2-40B4-BE49-F238E27FC236}">
                <a16:creationId xmlns:a16="http://schemas.microsoft.com/office/drawing/2014/main" id="{F926F319-8D4E-4652-99D1-BB2E02897224}"/>
              </a:ext>
            </a:extLst>
          </p:cNvPr>
          <p:cNvGrpSpPr/>
          <p:nvPr/>
        </p:nvGrpSpPr>
        <p:grpSpPr>
          <a:xfrm>
            <a:off x="7142593" y="2454151"/>
            <a:ext cx="4723165" cy="942975"/>
            <a:chOff x="7054513" y="3821520"/>
            <a:chExt cx="3530827" cy="942975"/>
          </a:xfrm>
        </p:grpSpPr>
        <p:sp>
          <p:nvSpPr>
            <p:cNvPr id="69" name="Rectangle: Rounded Corners 68">
              <a:extLst>
                <a:ext uri="{FF2B5EF4-FFF2-40B4-BE49-F238E27FC236}">
                  <a16:creationId xmlns:a16="http://schemas.microsoft.com/office/drawing/2014/main" id="{D25D3CCE-A894-4084-A416-1FDE7A2FC506}"/>
                </a:ext>
              </a:extLst>
            </p:cNvPr>
            <p:cNvSpPr/>
            <p:nvPr/>
          </p:nvSpPr>
          <p:spPr>
            <a:xfrm>
              <a:off x="7054513" y="3821520"/>
              <a:ext cx="3530827" cy="942975"/>
            </a:xfrm>
            <a:prstGeom prst="roundRect">
              <a:avLst>
                <a:gd name="adj" fmla="val 17982"/>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E740B90-F6CB-4265-A9D9-F2EE0C22F00C}"/>
                </a:ext>
              </a:extLst>
            </p:cNvPr>
            <p:cNvSpPr txBox="1"/>
            <p:nvPr/>
          </p:nvSpPr>
          <p:spPr>
            <a:xfrm>
              <a:off x="7289806" y="3890666"/>
              <a:ext cx="2067116" cy="369332"/>
            </a:xfrm>
            <a:prstGeom prst="rect">
              <a:avLst/>
            </a:prstGeom>
            <a:noFill/>
          </p:spPr>
          <p:txBody>
            <a:bodyPr wrap="square" rtlCol="0">
              <a:spAutoFit/>
            </a:bodyPr>
            <a:lstStyle/>
            <a:p>
              <a:endParaRPr lang="en-US" b="1" dirty="0">
                <a:solidFill>
                  <a:schemeClr val="bg1">
                    <a:lumMod val="95000"/>
                  </a:schemeClr>
                </a:solidFill>
                <a:latin typeface="Tw Cen MT" panose="020B0602020104020603" pitchFamily="34" charset="0"/>
              </a:endParaRPr>
            </a:p>
          </p:txBody>
        </p:sp>
        <p:sp>
          <p:nvSpPr>
            <p:cNvPr id="87" name="TextBox 86">
              <a:extLst>
                <a:ext uri="{FF2B5EF4-FFF2-40B4-BE49-F238E27FC236}">
                  <a16:creationId xmlns:a16="http://schemas.microsoft.com/office/drawing/2014/main" id="{06841CFD-FAA3-4A0D-9A6B-CC92FDE798B2}"/>
                </a:ext>
              </a:extLst>
            </p:cNvPr>
            <p:cNvSpPr txBox="1"/>
            <p:nvPr/>
          </p:nvSpPr>
          <p:spPr>
            <a:xfrm>
              <a:off x="7212044" y="3893997"/>
              <a:ext cx="3167939" cy="830997"/>
            </a:xfrm>
            <a:prstGeom prst="rect">
              <a:avLst/>
            </a:prstGeom>
            <a:noFill/>
          </p:spPr>
          <p:txBody>
            <a:bodyPr wrap="square" rtlCol="0">
              <a:spAutoFit/>
            </a:bodyPr>
            <a:lstStyle>
              <a:defPPr>
                <a:defRPr lang="en-US"/>
              </a:defPPr>
              <a:lvl1pPr algn="r" rtl="1">
                <a:defRPr sz="1200">
                  <a:solidFill>
                    <a:srgbClr val="FFC000"/>
                  </a:solidFill>
                  <a:latin typeface="Pinar" pitchFamily="2" charset="-78"/>
                  <a:cs typeface="Pinar" pitchFamily="2" charset="-78"/>
                </a:defRPr>
              </a:lvl1pPr>
            </a:lstStyle>
            <a:p>
              <a:r>
                <a:rPr lang="fa-IR" dirty="0"/>
                <a:t>مراحل:</a:t>
              </a:r>
            </a:p>
            <a:p>
              <a:r>
                <a:rPr lang="fa-IR" dirty="0">
                  <a:solidFill>
                    <a:schemeClr val="bg1"/>
                  </a:solidFill>
                </a:rPr>
                <a:t>۱. انتخاب مفهوم پیچیده (مثلاً «قضا و قدر»).</a:t>
              </a:r>
            </a:p>
            <a:p>
              <a:r>
                <a:rPr lang="fa-IR" dirty="0">
                  <a:solidFill>
                    <a:schemeClr val="bg1"/>
                  </a:solidFill>
                </a:rPr>
                <a:t>۲. نوشتن پرامپت برای توضیح ساده و قابل فهم.</a:t>
              </a:r>
            </a:p>
            <a:p>
              <a:r>
                <a:rPr lang="fa-IR" dirty="0">
                  <a:solidFill>
                    <a:schemeClr val="bg1"/>
                  </a:solidFill>
                </a:rPr>
                <a:t>۳. دریافت متن و تطبیق آن با منابع معتبر دینی.</a:t>
              </a:r>
            </a:p>
          </p:txBody>
        </p:sp>
      </p:grpSp>
      <p:grpSp>
        <p:nvGrpSpPr>
          <p:cNvPr id="88" name="Group 87">
            <a:extLst>
              <a:ext uri="{FF2B5EF4-FFF2-40B4-BE49-F238E27FC236}">
                <a16:creationId xmlns:a16="http://schemas.microsoft.com/office/drawing/2014/main" id="{AF011A65-D5ED-4363-818B-B28540D68332}"/>
              </a:ext>
            </a:extLst>
          </p:cNvPr>
          <p:cNvGrpSpPr/>
          <p:nvPr/>
        </p:nvGrpSpPr>
        <p:grpSpPr>
          <a:xfrm>
            <a:off x="7135714" y="3502714"/>
            <a:ext cx="4730044" cy="3144153"/>
            <a:chOff x="7054513" y="5096962"/>
            <a:chExt cx="3530827" cy="942975"/>
          </a:xfrm>
        </p:grpSpPr>
        <p:sp>
          <p:nvSpPr>
            <p:cNvPr id="89" name="Rectangle: Rounded Corners 88">
              <a:extLst>
                <a:ext uri="{FF2B5EF4-FFF2-40B4-BE49-F238E27FC236}">
                  <a16:creationId xmlns:a16="http://schemas.microsoft.com/office/drawing/2014/main" id="{602EA360-B510-46EE-A6F9-8FB817C819D8}"/>
                </a:ext>
              </a:extLst>
            </p:cNvPr>
            <p:cNvSpPr/>
            <p:nvPr/>
          </p:nvSpPr>
          <p:spPr>
            <a:xfrm>
              <a:off x="7054513" y="5096962"/>
              <a:ext cx="3530827" cy="942975"/>
            </a:xfrm>
            <a:prstGeom prst="roundRect">
              <a:avLst>
                <a:gd name="adj" fmla="val 9120"/>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39192239-3C36-4BCF-A4CA-76AE4F22F39C}"/>
                </a:ext>
              </a:extLst>
            </p:cNvPr>
            <p:cNvSpPr txBox="1"/>
            <p:nvPr/>
          </p:nvSpPr>
          <p:spPr>
            <a:xfrm>
              <a:off x="7456994" y="5122755"/>
              <a:ext cx="3000750" cy="338554"/>
            </a:xfrm>
            <a:prstGeom prst="rect">
              <a:avLst/>
            </a:prstGeom>
            <a:noFill/>
          </p:spPr>
          <p:txBody>
            <a:bodyPr wrap="square" rtlCol="0">
              <a:spAutoFit/>
            </a:bodyPr>
            <a:lstStyle>
              <a:defPPr>
                <a:defRPr lang="en-US"/>
              </a:defPPr>
              <a:lvl1pPr algn="r" rtl="1">
                <a:defRPr sz="16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مثال عملی (تبدیل مفهوم پیچیده)</a:t>
              </a:r>
              <a:endParaRPr lang="en-US" dirty="0"/>
            </a:p>
          </p:txBody>
        </p:sp>
        <p:sp>
          <p:nvSpPr>
            <p:cNvPr id="91" name="TextBox 90">
              <a:extLst>
                <a:ext uri="{FF2B5EF4-FFF2-40B4-BE49-F238E27FC236}">
                  <a16:creationId xmlns:a16="http://schemas.microsoft.com/office/drawing/2014/main" id="{AF1AF3E9-7CF4-472D-AA9C-32E1EA06E7A1}"/>
                </a:ext>
              </a:extLst>
            </p:cNvPr>
            <p:cNvSpPr txBox="1"/>
            <p:nvPr/>
          </p:nvSpPr>
          <p:spPr>
            <a:xfrm>
              <a:off x="7105951" y="5327404"/>
              <a:ext cx="3415280" cy="415379"/>
            </a:xfrm>
            <a:prstGeom prst="rect">
              <a:avLst/>
            </a:prstGeom>
            <a:noFill/>
          </p:spPr>
          <p:txBody>
            <a:bodyPr wrap="square" rtlCol="0">
              <a:spAutoFit/>
            </a:bodyPr>
            <a:lstStyle>
              <a:defPPr>
                <a:defRPr lang="en-US"/>
              </a:defPPr>
              <a:lvl1pPr algn="r" rtl="1">
                <a:defRPr sz="1050">
                  <a:solidFill>
                    <a:srgbClr val="FFC000"/>
                  </a:solidFill>
                  <a:latin typeface="Pinar" pitchFamily="2" charset="-78"/>
                  <a:cs typeface="Pinar" pitchFamily="2" charset="-78"/>
                </a:defRPr>
              </a:lvl1pPr>
            </a:lstStyle>
            <a:p>
              <a:r>
                <a:rPr lang="fa-IR" dirty="0"/>
                <a:t>پرامپت:</a:t>
              </a:r>
            </a:p>
            <a:p>
              <a:r>
                <a:rPr lang="fa-IR" dirty="0">
                  <a:solidFill>
                    <a:schemeClr val="bg1"/>
                  </a:solidFill>
                </a:rPr>
                <a:t>«مفهوم قضا و قدر را به زبان ساده توضیح بده. از مثال های روزمره استفاده کن و متن را برای نوجوانان قابل فهم بنویس.»</a:t>
              </a:r>
            </a:p>
            <a:p>
              <a:endParaRPr lang="fa-IR" dirty="0">
                <a:solidFill>
                  <a:schemeClr val="bg1"/>
                </a:solidFill>
              </a:endParaRPr>
            </a:p>
            <a:p>
              <a:r>
                <a:rPr lang="fa-IR" dirty="0"/>
                <a:t>نمونه خروجی:</a:t>
              </a:r>
              <a:endParaRPr lang="fa-IR" dirty="0">
                <a:solidFill>
                  <a:schemeClr val="bg1"/>
                </a:solidFill>
              </a:endParaRPr>
            </a:p>
            <a:p>
              <a:r>
                <a:rPr lang="fa-IR" dirty="0">
                  <a:solidFill>
                    <a:schemeClr val="bg1"/>
                  </a:solidFill>
                </a:rPr>
                <a:t>«قضا و قدر یکی از مفاهیم مهم در دین اسلام است که شاید در نگاه اول کمی پیچیده به نظر برسد، اما اگر با مثال‌های ساده و روزمره آن را توضیح دهیم، خیلی راحت می‌توانید آن را درک کنید…</a:t>
              </a:r>
              <a:r>
                <a:rPr lang="en-US" dirty="0">
                  <a:solidFill>
                    <a:schemeClr val="bg1"/>
                  </a:solidFill>
                </a:rPr>
                <a:t> </a:t>
              </a:r>
              <a:r>
                <a:rPr lang="fa-IR" dirty="0">
                  <a:solidFill>
                    <a:schemeClr val="bg1"/>
                  </a:solidFill>
                </a:rPr>
                <a:t>»</a:t>
              </a:r>
            </a:p>
          </p:txBody>
        </p:sp>
      </p:grpSp>
      <p:grpSp>
        <p:nvGrpSpPr>
          <p:cNvPr id="93" name="Group 92">
            <a:extLst>
              <a:ext uri="{FF2B5EF4-FFF2-40B4-BE49-F238E27FC236}">
                <a16:creationId xmlns:a16="http://schemas.microsoft.com/office/drawing/2014/main" id="{1701103E-0AE2-49F6-B007-239F3D80BABB}"/>
              </a:ext>
            </a:extLst>
          </p:cNvPr>
          <p:cNvGrpSpPr/>
          <p:nvPr/>
        </p:nvGrpSpPr>
        <p:grpSpPr>
          <a:xfrm>
            <a:off x="365702" y="1392154"/>
            <a:ext cx="4532699" cy="985749"/>
            <a:chOff x="6995205" y="2558550"/>
            <a:chExt cx="3607984" cy="985749"/>
          </a:xfrm>
        </p:grpSpPr>
        <p:sp>
          <p:nvSpPr>
            <p:cNvPr id="94" name="Rectangle: Rounded Corners 93">
              <a:extLst>
                <a:ext uri="{FF2B5EF4-FFF2-40B4-BE49-F238E27FC236}">
                  <a16:creationId xmlns:a16="http://schemas.microsoft.com/office/drawing/2014/main" id="{1E464E24-D373-4274-96C4-975A35A19D3D}"/>
                </a:ext>
              </a:extLst>
            </p:cNvPr>
            <p:cNvSpPr/>
            <p:nvPr/>
          </p:nvSpPr>
          <p:spPr>
            <a:xfrm>
              <a:off x="7054513" y="2558550"/>
              <a:ext cx="3530827" cy="942975"/>
            </a:xfrm>
            <a:prstGeom prst="roundRect">
              <a:avLst>
                <a:gd name="adj" fmla="val 25300"/>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CB131D5C-7F7F-477A-9CFF-3643FABFC07A}"/>
                </a:ext>
              </a:extLst>
            </p:cNvPr>
            <p:cNvSpPr txBox="1"/>
            <p:nvPr/>
          </p:nvSpPr>
          <p:spPr>
            <a:xfrm>
              <a:off x="7167611" y="2627696"/>
              <a:ext cx="3435578" cy="369332"/>
            </a:xfrm>
            <a:prstGeom prst="rect">
              <a:avLst/>
            </a:prstGeom>
            <a:noFill/>
          </p:spPr>
          <p:txBody>
            <a:bodyPr wrap="square" rtlCol="0">
              <a:spAutoFit/>
            </a:bodyPr>
            <a:lstStyle/>
            <a:p>
              <a:pPr algn="ctr" rtl="1"/>
              <a:r>
                <a:rPr lang="fa-IR" b="1" dirty="0">
                  <a:solidFill>
                    <a:schemeClr val="bg1">
                      <a:lumMod val="95000"/>
                    </a:schemeClr>
                  </a:solidFill>
                  <a:latin typeface="Ray ExtraBlack" panose="02000504000000020004" pitchFamily="2" charset="-78"/>
                  <a:cs typeface="Ray ExtraBlack" panose="02000504000000020004" pitchFamily="2" charset="-78"/>
                </a:rPr>
                <a:t>تولید متن کوتاه برای شبکه</a:t>
              </a:r>
              <a:r>
                <a:rPr lang="en-US" b="1" dirty="0">
                  <a:solidFill>
                    <a:schemeClr val="bg1">
                      <a:lumMod val="95000"/>
                    </a:schemeClr>
                  </a:solidFill>
                  <a:latin typeface="Ray ExtraBlack" panose="02000504000000020004" pitchFamily="2" charset="-78"/>
                  <a:cs typeface="Ray ExtraBlack" panose="02000504000000020004" pitchFamily="2" charset="-78"/>
                </a:rPr>
                <a:t> </a:t>
              </a:r>
              <a:r>
                <a:rPr lang="fa-IR" b="1" dirty="0">
                  <a:solidFill>
                    <a:schemeClr val="bg1">
                      <a:lumMod val="95000"/>
                    </a:schemeClr>
                  </a:solidFill>
                  <a:latin typeface="Ray ExtraBlack" panose="02000504000000020004" pitchFamily="2" charset="-78"/>
                  <a:cs typeface="Ray ExtraBlack" panose="02000504000000020004" pitchFamily="2" charset="-78"/>
                </a:rPr>
                <a:t>های اجتماعی</a:t>
              </a:r>
              <a:endParaRPr lang="en-US"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96" name="TextBox 95">
              <a:extLst>
                <a:ext uri="{FF2B5EF4-FFF2-40B4-BE49-F238E27FC236}">
                  <a16:creationId xmlns:a16="http://schemas.microsoft.com/office/drawing/2014/main" id="{D32168C0-DBD7-4FD5-BE20-0AD30A615D03}"/>
                </a:ext>
              </a:extLst>
            </p:cNvPr>
            <p:cNvSpPr txBox="1"/>
            <p:nvPr/>
          </p:nvSpPr>
          <p:spPr>
            <a:xfrm>
              <a:off x="6995205" y="2897968"/>
              <a:ext cx="3530827" cy="646331"/>
            </a:xfrm>
            <a:prstGeom prst="rect">
              <a:avLst/>
            </a:prstGeom>
            <a:noFill/>
          </p:spPr>
          <p:txBody>
            <a:bodyPr wrap="square" rtlCol="0">
              <a:spAutoFit/>
            </a:bodyPr>
            <a:lstStyle/>
            <a:p>
              <a:pPr algn="r" rtl="1"/>
              <a:r>
                <a:rPr lang="fa-IR" sz="1200" dirty="0">
                  <a:solidFill>
                    <a:srgbClr val="FFC000"/>
                  </a:solidFill>
                  <a:latin typeface="Pinar" pitchFamily="2" charset="-78"/>
                  <a:cs typeface="Pinar" pitchFamily="2" charset="-78"/>
                </a:rPr>
                <a:t>هدف:</a:t>
              </a:r>
            </a:p>
            <a:p>
              <a:pPr algn="r" rtl="1"/>
              <a:r>
                <a:rPr lang="fa-IR" sz="1200" dirty="0">
                  <a:solidFill>
                    <a:schemeClr val="bg1">
                      <a:lumMod val="95000"/>
                    </a:schemeClr>
                  </a:solidFill>
                  <a:latin typeface="Pinar" pitchFamily="2" charset="-78"/>
                  <a:cs typeface="Pinar" pitchFamily="2" charset="-78"/>
                </a:rPr>
                <a:t>ایجاد محتوای جذاب و آموزنده برای مخاطبان شبکه</a:t>
              </a:r>
              <a:r>
                <a:rPr lang="en-US" sz="1200" dirty="0">
                  <a:solidFill>
                    <a:schemeClr val="bg1">
                      <a:lumMod val="95000"/>
                    </a:schemeClr>
                  </a:solidFill>
                  <a:latin typeface="Pinar" pitchFamily="2" charset="-78"/>
                  <a:cs typeface="Pinar" pitchFamily="2" charset="-78"/>
                </a:rPr>
                <a:t> </a:t>
              </a:r>
              <a:r>
                <a:rPr lang="fa-IR" sz="1200" dirty="0">
                  <a:solidFill>
                    <a:schemeClr val="bg1">
                      <a:lumMod val="95000"/>
                    </a:schemeClr>
                  </a:solidFill>
                  <a:latin typeface="Pinar" pitchFamily="2" charset="-78"/>
                  <a:cs typeface="Pinar" pitchFamily="2" charset="-78"/>
                </a:rPr>
                <a:t>های اجتماعی با موضوعات اخلاق اسلامی.</a:t>
              </a:r>
            </a:p>
          </p:txBody>
        </p:sp>
      </p:grpSp>
      <p:grpSp>
        <p:nvGrpSpPr>
          <p:cNvPr id="97" name="Group 96">
            <a:extLst>
              <a:ext uri="{FF2B5EF4-FFF2-40B4-BE49-F238E27FC236}">
                <a16:creationId xmlns:a16="http://schemas.microsoft.com/office/drawing/2014/main" id="{96175FA8-3ADD-4039-A080-CE867365B8C1}"/>
              </a:ext>
            </a:extLst>
          </p:cNvPr>
          <p:cNvGrpSpPr/>
          <p:nvPr/>
        </p:nvGrpSpPr>
        <p:grpSpPr>
          <a:xfrm>
            <a:off x="440210" y="2395670"/>
            <a:ext cx="4458191" cy="942975"/>
            <a:chOff x="7054513" y="3821520"/>
            <a:chExt cx="3530827" cy="942975"/>
          </a:xfrm>
        </p:grpSpPr>
        <p:sp>
          <p:nvSpPr>
            <p:cNvPr id="98" name="Rectangle: Rounded Corners 97">
              <a:extLst>
                <a:ext uri="{FF2B5EF4-FFF2-40B4-BE49-F238E27FC236}">
                  <a16:creationId xmlns:a16="http://schemas.microsoft.com/office/drawing/2014/main" id="{1E91CC3C-966C-46F7-B7CC-A2BB4B37CAAC}"/>
                </a:ext>
              </a:extLst>
            </p:cNvPr>
            <p:cNvSpPr/>
            <p:nvPr/>
          </p:nvSpPr>
          <p:spPr>
            <a:xfrm>
              <a:off x="7054513" y="3821520"/>
              <a:ext cx="3530827" cy="942975"/>
            </a:xfrm>
            <a:prstGeom prst="roundRect">
              <a:avLst>
                <a:gd name="adj" fmla="val 21641"/>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69C2F653-B1D2-4B21-A6EB-3A12F8A88B11}"/>
                </a:ext>
              </a:extLst>
            </p:cNvPr>
            <p:cNvSpPr txBox="1"/>
            <p:nvPr/>
          </p:nvSpPr>
          <p:spPr>
            <a:xfrm>
              <a:off x="8280710" y="3890666"/>
              <a:ext cx="2067116" cy="369332"/>
            </a:xfrm>
            <a:prstGeom prst="rect">
              <a:avLst/>
            </a:prstGeom>
            <a:noFill/>
          </p:spPr>
          <p:txBody>
            <a:bodyPr wrap="square" rtlCol="0">
              <a:spAutoFit/>
            </a:bodyPr>
            <a:lstStyle/>
            <a:p>
              <a:pPr algn="r"/>
              <a:endParaRPr lang="en-US" b="1" dirty="0">
                <a:solidFill>
                  <a:schemeClr val="bg1">
                    <a:lumMod val="95000"/>
                  </a:schemeClr>
                </a:solidFill>
                <a:latin typeface="Tw Cen MT" panose="020B0602020104020603" pitchFamily="34" charset="0"/>
              </a:endParaRPr>
            </a:p>
          </p:txBody>
        </p:sp>
        <p:sp>
          <p:nvSpPr>
            <p:cNvPr id="100" name="TextBox 99">
              <a:extLst>
                <a:ext uri="{FF2B5EF4-FFF2-40B4-BE49-F238E27FC236}">
                  <a16:creationId xmlns:a16="http://schemas.microsoft.com/office/drawing/2014/main" id="{7C062AAA-0F8E-46C0-A771-7374BF21FC8B}"/>
                </a:ext>
              </a:extLst>
            </p:cNvPr>
            <p:cNvSpPr txBox="1"/>
            <p:nvPr/>
          </p:nvSpPr>
          <p:spPr>
            <a:xfrm>
              <a:off x="7137608" y="3887725"/>
              <a:ext cx="3332953" cy="830997"/>
            </a:xfrm>
            <a:prstGeom prst="rect">
              <a:avLst/>
            </a:prstGeom>
            <a:noFill/>
          </p:spPr>
          <p:txBody>
            <a:bodyPr wrap="square" rtlCol="0">
              <a:spAutoFit/>
            </a:bodyPr>
            <a:lstStyle>
              <a:defPPr>
                <a:defRPr lang="en-US"/>
              </a:defPPr>
              <a:lvl1pPr algn="r" rtl="1">
                <a:defRPr sz="1100">
                  <a:solidFill>
                    <a:srgbClr val="FFC000"/>
                  </a:solidFill>
                  <a:latin typeface="Pinar" pitchFamily="2" charset="-78"/>
                  <a:cs typeface="Pinar" pitchFamily="2" charset="-78"/>
                </a:defRPr>
              </a:lvl1pPr>
            </a:lstStyle>
            <a:p>
              <a:r>
                <a:rPr lang="fa-IR" sz="1200" dirty="0"/>
                <a:t>مراحل:</a:t>
              </a:r>
            </a:p>
            <a:p>
              <a:r>
                <a:rPr lang="fa-IR" sz="1200" dirty="0">
                  <a:solidFill>
                    <a:schemeClr val="bg1">
                      <a:lumMod val="95000"/>
                    </a:schemeClr>
                  </a:solidFill>
                </a:rPr>
                <a:t>۱. انتخاب موضوع (مثلاً «ایثار»، «صداقت»، «توکل»).</a:t>
              </a:r>
            </a:p>
            <a:p>
              <a:r>
                <a:rPr lang="fa-IR" sz="1200" dirty="0">
                  <a:solidFill>
                    <a:schemeClr val="bg1">
                      <a:lumMod val="95000"/>
                    </a:schemeClr>
                  </a:solidFill>
                </a:rPr>
                <a:t>۲. نوشتن پرامپت دقیق برای هوش مصنوعی.</a:t>
              </a:r>
            </a:p>
            <a:p>
              <a:r>
                <a:rPr lang="fa-IR" sz="1200" dirty="0">
                  <a:solidFill>
                    <a:schemeClr val="bg1">
                      <a:lumMod val="95000"/>
                    </a:schemeClr>
                  </a:solidFill>
                </a:rPr>
                <a:t>۳. دریافت متن و ویرایش نهایی (در صورت نیاز).</a:t>
              </a:r>
            </a:p>
          </p:txBody>
        </p:sp>
      </p:grpSp>
      <p:grpSp>
        <p:nvGrpSpPr>
          <p:cNvPr id="101" name="Group 100">
            <a:extLst>
              <a:ext uri="{FF2B5EF4-FFF2-40B4-BE49-F238E27FC236}">
                <a16:creationId xmlns:a16="http://schemas.microsoft.com/office/drawing/2014/main" id="{99D4B99B-70BF-48F4-9E94-C6771EA46C98}"/>
              </a:ext>
            </a:extLst>
          </p:cNvPr>
          <p:cNvGrpSpPr/>
          <p:nvPr/>
        </p:nvGrpSpPr>
        <p:grpSpPr>
          <a:xfrm>
            <a:off x="365702" y="3468210"/>
            <a:ext cx="4532700" cy="3178658"/>
            <a:chOff x="6535983" y="5096961"/>
            <a:chExt cx="4532700" cy="3178658"/>
          </a:xfrm>
        </p:grpSpPr>
        <p:sp>
          <p:nvSpPr>
            <p:cNvPr id="102" name="Rectangle: Rounded Corners 101">
              <a:extLst>
                <a:ext uri="{FF2B5EF4-FFF2-40B4-BE49-F238E27FC236}">
                  <a16:creationId xmlns:a16="http://schemas.microsoft.com/office/drawing/2014/main" id="{ED9AF43B-BCE7-42BD-AD44-455967E045E7}"/>
                </a:ext>
              </a:extLst>
            </p:cNvPr>
            <p:cNvSpPr/>
            <p:nvPr/>
          </p:nvSpPr>
          <p:spPr>
            <a:xfrm>
              <a:off x="6570486" y="5096961"/>
              <a:ext cx="4498197" cy="3178657"/>
            </a:xfrm>
            <a:prstGeom prst="roundRect">
              <a:avLst>
                <a:gd name="adj" fmla="val 11479"/>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5F1F9A9-C50D-4996-8463-C403D3E1621F}"/>
                </a:ext>
              </a:extLst>
            </p:cNvPr>
            <p:cNvSpPr txBox="1"/>
            <p:nvPr/>
          </p:nvSpPr>
          <p:spPr>
            <a:xfrm>
              <a:off x="7510336" y="5149147"/>
              <a:ext cx="3092008" cy="338554"/>
            </a:xfrm>
            <a:prstGeom prst="rect">
              <a:avLst/>
            </a:prstGeom>
            <a:noFill/>
          </p:spPr>
          <p:txBody>
            <a:bodyPr wrap="square" rtlCol="0">
              <a:spAutoFit/>
            </a:bodyPr>
            <a:lstStyle>
              <a:defPPr>
                <a:defRPr lang="en-US"/>
              </a:defPPr>
              <a:lvl1pPr rtl="1">
                <a:defRPr b="1">
                  <a:solidFill>
                    <a:schemeClr val="bg1">
                      <a:lumMod val="95000"/>
                    </a:schemeClr>
                  </a:solidFill>
                  <a:latin typeface="Ray ExtraBlack" panose="02000504000000020004" pitchFamily="2" charset="-78"/>
                  <a:cs typeface="Ray ExtraBlack" panose="02000504000000020004" pitchFamily="2" charset="-78"/>
                </a:defRPr>
              </a:lvl1pPr>
            </a:lstStyle>
            <a:p>
              <a:pPr algn="r"/>
              <a:r>
                <a:rPr lang="fa-IR" sz="1600" dirty="0"/>
                <a:t>مثال عملی (تولید متن کوتاه)</a:t>
              </a:r>
            </a:p>
          </p:txBody>
        </p:sp>
        <p:sp>
          <p:nvSpPr>
            <p:cNvPr id="104" name="TextBox 103">
              <a:extLst>
                <a:ext uri="{FF2B5EF4-FFF2-40B4-BE49-F238E27FC236}">
                  <a16:creationId xmlns:a16="http://schemas.microsoft.com/office/drawing/2014/main" id="{30D071EB-EBF1-4FEE-B121-5AA461A818DB}"/>
                </a:ext>
              </a:extLst>
            </p:cNvPr>
            <p:cNvSpPr txBox="1"/>
            <p:nvPr/>
          </p:nvSpPr>
          <p:spPr>
            <a:xfrm>
              <a:off x="6535983" y="5436380"/>
              <a:ext cx="4498196" cy="2839239"/>
            </a:xfrm>
            <a:prstGeom prst="rect">
              <a:avLst/>
            </a:prstGeom>
            <a:noFill/>
          </p:spPr>
          <p:txBody>
            <a:bodyPr wrap="square" rtlCol="0">
              <a:spAutoFit/>
            </a:bodyPr>
            <a:lstStyle>
              <a:defPPr>
                <a:defRPr lang="en-US"/>
              </a:defPPr>
              <a:lvl1pPr algn="r" rtl="1">
                <a:defRPr sz="1100">
                  <a:solidFill>
                    <a:srgbClr val="FFC000"/>
                  </a:solidFill>
                  <a:latin typeface="Pinar" pitchFamily="2" charset="-78"/>
                  <a:cs typeface="Pinar" pitchFamily="2" charset="-78"/>
                </a:defRPr>
              </a:lvl1pPr>
            </a:lstStyle>
            <a:p>
              <a:r>
                <a:rPr lang="fa-IR" sz="1050" dirty="0"/>
                <a:t>پرامپت:</a:t>
              </a:r>
            </a:p>
            <a:p>
              <a:r>
                <a:rPr lang="fa-IR" sz="1050" dirty="0">
                  <a:solidFill>
                    <a:schemeClr val="bg1"/>
                  </a:solidFill>
                </a:rPr>
                <a:t>«یک پست کوتاه برای اینستاگرام درباره اهمیت صداقت در زندگی بنویس. از یک حدیث از امام صادق(ع) استفاده کن و متن را برای جوانان جذاب و الهام بخش کن.»</a:t>
              </a:r>
            </a:p>
            <a:p>
              <a:r>
                <a:rPr lang="fa-IR" sz="1050" dirty="0"/>
                <a:t>نمونه خروجی:</a:t>
              </a:r>
            </a:p>
            <a:p>
              <a:r>
                <a:rPr lang="fa-IR" sz="1050" dirty="0">
                  <a:solidFill>
                    <a:schemeClr val="bg1"/>
                  </a:solidFill>
                </a:rPr>
                <a:t>«✨ "راستی و صداقت، کلید آزادی است." ✨</a:t>
              </a:r>
            </a:p>
            <a:p>
              <a:endParaRPr lang="fa-IR" sz="1050" dirty="0">
                <a:solidFill>
                  <a:schemeClr val="bg1"/>
                </a:solidFill>
              </a:endParaRPr>
            </a:p>
            <a:p>
              <a:r>
                <a:rPr lang="fa-IR" sz="1050" dirty="0">
                  <a:solidFill>
                    <a:schemeClr val="bg1"/>
                  </a:solidFill>
                </a:rPr>
                <a:t>امام صادق (ع) می‌فرمایند:</a:t>
              </a:r>
            </a:p>
            <a:p>
              <a:r>
                <a:rPr lang="fa-IR" sz="1050" dirty="0">
                  <a:solidFill>
                    <a:schemeClr val="bg1"/>
                  </a:solidFill>
                </a:rPr>
                <a:t>"الصِّدْقُ راحَةٌ وَ الْکِذْبُ مَشَقَّةٌ"</a:t>
              </a:r>
            </a:p>
            <a:p>
              <a:r>
                <a:rPr lang="fa-IR" sz="1050" dirty="0">
                  <a:solidFill>
                    <a:schemeClr val="bg1"/>
                  </a:solidFill>
                </a:rPr>
                <a:t>صداقت آرامش‌بخش است و دروغ، تنها دردسر می‌آورد.</a:t>
              </a:r>
            </a:p>
            <a:p>
              <a:endParaRPr lang="fa-IR" sz="1050" dirty="0">
                <a:solidFill>
                  <a:schemeClr val="bg1"/>
                </a:solidFill>
              </a:endParaRPr>
            </a:p>
            <a:p>
              <a:r>
                <a:rPr lang="fa-IR" sz="1050" dirty="0">
                  <a:solidFill>
                    <a:schemeClr val="bg1"/>
                  </a:solidFill>
                </a:rPr>
                <a:t>چقدر زیباست که در دنیایی پر از ظواهر فریبنده، انتخابمان راستی باشد. صداقت نه تنها اعتماد دیگران را جلب می‌کند، بلکه به ما آرامش درونی می‌دهد. جوانان عزیز، بدانید که زندگی با صداقت، سبک‌تر و آزادتر است. انتخاب کنید که واقعی باشید، حتی اگر سخت باشد. 💫</a:t>
              </a:r>
            </a:p>
            <a:p>
              <a:endParaRPr lang="fa-IR" sz="1050" dirty="0">
                <a:solidFill>
                  <a:schemeClr val="bg1"/>
                </a:solidFill>
              </a:endParaRPr>
            </a:p>
            <a:p>
              <a:r>
                <a:rPr lang="fa-IR" sz="1050" dirty="0">
                  <a:solidFill>
                    <a:schemeClr val="bg1"/>
                  </a:solidFill>
                </a:rPr>
                <a:t>#صداقت #زندگی_اصیل #امام_صادق #جوانان_آگاه #الهام_بخش»</a:t>
              </a:r>
            </a:p>
          </p:txBody>
        </p:sp>
      </p:grpSp>
    </p:spTree>
    <p:extLst>
      <p:ext uri="{BB962C8B-B14F-4D97-AF65-F5344CB8AC3E}">
        <p14:creationId xmlns:p14="http://schemas.microsoft.com/office/powerpoint/2010/main" val="183622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4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75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500" fill="hold"/>
                                        <p:tgtEl>
                                          <p:spTgt spid="64"/>
                                        </p:tgtEl>
                                        <p:attrNameLst>
                                          <p:attrName>ppt_w</p:attrName>
                                        </p:attrNameLst>
                                      </p:cBhvr>
                                      <p:tavLst>
                                        <p:tav tm="0">
                                          <p:val>
                                            <p:fltVal val="0"/>
                                          </p:val>
                                        </p:tav>
                                        <p:tav tm="100000">
                                          <p:val>
                                            <p:strVal val="#ppt_w"/>
                                          </p:val>
                                        </p:tav>
                                      </p:tavLst>
                                    </p:anim>
                                    <p:anim calcmode="lin" valueType="num">
                                      <p:cBhvr>
                                        <p:cTn id="34" dur="500" fill="hold"/>
                                        <p:tgtEl>
                                          <p:spTgt spid="64"/>
                                        </p:tgtEl>
                                        <p:attrNameLst>
                                          <p:attrName>ppt_h</p:attrName>
                                        </p:attrNameLst>
                                      </p:cBhvr>
                                      <p:tavLst>
                                        <p:tav tm="0">
                                          <p:val>
                                            <p:fltVal val="0"/>
                                          </p:val>
                                        </p:tav>
                                        <p:tav tm="100000">
                                          <p:val>
                                            <p:strVal val="#ppt_h"/>
                                          </p:val>
                                        </p:tav>
                                      </p:tavLst>
                                    </p:anim>
                                    <p:animEffect transition="in" filter="fade">
                                      <p:cBhvr>
                                        <p:cTn id="35" dur="500"/>
                                        <p:tgtEl>
                                          <p:spTgt spid="6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p:cTn id="40" dur="500" fill="hold"/>
                                        <p:tgtEl>
                                          <p:spTgt spid="93"/>
                                        </p:tgtEl>
                                        <p:attrNameLst>
                                          <p:attrName>ppt_w</p:attrName>
                                        </p:attrNameLst>
                                      </p:cBhvr>
                                      <p:tavLst>
                                        <p:tav tm="0">
                                          <p:val>
                                            <p:fltVal val="0"/>
                                          </p:val>
                                        </p:tav>
                                        <p:tav tm="100000">
                                          <p:val>
                                            <p:strVal val="#ppt_w"/>
                                          </p:val>
                                        </p:tav>
                                      </p:tavLst>
                                    </p:anim>
                                    <p:anim calcmode="lin" valueType="num">
                                      <p:cBhvr>
                                        <p:cTn id="41" dur="500" fill="hold"/>
                                        <p:tgtEl>
                                          <p:spTgt spid="93"/>
                                        </p:tgtEl>
                                        <p:attrNameLst>
                                          <p:attrName>ppt_h</p:attrName>
                                        </p:attrNameLst>
                                      </p:cBhvr>
                                      <p:tavLst>
                                        <p:tav tm="0">
                                          <p:val>
                                            <p:fltVal val="0"/>
                                          </p:val>
                                        </p:tav>
                                        <p:tav tm="100000">
                                          <p:val>
                                            <p:strVal val="#ppt_h"/>
                                          </p:val>
                                        </p:tav>
                                      </p:tavLst>
                                    </p:anim>
                                    <p:animEffect transition="in" filter="fade">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97"/>
                                        </p:tgtEl>
                                        <p:attrNameLst>
                                          <p:attrName>style.visibility</p:attrName>
                                        </p:attrNameLst>
                                      </p:cBhvr>
                                      <p:to>
                                        <p:strVal val="visible"/>
                                      </p:to>
                                    </p:set>
                                    <p:anim calcmode="lin" valueType="num">
                                      <p:cBhvr>
                                        <p:cTn id="54" dur="500" fill="hold"/>
                                        <p:tgtEl>
                                          <p:spTgt spid="97"/>
                                        </p:tgtEl>
                                        <p:attrNameLst>
                                          <p:attrName>ppt_w</p:attrName>
                                        </p:attrNameLst>
                                      </p:cBhvr>
                                      <p:tavLst>
                                        <p:tav tm="0">
                                          <p:val>
                                            <p:fltVal val="0"/>
                                          </p:val>
                                        </p:tav>
                                        <p:tav tm="100000">
                                          <p:val>
                                            <p:strVal val="#ppt_w"/>
                                          </p:val>
                                        </p:tav>
                                      </p:tavLst>
                                    </p:anim>
                                    <p:anim calcmode="lin" valueType="num">
                                      <p:cBhvr>
                                        <p:cTn id="55" dur="500" fill="hold"/>
                                        <p:tgtEl>
                                          <p:spTgt spid="97"/>
                                        </p:tgtEl>
                                        <p:attrNameLst>
                                          <p:attrName>ppt_h</p:attrName>
                                        </p:attrNameLst>
                                      </p:cBhvr>
                                      <p:tavLst>
                                        <p:tav tm="0">
                                          <p:val>
                                            <p:fltVal val="0"/>
                                          </p:val>
                                        </p:tav>
                                        <p:tav tm="100000">
                                          <p:val>
                                            <p:strVal val="#ppt_h"/>
                                          </p:val>
                                        </p:tav>
                                      </p:tavLst>
                                    </p:anim>
                                    <p:animEffect transition="in" filter="fade">
                                      <p:cBhvr>
                                        <p:cTn id="56" dur="500"/>
                                        <p:tgtEl>
                                          <p:spTgt spid="9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4" grpId="0"/>
      <p:bldP spid="19"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7F4FA40-07B8-4552-B950-ED73728D2CF8}"/>
              </a:ext>
            </a:extLst>
          </p:cNvPr>
          <p:cNvSpPr/>
          <p:nvPr/>
        </p:nvSpPr>
        <p:spPr>
          <a:xfrm>
            <a:off x="1240531" y="2300931"/>
            <a:ext cx="3984152" cy="398415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2" name="Group 51">
            <a:extLst>
              <a:ext uri="{FF2B5EF4-FFF2-40B4-BE49-F238E27FC236}">
                <a16:creationId xmlns:a16="http://schemas.microsoft.com/office/drawing/2014/main" id="{F594F29B-9612-4C0C-A5A0-D1A9FC537445}"/>
              </a:ext>
            </a:extLst>
          </p:cNvPr>
          <p:cNvGrpSpPr/>
          <p:nvPr/>
        </p:nvGrpSpPr>
        <p:grpSpPr>
          <a:xfrm>
            <a:off x="660064" y="1669548"/>
            <a:ext cx="5259386" cy="5259386"/>
            <a:chOff x="291779" y="1574012"/>
            <a:chExt cx="5259386" cy="5259386"/>
          </a:xfrm>
        </p:grpSpPr>
        <p:sp>
          <p:nvSpPr>
            <p:cNvPr id="10" name="Arc 9">
              <a:extLst>
                <a:ext uri="{FF2B5EF4-FFF2-40B4-BE49-F238E27FC236}">
                  <a16:creationId xmlns:a16="http://schemas.microsoft.com/office/drawing/2014/main" id="{93A01AFA-73CC-4401-942D-A3910D203CBC}"/>
                </a:ext>
              </a:extLst>
            </p:cNvPr>
            <p:cNvSpPr/>
            <p:nvPr/>
          </p:nvSpPr>
          <p:spPr>
            <a:xfrm rot="2700000">
              <a:off x="291779" y="1574012"/>
              <a:ext cx="5259386" cy="5259386"/>
            </a:xfrm>
            <a:prstGeom prst="arc">
              <a:avLst/>
            </a:prstGeom>
            <a:ln w="28575">
              <a:solidFill>
                <a:srgbClr val="837AD9"/>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1" name="Oval 10">
              <a:extLst>
                <a:ext uri="{FF2B5EF4-FFF2-40B4-BE49-F238E27FC236}">
                  <a16:creationId xmlns:a16="http://schemas.microsoft.com/office/drawing/2014/main" id="{C181EFBE-DE68-450E-8F37-39BDB6973663}"/>
                </a:ext>
              </a:extLst>
            </p:cNvPr>
            <p:cNvSpPr/>
            <p:nvPr/>
          </p:nvSpPr>
          <p:spPr>
            <a:xfrm>
              <a:off x="4642549" y="6046794"/>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cxnSp>
        <p:nvCxnSpPr>
          <p:cNvPr id="13" name="Straight Connector 12">
            <a:extLst>
              <a:ext uri="{FF2B5EF4-FFF2-40B4-BE49-F238E27FC236}">
                <a16:creationId xmlns:a16="http://schemas.microsoft.com/office/drawing/2014/main" id="{64EFC239-DF57-437A-9DF2-8C789134CF2B}"/>
              </a:ext>
            </a:extLst>
          </p:cNvPr>
          <p:cNvCxnSpPr>
            <a:cxnSpLocks/>
          </p:cNvCxnSpPr>
          <p:nvPr/>
        </p:nvCxnSpPr>
        <p:spPr>
          <a:xfrm>
            <a:off x="5904484" y="4299243"/>
            <a:ext cx="1059543" cy="0"/>
          </a:xfrm>
          <a:prstGeom prst="line">
            <a:avLst/>
          </a:prstGeom>
          <a:ln w="28575">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598037-9733-4B4B-9BA8-D606B682B8B7}"/>
              </a:ext>
            </a:extLst>
          </p:cNvPr>
          <p:cNvCxnSpPr>
            <a:cxnSpLocks/>
          </p:cNvCxnSpPr>
          <p:nvPr/>
        </p:nvCxnSpPr>
        <p:spPr>
          <a:xfrm>
            <a:off x="5594242" y="5570829"/>
            <a:ext cx="1369785" cy="0"/>
          </a:xfrm>
          <a:prstGeom prst="line">
            <a:avLst/>
          </a:prstGeom>
          <a:ln w="28575">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36DF41B-7E2D-4B19-A900-39F66854004C}"/>
              </a:ext>
            </a:extLst>
          </p:cNvPr>
          <p:cNvCxnSpPr>
            <a:cxnSpLocks/>
          </p:cNvCxnSpPr>
          <p:nvPr/>
        </p:nvCxnSpPr>
        <p:spPr>
          <a:xfrm>
            <a:off x="5594242" y="3032418"/>
            <a:ext cx="1369785" cy="0"/>
          </a:xfrm>
          <a:prstGeom prst="line">
            <a:avLst/>
          </a:prstGeom>
          <a:ln w="28575">
            <a:solidFill>
              <a:srgbClr val="837AD9"/>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8DA9FB4-FEEB-4795-9051-A2A47A837FF4}"/>
              </a:ext>
            </a:extLst>
          </p:cNvPr>
          <p:cNvGrpSpPr/>
          <p:nvPr/>
        </p:nvGrpSpPr>
        <p:grpSpPr>
          <a:xfrm>
            <a:off x="6964027" y="2558550"/>
            <a:ext cx="3621313" cy="943139"/>
            <a:chOff x="6964027" y="2558550"/>
            <a:chExt cx="3621313" cy="943139"/>
          </a:xfrm>
        </p:grpSpPr>
        <p:sp>
          <p:nvSpPr>
            <p:cNvPr id="18" name="Oval 17">
              <a:extLst>
                <a:ext uri="{FF2B5EF4-FFF2-40B4-BE49-F238E27FC236}">
                  <a16:creationId xmlns:a16="http://schemas.microsoft.com/office/drawing/2014/main" id="{C53493B7-C113-42B7-AAB4-BF67C8B8B79C}"/>
                </a:ext>
              </a:extLst>
            </p:cNvPr>
            <p:cNvSpPr/>
            <p:nvPr/>
          </p:nvSpPr>
          <p:spPr>
            <a:xfrm>
              <a:off x="6964027" y="2953838"/>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4" name="Group 3">
              <a:extLst>
                <a:ext uri="{FF2B5EF4-FFF2-40B4-BE49-F238E27FC236}">
                  <a16:creationId xmlns:a16="http://schemas.microsoft.com/office/drawing/2014/main" id="{34F455CE-94E0-483B-9379-226EBF95C20E}"/>
                </a:ext>
              </a:extLst>
            </p:cNvPr>
            <p:cNvGrpSpPr/>
            <p:nvPr/>
          </p:nvGrpSpPr>
          <p:grpSpPr>
            <a:xfrm>
              <a:off x="7018642" y="2558550"/>
              <a:ext cx="3566698" cy="943139"/>
              <a:chOff x="7018642" y="2558550"/>
              <a:chExt cx="3566698" cy="943139"/>
            </a:xfrm>
          </p:grpSpPr>
          <p:sp>
            <p:nvSpPr>
              <p:cNvPr id="21" name="Rectangle: Rounded Corners 20">
                <a:extLst>
                  <a:ext uri="{FF2B5EF4-FFF2-40B4-BE49-F238E27FC236}">
                    <a16:creationId xmlns:a16="http://schemas.microsoft.com/office/drawing/2014/main" id="{D5110725-02EA-468A-B819-6CA123E803F6}"/>
                  </a:ext>
                </a:extLst>
              </p:cNvPr>
              <p:cNvSpPr/>
              <p:nvPr/>
            </p:nvSpPr>
            <p:spPr>
              <a:xfrm>
                <a:off x="7054513" y="2558550"/>
                <a:ext cx="3530827" cy="942975"/>
              </a:xfrm>
              <a:prstGeom prst="roundRect">
                <a:avLst>
                  <a:gd name="adj" fmla="val 50000"/>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TextBox 21">
                <a:extLst>
                  <a:ext uri="{FF2B5EF4-FFF2-40B4-BE49-F238E27FC236}">
                    <a16:creationId xmlns:a16="http://schemas.microsoft.com/office/drawing/2014/main" id="{1D290DB4-9293-4AE3-BC64-7C32E3E09A2F}"/>
                  </a:ext>
                </a:extLst>
              </p:cNvPr>
              <p:cNvSpPr txBox="1"/>
              <p:nvPr/>
            </p:nvSpPr>
            <p:spPr>
              <a:xfrm>
                <a:off x="7289806" y="2627696"/>
                <a:ext cx="2067116" cy="369332"/>
              </a:xfrm>
              <a:prstGeom prst="rect">
                <a:avLst/>
              </a:prstGeom>
              <a:noFill/>
            </p:spPr>
            <p:txBody>
              <a:bodyPr wrap="square" rtlCol="0">
                <a:spAutoFit/>
              </a:bodyPr>
              <a:lstStyle/>
              <a:p>
                <a:r>
                  <a:rPr lang="fa-IR" b="1" dirty="0">
                    <a:solidFill>
                      <a:schemeClr val="bg1">
                        <a:lumMod val="95000"/>
                      </a:schemeClr>
                    </a:solidFill>
                    <a:latin typeface="Pinar" pitchFamily="2" charset="-78"/>
                    <a:cs typeface="Pinar" pitchFamily="2" charset="-78"/>
                  </a:rPr>
                  <a:t>جذب مخاطب</a:t>
                </a:r>
                <a:endParaRPr lang="en-US" b="1" dirty="0">
                  <a:solidFill>
                    <a:schemeClr val="bg1">
                      <a:lumMod val="95000"/>
                    </a:schemeClr>
                  </a:solidFill>
                  <a:latin typeface="Pinar" pitchFamily="2" charset="-78"/>
                  <a:cs typeface="Pinar" pitchFamily="2" charset="-78"/>
                </a:endParaRPr>
              </a:p>
            </p:txBody>
          </p:sp>
          <p:sp>
            <p:nvSpPr>
              <p:cNvPr id="23" name="TextBox 22">
                <a:extLst>
                  <a:ext uri="{FF2B5EF4-FFF2-40B4-BE49-F238E27FC236}">
                    <a16:creationId xmlns:a16="http://schemas.microsoft.com/office/drawing/2014/main" id="{198FFEF0-B06A-4911-9BC3-0684A810CB26}"/>
                  </a:ext>
                </a:extLst>
              </p:cNvPr>
              <p:cNvSpPr txBox="1"/>
              <p:nvPr/>
            </p:nvSpPr>
            <p:spPr>
              <a:xfrm>
                <a:off x="7018642" y="3040024"/>
                <a:ext cx="3449039" cy="461665"/>
              </a:xfrm>
              <a:prstGeom prst="rect">
                <a:avLst/>
              </a:prstGeom>
              <a:noFill/>
            </p:spPr>
            <p:txBody>
              <a:bodyPr wrap="square" rtlCol="0">
                <a:spAutoFit/>
              </a:bodyPr>
              <a:lstStyle/>
              <a:p>
                <a:pPr algn="r" rtl="1"/>
                <a:r>
                  <a:rPr lang="fa-IR" sz="1200" dirty="0">
                    <a:solidFill>
                      <a:schemeClr val="bg1">
                        <a:lumMod val="95000"/>
                      </a:schemeClr>
                    </a:solidFill>
                    <a:latin typeface="Pinar" pitchFamily="2" charset="-78"/>
                    <a:cs typeface="Pinar" pitchFamily="2" charset="-78"/>
                  </a:rPr>
                  <a:t>محتوای کوتاه و جذاب برای شبکه های اجتماعی تأثیر بیشتری دارد.</a:t>
                </a:r>
                <a:endParaRPr lang="en-US" sz="1200" dirty="0">
                  <a:solidFill>
                    <a:schemeClr val="bg1">
                      <a:lumMod val="95000"/>
                    </a:schemeClr>
                  </a:solidFill>
                  <a:latin typeface="Pinar" pitchFamily="2" charset="-78"/>
                  <a:cs typeface="Pinar" pitchFamily="2" charset="-78"/>
                </a:endParaRPr>
              </a:p>
            </p:txBody>
          </p:sp>
        </p:grpSp>
      </p:grpSp>
      <p:grpSp>
        <p:nvGrpSpPr>
          <p:cNvPr id="40" name="Group 39">
            <a:extLst>
              <a:ext uri="{FF2B5EF4-FFF2-40B4-BE49-F238E27FC236}">
                <a16:creationId xmlns:a16="http://schemas.microsoft.com/office/drawing/2014/main" id="{A44E77C8-1566-4C97-9EA9-D42C98DE0A2D}"/>
              </a:ext>
            </a:extLst>
          </p:cNvPr>
          <p:cNvGrpSpPr/>
          <p:nvPr/>
        </p:nvGrpSpPr>
        <p:grpSpPr>
          <a:xfrm>
            <a:off x="6964027" y="3821520"/>
            <a:ext cx="3621313" cy="942975"/>
            <a:chOff x="6964027" y="3821520"/>
            <a:chExt cx="3621313" cy="942975"/>
          </a:xfrm>
        </p:grpSpPr>
        <p:sp>
          <p:nvSpPr>
            <p:cNvPr id="19" name="Oval 18">
              <a:extLst>
                <a:ext uri="{FF2B5EF4-FFF2-40B4-BE49-F238E27FC236}">
                  <a16:creationId xmlns:a16="http://schemas.microsoft.com/office/drawing/2014/main" id="{B70134F5-8DAF-48E6-87FF-5A532C50EA78}"/>
                </a:ext>
              </a:extLst>
            </p:cNvPr>
            <p:cNvSpPr/>
            <p:nvPr/>
          </p:nvSpPr>
          <p:spPr>
            <a:xfrm>
              <a:off x="6964027" y="4225424"/>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 name="Group 4">
              <a:extLst>
                <a:ext uri="{FF2B5EF4-FFF2-40B4-BE49-F238E27FC236}">
                  <a16:creationId xmlns:a16="http://schemas.microsoft.com/office/drawing/2014/main" id="{83FD790E-5B93-4540-A788-E67EEF978470}"/>
                </a:ext>
              </a:extLst>
            </p:cNvPr>
            <p:cNvGrpSpPr/>
            <p:nvPr/>
          </p:nvGrpSpPr>
          <p:grpSpPr>
            <a:xfrm>
              <a:off x="7054513" y="3821520"/>
              <a:ext cx="3530827" cy="942975"/>
              <a:chOff x="7054513" y="3821520"/>
              <a:chExt cx="3530827" cy="942975"/>
            </a:xfrm>
          </p:grpSpPr>
          <p:sp>
            <p:nvSpPr>
              <p:cNvPr id="33" name="Rectangle: Rounded Corners 32">
                <a:extLst>
                  <a:ext uri="{FF2B5EF4-FFF2-40B4-BE49-F238E27FC236}">
                    <a16:creationId xmlns:a16="http://schemas.microsoft.com/office/drawing/2014/main" id="{D696BFE1-E078-4E17-BAD8-DCFAC2D97F5B}"/>
                  </a:ext>
                </a:extLst>
              </p:cNvPr>
              <p:cNvSpPr/>
              <p:nvPr/>
            </p:nvSpPr>
            <p:spPr>
              <a:xfrm>
                <a:off x="7054513" y="3821520"/>
                <a:ext cx="3530827" cy="942975"/>
              </a:xfrm>
              <a:prstGeom prst="roundRect">
                <a:avLst>
                  <a:gd name="adj" fmla="val 50000"/>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TextBox 33">
                <a:extLst>
                  <a:ext uri="{FF2B5EF4-FFF2-40B4-BE49-F238E27FC236}">
                    <a16:creationId xmlns:a16="http://schemas.microsoft.com/office/drawing/2014/main" id="{BB6C4827-060C-43F3-9BAD-A15CC2CD7441}"/>
                  </a:ext>
                </a:extLst>
              </p:cNvPr>
              <p:cNvSpPr txBox="1"/>
              <p:nvPr/>
            </p:nvSpPr>
            <p:spPr>
              <a:xfrm>
                <a:off x="7289806" y="3890666"/>
                <a:ext cx="2067116" cy="369332"/>
              </a:xfrm>
              <a:prstGeom prst="rect">
                <a:avLst/>
              </a:prstGeom>
              <a:noFill/>
            </p:spPr>
            <p:txBody>
              <a:bodyPr wrap="square" rtlCol="0">
                <a:spAutoFit/>
              </a:bodyPr>
              <a:lstStyle>
                <a:defPPr>
                  <a:defRPr lang="en-US"/>
                </a:defPPr>
                <a:lvl1pPr>
                  <a:defRPr b="1">
                    <a:solidFill>
                      <a:schemeClr val="bg1">
                        <a:lumMod val="95000"/>
                      </a:schemeClr>
                    </a:solidFill>
                    <a:latin typeface="Pinar" pitchFamily="2" charset="-78"/>
                    <a:cs typeface="Pinar" pitchFamily="2" charset="-78"/>
                  </a:defRPr>
                </a:lvl1pPr>
              </a:lstStyle>
              <a:p>
                <a:r>
                  <a:rPr lang="fa-IR" dirty="0"/>
                  <a:t>درک بهتر</a:t>
                </a:r>
                <a:endParaRPr lang="en-US" dirty="0"/>
              </a:p>
            </p:txBody>
          </p:sp>
          <p:sp>
            <p:nvSpPr>
              <p:cNvPr id="35" name="TextBox 34">
                <a:extLst>
                  <a:ext uri="{FF2B5EF4-FFF2-40B4-BE49-F238E27FC236}">
                    <a16:creationId xmlns:a16="http://schemas.microsoft.com/office/drawing/2014/main" id="{C3F32B4D-E967-40CC-B786-07A7E24339CA}"/>
                  </a:ext>
                </a:extLst>
              </p:cNvPr>
              <p:cNvSpPr txBox="1"/>
              <p:nvPr/>
            </p:nvSpPr>
            <p:spPr>
              <a:xfrm>
                <a:off x="7289805" y="4195399"/>
                <a:ext cx="3167939" cy="461665"/>
              </a:xfrm>
              <a:prstGeom prst="rect">
                <a:avLst/>
              </a:prstGeom>
              <a:noFill/>
            </p:spPr>
            <p:txBody>
              <a:bodyPr wrap="square" rtlCol="0">
                <a:spAutoFit/>
              </a:bodyPr>
              <a:lstStyle>
                <a:defPPr>
                  <a:defRPr lang="en-US"/>
                </a:defPPr>
                <a:lvl1pPr algn="r" rtl="1">
                  <a:defRPr sz="1200">
                    <a:solidFill>
                      <a:schemeClr val="bg1">
                        <a:lumMod val="95000"/>
                      </a:schemeClr>
                    </a:solidFill>
                    <a:latin typeface="Pinar" pitchFamily="2" charset="-78"/>
                    <a:cs typeface="Pinar" pitchFamily="2" charset="-78"/>
                  </a:defRPr>
                </a:lvl1pPr>
              </a:lstStyle>
              <a:p>
                <a:r>
                  <a:rPr lang="fa-IR" dirty="0"/>
                  <a:t>ساده سازی مفاهیم دینی باعث می شود</a:t>
                </a:r>
                <a:r>
                  <a:rPr lang="fa-IR" altLang="ja-JP" dirty="0"/>
                  <a:t> بیشتر افراد </a:t>
                </a:r>
                <a:r>
                  <a:rPr lang="fa-IR" dirty="0"/>
                  <a:t>به آموزه های دینی علاقه مند شوند.</a:t>
                </a:r>
                <a:endParaRPr lang="en-US" dirty="0"/>
              </a:p>
            </p:txBody>
          </p:sp>
        </p:grpSp>
      </p:grpSp>
      <p:grpSp>
        <p:nvGrpSpPr>
          <p:cNvPr id="41" name="Group 40">
            <a:extLst>
              <a:ext uri="{FF2B5EF4-FFF2-40B4-BE49-F238E27FC236}">
                <a16:creationId xmlns:a16="http://schemas.microsoft.com/office/drawing/2014/main" id="{408C653B-3C4E-457C-8838-B92099831528}"/>
              </a:ext>
            </a:extLst>
          </p:cNvPr>
          <p:cNvGrpSpPr/>
          <p:nvPr/>
        </p:nvGrpSpPr>
        <p:grpSpPr>
          <a:xfrm>
            <a:off x="6964027" y="5096962"/>
            <a:ext cx="3621313" cy="942975"/>
            <a:chOff x="6964027" y="5096962"/>
            <a:chExt cx="3621313" cy="942975"/>
          </a:xfrm>
        </p:grpSpPr>
        <p:sp>
          <p:nvSpPr>
            <p:cNvPr id="20" name="Oval 19">
              <a:extLst>
                <a:ext uri="{FF2B5EF4-FFF2-40B4-BE49-F238E27FC236}">
                  <a16:creationId xmlns:a16="http://schemas.microsoft.com/office/drawing/2014/main" id="{DA4EC9BD-99F4-4CC5-A645-EBC9CEF37779}"/>
                </a:ext>
              </a:extLst>
            </p:cNvPr>
            <p:cNvSpPr/>
            <p:nvPr/>
          </p:nvSpPr>
          <p:spPr>
            <a:xfrm>
              <a:off x="6964027" y="5492249"/>
              <a:ext cx="152400" cy="152400"/>
            </a:xfrm>
            <a:prstGeom prst="ellipse">
              <a:avLst/>
            </a:prstGeom>
            <a:no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6" name="Group 5">
              <a:extLst>
                <a:ext uri="{FF2B5EF4-FFF2-40B4-BE49-F238E27FC236}">
                  <a16:creationId xmlns:a16="http://schemas.microsoft.com/office/drawing/2014/main" id="{D920388F-4003-414D-841E-AE5D08AB05F3}"/>
                </a:ext>
              </a:extLst>
            </p:cNvPr>
            <p:cNvGrpSpPr/>
            <p:nvPr/>
          </p:nvGrpSpPr>
          <p:grpSpPr>
            <a:xfrm>
              <a:off x="7054513" y="5096962"/>
              <a:ext cx="3530827" cy="942975"/>
              <a:chOff x="7054513" y="5096962"/>
              <a:chExt cx="3530827" cy="942975"/>
            </a:xfrm>
          </p:grpSpPr>
          <p:sp>
            <p:nvSpPr>
              <p:cNvPr id="37" name="Rectangle: Rounded Corners 36">
                <a:extLst>
                  <a:ext uri="{FF2B5EF4-FFF2-40B4-BE49-F238E27FC236}">
                    <a16:creationId xmlns:a16="http://schemas.microsoft.com/office/drawing/2014/main" id="{52BAE4A1-FE49-4351-A090-7270429225FA}"/>
                  </a:ext>
                </a:extLst>
              </p:cNvPr>
              <p:cNvSpPr/>
              <p:nvPr/>
            </p:nvSpPr>
            <p:spPr>
              <a:xfrm>
                <a:off x="7054513" y="5096962"/>
                <a:ext cx="3530827" cy="942975"/>
              </a:xfrm>
              <a:prstGeom prst="roundRect">
                <a:avLst>
                  <a:gd name="adj" fmla="val 50000"/>
                </a:avLst>
              </a:prstGeom>
              <a:solidFill>
                <a:srgbClr val="9188E5"/>
              </a:solidFill>
              <a:ln w="28575">
                <a:solidFill>
                  <a:srgbClr val="837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TextBox 37">
                <a:extLst>
                  <a:ext uri="{FF2B5EF4-FFF2-40B4-BE49-F238E27FC236}">
                    <a16:creationId xmlns:a16="http://schemas.microsoft.com/office/drawing/2014/main" id="{FFCE83FF-C5AC-4A53-9AA9-693AA93A988B}"/>
                  </a:ext>
                </a:extLst>
              </p:cNvPr>
              <p:cNvSpPr txBox="1"/>
              <p:nvPr/>
            </p:nvSpPr>
            <p:spPr>
              <a:xfrm>
                <a:off x="7289806" y="5166108"/>
                <a:ext cx="2647732" cy="369332"/>
              </a:xfrm>
              <a:prstGeom prst="rect">
                <a:avLst/>
              </a:prstGeom>
              <a:noFill/>
            </p:spPr>
            <p:txBody>
              <a:bodyPr wrap="square" rtlCol="0">
                <a:spAutoFit/>
              </a:bodyPr>
              <a:lstStyle>
                <a:defPPr>
                  <a:defRPr lang="en-US"/>
                </a:defPPr>
                <a:lvl1pPr>
                  <a:defRPr b="1">
                    <a:solidFill>
                      <a:schemeClr val="bg1">
                        <a:lumMod val="95000"/>
                      </a:schemeClr>
                    </a:solidFill>
                    <a:latin typeface="Pinar" pitchFamily="2" charset="-78"/>
                    <a:cs typeface="Pinar" pitchFamily="2" charset="-78"/>
                  </a:defRPr>
                </a:lvl1pPr>
              </a:lstStyle>
              <a:p>
                <a:r>
                  <a:rPr lang="fa-IR" dirty="0"/>
                  <a:t>صرفه جویی در زمان</a:t>
                </a:r>
                <a:endParaRPr lang="en-US" dirty="0"/>
              </a:p>
            </p:txBody>
          </p:sp>
          <p:sp>
            <p:nvSpPr>
              <p:cNvPr id="39" name="TextBox 38">
                <a:extLst>
                  <a:ext uri="{FF2B5EF4-FFF2-40B4-BE49-F238E27FC236}">
                    <a16:creationId xmlns:a16="http://schemas.microsoft.com/office/drawing/2014/main" id="{360DB703-F756-4995-A56D-D36D5448A4D5}"/>
                  </a:ext>
                </a:extLst>
              </p:cNvPr>
              <p:cNvSpPr txBox="1"/>
              <p:nvPr/>
            </p:nvSpPr>
            <p:spPr>
              <a:xfrm>
                <a:off x="7266914" y="5556856"/>
                <a:ext cx="3167939" cy="461665"/>
              </a:xfrm>
              <a:prstGeom prst="rect">
                <a:avLst/>
              </a:prstGeom>
              <a:noFill/>
            </p:spPr>
            <p:txBody>
              <a:bodyPr wrap="square" rtlCol="0">
                <a:spAutoFit/>
              </a:bodyPr>
              <a:lstStyle>
                <a:defPPr>
                  <a:defRPr lang="en-US"/>
                </a:defPPr>
                <a:lvl1pPr algn="r" rtl="1">
                  <a:defRPr sz="1200">
                    <a:solidFill>
                      <a:schemeClr val="bg1">
                        <a:lumMod val="95000"/>
                      </a:schemeClr>
                    </a:solidFill>
                    <a:latin typeface="Pinar" pitchFamily="2" charset="-78"/>
                    <a:cs typeface="Pinar" pitchFamily="2" charset="-78"/>
                  </a:defRPr>
                </a:lvl1pPr>
              </a:lstStyle>
              <a:p>
                <a:r>
                  <a:rPr lang="fa-IR" dirty="0"/>
                  <a:t>هوش مصنوعی به سرعت محتوا تولید می کند و شما فقط نیاز به ویرایش دارید.</a:t>
                </a:r>
                <a:endParaRPr lang="en-US" dirty="0"/>
              </a:p>
            </p:txBody>
          </p:sp>
        </p:grpSp>
      </p:grpSp>
      <p:sp>
        <p:nvSpPr>
          <p:cNvPr id="7" name="Oval 6">
            <a:extLst>
              <a:ext uri="{FF2B5EF4-FFF2-40B4-BE49-F238E27FC236}">
                <a16:creationId xmlns:a16="http://schemas.microsoft.com/office/drawing/2014/main" id="{DBA415DB-F36A-47AB-B196-CB63FD8B8926}"/>
              </a:ext>
            </a:extLst>
          </p:cNvPr>
          <p:cNvSpPr/>
          <p:nvPr/>
        </p:nvSpPr>
        <p:spPr>
          <a:xfrm>
            <a:off x="813725" y="424315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a:extLst>
              <a:ext uri="{FF2B5EF4-FFF2-40B4-BE49-F238E27FC236}">
                <a16:creationId xmlns:a16="http://schemas.microsoft.com/office/drawing/2014/main" id="{FE59F48E-7C98-4F2C-AF02-84147A728641}"/>
              </a:ext>
            </a:extLst>
          </p:cNvPr>
          <p:cNvSpPr/>
          <p:nvPr/>
        </p:nvSpPr>
        <p:spPr>
          <a:xfrm>
            <a:off x="2876691" y="1801442"/>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1F03BCE3-BC1E-4DFB-BE78-280C9D54A34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Freeform: Shape 11">
            <a:extLst>
              <a:ext uri="{FF2B5EF4-FFF2-40B4-BE49-F238E27FC236}">
                <a16:creationId xmlns:a16="http://schemas.microsoft.com/office/drawing/2014/main" id="{710E805B-1C01-4306-91BA-9F7C9DB6A7D1}"/>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5" name="Freeform: Shape 14">
            <a:extLst>
              <a:ext uri="{FF2B5EF4-FFF2-40B4-BE49-F238E27FC236}">
                <a16:creationId xmlns:a16="http://schemas.microsoft.com/office/drawing/2014/main" id="{F7F0FCD7-07EB-406B-827C-059AF411D5A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4" name="Oval 23">
            <a:extLst>
              <a:ext uri="{FF2B5EF4-FFF2-40B4-BE49-F238E27FC236}">
                <a16:creationId xmlns:a16="http://schemas.microsoft.com/office/drawing/2014/main" id="{0EA96ACC-3E8A-4600-A881-A089730FA6D6}"/>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Oval 25">
            <a:extLst>
              <a:ext uri="{FF2B5EF4-FFF2-40B4-BE49-F238E27FC236}">
                <a16:creationId xmlns:a16="http://schemas.microsoft.com/office/drawing/2014/main" id="{12695CEA-F3B4-4568-B2AE-2DB57AF09C22}"/>
              </a:ext>
            </a:extLst>
          </p:cNvPr>
          <p:cNvSpPr/>
          <p:nvPr/>
        </p:nvSpPr>
        <p:spPr>
          <a:xfrm>
            <a:off x="9674978" y="16701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Freeform: Shape 49">
            <a:extLst>
              <a:ext uri="{FF2B5EF4-FFF2-40B4-BE49-F238E27FC236}">
                <a16:creationId xmlns:a16="http://schemas.microsoft.com/office/drawing/2014/main" id="{5E846F25-E724-4A4F-A663-E6690E23418A}"/>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Freeform: Shape 53">
            <a:extLst>
              <a:ext uri="{FF2B5EF4-FFF2-40B4-BE49-F238E27FC236}">
                <a16:creationId xmlns:a16="http://schemas.microsoft.com/office/drawing/2014/main" id="{B1427936-EDE8-44EA-B563-8623056032CF}"/>
              </a:ext>
            </a:extLst>
          </p:cNvPr>
          <p:cNvSpPr/>
          <p:nvPr/>
        </p:nvSpPr>
        <p:spPr>
          <a:xfrm rot="5400000">
            <a:off x="6030360"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36" name="Rectangle 35">
            <a:extLst>
              <a:ext uri="{FF2B5EF4-FFF2-40B4-BE49-F238E27FC236}">
                <a16:creationId xmlns:a16="http://schemas.microsoft.com/office/drawing/2014/main" id="{1169BCE1-BD93-4452-929C-EF9E5F417C9F}"/>
              </a:ext>
            </a:extLst>
          </p:cNvPr>
          <p:cNvSpPr/>
          <p:nvPr/>
        </p:nvSpPr>
        <p:spPr>
          <a:xfrm>
            <a:off x="10811107" y="2472774"/>
            <a:ext cx="1376736" cy="1175644"/>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a:extLst>
              <a:ext uri="{FF2B5EF4-FFF2-40B4-BE49-F238E27FC236}">
                <a16:creationId xmlns:a16="http://schemas.microsoft.com/office/drawing/2014/main" id="{FE759831-8996-4753-A2BF-7C6D2BA1C0D7}"/>
              </a:ext>
            </a:extLst>
          </p:cNvPr>
          <p:cNvSpPr/>
          <p:nvPr/>
        </p:nvSpPr>
        <p:spPr>
          <a:xfrm>
            <a:off x="10811107" y="3806585"/>
            <a:ext cx="1376736" cy="1002237"/>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Oval 16">
            <a:extLst>
              <a:ext uri="{FF2B5EF4-FFF2-40B4-BE49-F238E27FC236}">
                <a16:creationId xmlns:a16="http://schemas.microsoft.com/office/drawing/2014/main" id="{41F324C1-B84A-458F-BA84-8F6689F45254}"/>
              </a:ext>
            </a:extLst>
          </p:cNvPr>
          <p:cNvSpPr/>
          <p:nvPr/>
        </p:nvSpPr>
        <p:spPr>
          <a:xfrm>
            <a:off x="11028109" y="3633178"/>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ectangle 48">
            <a:extLst>
              <a:ext uri="{FF2B5EF4-FFF2-40B4-BE49-F238E27FC236}">
                <a16:creationId xmlns:a16="http://schemas.microsoft.com/office/drawing/2014/main" id="{4D2C2C0A-B460-407E-9993-1A07D55B811A}"/>
              </a:ext>
            </a:extLst>
          </p:cNvPr>
          <p:cNvSpPr/>
          <p:nvPr/>
        </p:nvSpPr>
        <p:spPr>
          <a:xfrm>
            <a:off x="10811107" y="5034321"/>
            <a:ext cx="1376736" cy="1108009"/>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5" name="Oval 24">
            <a:extLst>
              <a:ext uri="{FF2B5EF4-FFF2-40B4-BE49-F238E27FC236}">
                <a16:creationId xmlns:a16="http://schemas.microsoft.com/office/drawing/2014/main" id="{14B7E976-6F4A-4CC9-940C-7094BAA47241}"/>
              </a:ext>
            </a:extLst>
          </p:cNvPr>
          <p:cNvSpPr/>
          <p:nvPr/>
        </p:nvSpPr>
        <p:spPr>
          <a:xfrm>
            <a:off x="11206956" y="5933756"/>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Freeform: Shape 31">
            <a:extLst>
              <a:ext uri="{FF2B5EF4-FFF2-40B4-BE49-F238E27FC236}">
                <a16:creationId xmlns:a16="http://schemas.microsoft.com/office/drawing/2014/main" id="{5B50076D-4994-4A9D-8F23-D3BF14DBEC19}"/>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pic>
        <p:nvPicPr>
          <p:cNvPr id="30" name="Picture Placeholder 29">
            <a:extLst>
              <a:ext uri="{FF2B5EF4-FFF2-40B4-BE49-F238E27FC236}">
                <a16:creationId xmlns:a16="http://schemas.microsoft.com/office/drawing/2014/main" id="{C1C1E43C-05DB-D217-358E-628EEE99314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7166" t="192" r="26486" b="-192"/>
          <a:stretch/>
        </p:blipFill>
        <p:spPr>
          <a:xfrm>
            <a:off x="1882592" y="2897188"/>
            <a:ext cx="2610828" cy="3960812"/>
          </a:xfrm>
        </p:spPr>
      </p:pic>
      <p:sp>
        <p:nvSpPr>
          <p:cNvPr id="42" name="Freeform: Shape 41">
            <a:extLst>
              <a:ext uri="{FF2B5EF4-FFF2-40B4-BE49-F238E27FC236}">
                <a16:creationId xmlns:a16="http://schemas.microsoft.com/office/drawing/2014/main" id="{693A515C-CD9C-4544-BF4D-8EB62A0D7643}"/>
              </a:ext>
            </a:extLst>
          </p:cNvPr>
          <p:cNvSpPr/>
          <p:nvPr/>
        </p:nvSpPr>
        <p:spPr>
          <a:xfrm>
            <a:off x="928122" y="1829854"/>
            <a:ext cx="4435592" cy="5028146"/>
          </a:xfrm>
          <a:custGeom>
            <a:avLst/>
            <a:gdLst>
              <a:gd name="connsiteX0" fmla="*/ 2304484 w 4435592"/>
              <a:gd name="connsiteY0" fmla="*/ 471077 h 5028146"/>
              <a:gd name="connsiteX1" fmla="*/ 312408 w 4435592"/>
              <a:gd name="connsiteY1" fmla="*/ 2463153 h 5028146"/>
              <a:gd name="connsiteX2" fmla="*/ 2304484 w 4435592"/>
              <a:gd name="connsiteY2" fmla="*/ 4455229 h 5028146"/>
              <a:gd name="connsiteX3" fmla="*/ 4296560 w 4435592"/>
              <a:gd name="connsiteY3" fmla="*/ 2463153 h 5028146"/>
              <a:gd name="connsiteX4" fmla="*/ 2304484 w 4435592"/>
              <a:gd name="connsiteY4" fmla="*/ 471077 h 5028146"/>
              <a:gd name="connsiteX5" fmla="*/ 0 w 4435592"/>
              <a:gd name="connsiteY5" fmla="*/ 0 h 5028146"/>
              <a:gd name="connsiteX6" fmla="*/ 4435592 w 4435592"/>
              <a:gd name="connsiteY6" fmla="*/ 0 h 5028146"/>
              <a:gd name="connsiteX7" fmla="*/ 4435592 w 4435592"/>
              <a:gd name="connsiteY7" fmla="*/ 5028146 h 5028146"/>
              <a:gd name="connsiteX8" fmla="*/ 0 w 4435592"/>
              <a:gd name="connsiteY8" fmla="*/ 5028146 h 502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92" h="5028146">
                <a:moveTo>
                  <a:pt x="2304484" y="471077"/>
                </a:moveTo>
                <a:cubicBezTo>
                  <a:pt x="1204291" y="471077"/>
                  <a:pt x="312408" y="1362960"/>
                  <a:pt x="312408" y="2463153"/>
                </a:cubicBezTo>
                <a:cubicBezTo>
                  <a:pt x="312408" y="3563346"/>
                  <a:pt x="1204291" y="4455229"/>
                  <a:pt x="2304484" y="4455229"/>
                </a:cubicBezTo>
                <a:cubicBezTo>
                  <a:pt x="3404677" y="4455229"/>
                  <a:pt x="4296560" y="3563346"/>
                  <a:pt x="4296560" y="2463153"/>
                </a:cubicBezTo>
                <a:cubicBezTo>
                  <a:pt x="4296560" y="1362960"/>
                  <a:pt x="3404677" y="471077"/>
                  <a:pt x="2304484" y="471077"/>
                </a:cubicBezTo>
                <a:close/>
                <a:moveTo>
                  <a:pt x="0" y="0"/>
                </a:moveTo>
                <a:lnTo>
                  <a:pt x="4435592" y="0"/>
                </a:lnTo>
                <a:lnTo>
                  <a:pt x="4435592" y="5028146"/>
                </a:lnTo>
                <a:lnTo>
                  <a:pt x="0" y="5028146"/>
                </a:lnTo>
                <a:close/>
              </a:path>
            </a:pathLst>
          </a:cu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47" name="TextBox 46">
            <a:extLst>
              <a:ext uri="{FF2B5EF4-FFF2-40B4-BE49-F238E27FC236}">
                <a16:creationId xmlns:a16="http://schemas.microsoft.com/office/drawing/2014/main" id="{FA50C801-1CD6-4B3B-935F-F01ED86FD50A}"/>
              </a:ext>
            </a:extLst>
          </p:cNvPr>
          <p:cNvSpPr txBox="1"/>
          <p:nvPr/>
        </p:nvSpPr>
        <p:spPr>
          <a:xfrm>
            <a:off x="2580062" y="180337"/>
            <a:ext cx="7708386" cy="830997"/>
          </a:xfrm>
          <a:prstGeom prst="rect">
            <a:avLst/>
          </a:prstGeom>
          <a:noFill/>
        </p:spPr>
        <p:txBody>
          <a:bodyPr wrap="square" rtlCol="0">
            <a:spAutoFit/>
          </a:bodyPr>
          <a:lstStyle/>
          <a:p>
            <a:pPr algn="ctr"/>
            <a:r>
              <a:rPr lang="fa-IR" sz="4800" b="1" dirty="0">
                <a:solidFill>
                  <a:schemeClr val="bg1">
                    <a:lumMod val="95000"/>
                  </a:schemeClr>
                </a:solidFill>
                <a:latin typeface="Ray ExtraBlack" panose="02000504000000020004" pitchFamily="2" charset="-78"/>
                <a:cs typeface="Ray ExtraBlack" panose="02000504000000020004" pitchFamily="2" charset="-78"/>
              </a:rPr>
              <a:t>چرا این مثالها مهم هستند؟</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48" name="TextBox 47">
            <a:extLst>
              <a:ext uri="{FF2B5EF4-FFF2-40B4-BE49-F238E27FC236}">
                <a16:creationId xmlns:a16="http://schemas.microsoft.com/office/drawing/2014/main" id="{1C39558A-C9EC-4930-8924-4689731C68AB}"/>
              </a:ext>
            </a:extLst>
          </p:cNvPr>
          <p:cNvSpPr txBox="1"/>
          <p:nvPr/>
        </p:nvSpPr>
        <p:spPr>
          <a:xfrm>
            <a:off x="690113" y="938486"/>
            <a:ext cx="10019069" cy="800219"/>
          </a:xfrm>
          <a:prstGeom prst="rect">
            <a:avLst/>
          </a:prstGeom>
          <a:noFill/>
        </p:spPr>
        <p:txBody>
          <a:bodyPr wrap="square" rtlCol="0">
            <a:spAutoFit/>
          </a:bodyPr>
          <a:lstStyle/>
          <a:p>
            <a:pPr algn="r" rtl="1">
              <a:lnSpc>
                <a:spcPct val="150000"/>
              </a:lnSpc>
            </a:pPr>
            <a:r>
              <a:rPr lang="fa-IR" sz="1600" dirty="0">
                <a:solidFill>
                  <a:schemeClr val="bg1">
                    <a:lumMod val="95000"/>
                  </a:schemeClr>
                </a:solidFill>
                <a:latin typeface="Pinar" pitchFamily="2" charset="-78"/>
                <a:cs typeface="Pinar" pitchFamily="2" charset="-78"/>
              </a:rPr>
              <a:t>*با استفاده از پرامپت نویسی، می توانید محتوای دینی جذاب و ساده برای شبکه های اجتماعی تولید کنید.</a:t>
            </a:r>
          </a:p>
          <a:p>
            <a:pPr algn="r" rtl="1">
              <a:lnSpc>
                <a:spcPct val="150000"/>
              </a:lnSpc>
            </a:pPr>
            <a:r>
              <a:rPr lang="fa-IR" sz="1600" dirty="0">
                <a:solidFill>
                  <a:schemeClr val="bg1">
                    <a:lumMod val="95000"/>
                  </a:schemeClr>
                </a:solidFill>
                <a:latin typeface="Pinar" pitchFamily="2" charset="-78"/>
                <a:cs typeface="Pinar" pitchFamily="2" charset="-78"/>
              </a:rPr>
              <a:t>*هوش مصنوعی به شما کمک می کند مفاهیم پیچیده را به زبان ساده و قابل فهم بیان کنید.</a:t>
            </a:r>
            <a:endParaRPr lang="en-US" sz="1600" dirty="0">
              <a:solidFill>
                <a:schemeClr val="bg1">
                  <a:lumMod val="95000"/>
                </a:schemeClr>
              </a:solidFill>
              <a:latin typeface="Pinar" pitchFamily="2" charset="-78"/>
              <a:cs typeface="Pinar" pitchFamily="2" charset="-78"/>
            </a:endParaRPr>
          </a:p>
        </p:txBody>
      </p:sp>
      <p:sp>
        <p:nvSpPr>
          <p:cNvPr id="3" name="TextBox 2">
            <a:extLst>
              <a:ext uri="{FF2B5EF4-FFF2-40B4-BE49-F238E27FC236}">
                <a16:creationId xmlns:a16="http://schemas.microsoft.com/office/drawing/2014/main" id="{C85CA8E9-2B9A-57F0-B274-E48328E7D11A}"/>
              </a:ext>
            </a:extLst>
          </p:cNvPr>
          <p:cNvSpPr txBox="1"/>
          <p:nvPr/>
        </p:nvSpPr>
        <p:spPr>
          <a:xfrm>
            <a:off x="244806" y="6400664"/>
            <a:ext cx="4766028" cy="276999"/>
          </a:xfrm>
          <a:prstGeom prst="rect">
            <a:avLst/>
          </a:prstGeom>
          <a:noFill/>
        </p:spPr>
        <p:txBody>
          <a:bodyPr wrap="square" rtlCol="0">
            <a:spAutoFit/>
          </a:bodyPr>
          <a:lstStyle>
            <a:defPPr>
              <a:defRPr lang="en-US"/>
            </a:defPPr>
            <a:lvl1pPr algn="r" rtl="1">
              <a:defRPr sz="1200">
                <a:solidFill>
                  <a:schemeClr val="bg1">
                    <a:lumMod val="95000"/>
                  </a:schemeClr>
                </a:solidFill>
                <a:latin typeface="Pinar" pitchFamily="2" charset="-78"/>
                <a:cs typeface="Pinar" pitchFamily="2" charset="-78"/>
              </a:defRPr>
            </a:lvl1pPr>
          </a:lstStyle>
          <a:p>
            <a:r>
              <a:rPr lang="fa-IR" dirty="0">
                <a:solidFill>
                  <a:srgbClr val="FFC000"/>
                </a:solidFill>
              </a:rPr>
              <a:t>گام بعدی: </a:t>
            </a:r>
            <a:r>
              <a:rPr lang="fa-IR" dirty="0"/>
              <a:t>تمرین نوشتن پرامپت برای موضوعات مختلف و بررسی نتایج.</a:t>
            </a:r>
            <a:endParaRPr lang="en-US" dirty="0"/>
          </a:p>
        </p:txBody>
      </p:sp>
    </p:spTree>
    <p:extLst>
      <p:ext uri="{BB962C8B-B14F-4D97-AF65-F5344CB8AC3E}">
        <p14:creationId xmlns:p14="http://schemas.microsoft.com/office/powerpoint/2010/main" val="33622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50"/>
                                        <p:tgtEl>
                                          <p:spTgt spid="14"/>
                                        </p:tgtEl>
                                      </p:cBhvr>
                                    </p:animEffect>
                                  </p:childTnLst>
                                </p:cTn>
                              </p:par>
                            </p:childTnLst>
                          </p:cTn>
                        </p:par>
                        <p:par>
                          <p:cTn id="12" fill="hold">
                            <p:stCondLst>
                              <p:cond delay="750"/>
                            </p:stCondLst>
                            <p:childTnLst>
                              <p:par>
                                <p:cTn id="13" presetID="2" presetClass="entr" presetSubtype="2" decel="10000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250"/>
                                        <p:tgtEl>
                                          <p:spTgt spid="13"/>
                                        </p:tgtEl>
                                      </p:cBhvr>
                                    </p:animEffect>
                                  </p:childTnLst>
                                </p:cTn>
                              </p:par>
                            </p:childTnLst>
                          </p:cTn>
                        </p:par>
                        <p:par>
                          <p:cTn id="22" fill="hold">
                            <p:stCondLst>
                              <p:cond delay="250"/>
                            </p:stCondLst>
                            <p:childTnLst>
                              <p:par>
                                <p:cTn id="23" presetID="2" presetClass="entr" presetSubtype="2" decel="10000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50"/>
                                        <p:tgtEl>
                                          <p:spTgt spid="16"/>
                                        </p:tgtEl>
                                      </p:cBhvr>
                                    </p:animEffect>
                                  </p:childTnLst>
                                </p:cTn>
                              </p:par>
                            </p:childTnLst>
                          </p:cTn>
                        </p:par>
                        <p:par>
                          <p:cTn id="32" fill="hold">
                            <p:stCondLst>
                              <p:cond delay="250"/>
                            </p:stCondLst>
                            <p:childTnLst>
                              <p:par>
                                <p:cTn id="33" presetID="2" presetClass="entr" presetSubtype="2" decel="10000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53" presetClass="entr" presetSubtype="16"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1454775" y="287983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p:nvPr/>
        </p:nvCxnSpPr>
        <p:spPr>
          <a:xfrm>
            <a:off x="2160033" y="323985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26A87BD-BAB0-4ADB-9525-6605EED54126}"/>
              </a:ext>
            </a:extLst>
          </p:cNvPr>
          <p:cNvSpPr/>
          <p:nvPr/>
        </p:nvSpPr>
        <p:spPr>
          <a:xfrm>
            <a:off x="4550922" y="287983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6" name="Straight Connector 25">
            <a:extLst>
              <a:ext uri="{FF2B5EF4-FFF2-40B4-BE49-F238E27FC236}">
                <a16:creationId xmlns:a16="http://schemas.microsoft.com/office/drawing/2014/main" id="{C901A7F9-BB6A-40F2-BAD8-323338FA11B2}"/>
              </a:ext>
            </a:extLst>
          </p:cNvPr>
          <p:cNvCxnSpPr/>
          <p:nvPr/>
        </p:nvCxnSpPr>
        <p:spPr>
          <a:xfrm>
            <a:off x="5248012" y="323985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1B08DB8-9D3E-491A-AD77-E71646D6A674}"/>
              </a:ext>
            </a:extLst>
          </p:cNvPr>
          <p:cNvSpPr/>
          <p:nvPr/>
        </p:nvSpPr>
        <p:spPr>
          <a:xfrm>
            <a:off x="7638570" y="287983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a:extLst>
              <a:ext uri="{FF2B5EF4-FFF2-40B4-BE49-F238E27FC236}">
                <a16:creationId xmlns:a16="http://schemas.microsoft.com/office/drawing/2014/main" id="{42F23C58-76FE-4098-80C3-CF55BF1C5345}"/>
              </a:ext>
            </a:extLst>
          </p:cNvPr>
          <p:cNvSpPr/>
          <p:nvPr/>
        </p:nvSpPr>
        <p:spPr>
          <a:xfrm>
            <a:off x="1454775" y="462407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8" name="Straight Connector 37">
            <a:extLst>
              <a:ext uri="{FF2B5EF4-FFF2-40B4-BE49-F238E27FC236}">
                <a16:creationId xmlns:a16="http://schemas.microsoft.com/office/drawing/2014/main" id="{91859C14-E17B-459F-A871-AA0AAD0844B8}"/>
              </a:ext>
            </a:extLst>
          </p:cNvPr>
          <p:cNvCxnSpPr/>
          <p:nvPr/>
        </p:nvCxnSpPr>
        <p:spPr>
          <a:xfrm>
            <a:off x="2160033" y="498409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728E5AF-2A43-49FF-8C06-3C0A8C54A889}"/>
              </a:ext>
            </a:extLst>
          </p:cNvPr>
          <p:cNvSpPr/>
          <p:nvPr/>
        </p:nvSpPr>
        <p:spPr>
          <a:xfrm>
            <a:off x="4550922" y="462407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40" name="Straight Connector 39">
            <a:extLst>
              <a:ext uri="{FF2B5EF4-FFF2-40B4-BE49-F238E27FC236}">
                <a16:creationId xmlns:a16="http://schemas.microsoft.com/office/drawing/2014/main" id="{146E6635-E2D0-4B89-A194-1EA131DC9196}"/>
              </a:ext>
            </a:extLst>
          </p:cNvPr>
          <p:cNvCxnSpPr/>
          <p:nvPr/>
        </p:nvCxnSpPr>
        <p:spPr>
          <a:xfrm>
            <a:off x="5248012" y="498409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7B760311-D45C-43EA-A096-BB9B3B108BAB}"/>
              </a:ext>
            </a:extLst>
          </p:cNvPr>
          <p:cNvSpPr/>
          <p:nvPr/>
        </p:nvSpPr>
        <p:spPr>
          <a:xfrm>
            <a:off x="7638570" y="462407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a:extLst>
              <a:ext uri="{FF2B5EF4-FFF2-40B4-BE49-F238E27FC236}">
                <a16:creationId xmlns:a16="http://schemas.microsoft.com/office/drawing/2014/main" id="{0DECB40A-4838-47F9-98B6-1E5FF74A5251}"/>
              </a:ext>
            </a:extLst>
          </p:cNvPr>
          <p:cNvSpPr/>
          <p:nvPr/>
        </p:nvSpPr>
        <p:spPr>
          <a:xfrm>
            <a:off x="1550025" y="297508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a:extLst>
              <a:ext uri="{FF2B5EF4-FFF2-40B4-BE49-F238E27FC236}">
                <a16:creationId xmlns:a16="http://schemas.microsoft.com/office/drawing/2014/main" id="{07209B07-76DE-454A-AC9C-CD2B2D707475}"/>
              </a:ext>
            </a:extLst>
          </p:cNvPr>
          <p:cNvSpPr/>
          <p:nvPr/>
        </p:nvSpPr>
        <p:spPr>
          <a:xfrm>
            <a:off x="1550025" y="471932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a:extLst>
              <a:ext uri="{FF2B5EF4-FFF2-40B4-BE49-F238E27FC236}">
                <a16:creationId xmlns:a16="http://schemas.microsoft.com/office/drawing/2014/main" id="{570FAD48-2C1D-4D31-B7CC-BFC167EFE389}"/>
              </a:ext>
            </a:extLst>
          </p:cNvPr>
          <p:cNvSpPr/>
          <p:nvPr/>
        </p:nvSpPr>
        <p:spPr>
          <a:xfrm>
            <a:off x="7731439" y="297508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a:extLst>
              <a:ext uri="{FF2B5EF4-FFF2-40B4-BE49-F238E27FC236}">
                <a16:creationId xmlns:a16="http://schemas.microsoft.com/office/drawing/2014/main" id="{06151DF5-FF4E-403C-9494-B838A5A6555A}"/>
              </a:ext>
            </a:extLst>
          </p:cNvPr>
          <p:cNvSpPr/>
          <p:nvPr/>
        </p:nvSpPr>
        <p:spPr>
          <a:xfrm>
            <a:off x="4645035" y="471932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a:extLst>
              <a:ext uri="{FF2B5EF4-FFF2-40B4-BE49-F238E27FC236}">
                <a16:creationId xmlns:a16="http://schemas.microsoft.com/office/drawing/2014/main" id="{1C2BCF99-B9A3-453E-898D-D393A59F6F78}"/>
              </a:ext>
            </a:extLst>
          </p:cNvPr>
          <p:cNvSpPr/>
          <p:nvPr/>
        </p:nvSpPr>
        <p:spPr>
          <a:xfrm>
            <a:off x="7731439" y="471932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a:extLst>
              <a:ext uri="{FF2B5EF4-FFF2-40B4-BE49-F238E27FC236}">
                <a16:creationId xmlns:a16="http://schemas.microsoft.com/office/drawing/2014/main" id="{EF32F5C2-95B6-4E94-B09B-DB0B34BDDD72}"/>
              </a:ext>
            </a:extLst>
          </p:cNvPr>
          <p:cNvSpPr/>
          <p:nvPr/>
        </p:nvSpPr>
        <p:spPr>
          <a:xfrm>
            <a:off x="4646623" y="297508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60" name="Group 59">
            <a:extLst>
              <a:ext uri="{FF2B5EF4-FFF2-40B4-BE49-F238E27FC236}">
                <a16:creationId xmlns:a16="http://schemas.microsoft.com/office/drawing/2014/main" id="{4350D54A-B9E1-4558-813D-2444860A7A04}"/>
              </a:ext>
            </a:extLst>
          </p:cNvPr>
          <p:cNvGrpSpPr/>
          <p:nvPr/>
        </p:nvGrpSpPr>
        <p:grpSpPr>
          <a:xfrm>
            <a:off x="1659220" y="3084283"/>
            <a:ext cx="307494" cy="307494"/>
            <a:chOff x="6158672" y="3675083"/>
            <a:chExt cx="787340" cy="787340"/>
          </a:xfrm>
          <a:solidFill>
            <a:schemeClr val="bg1"/>
          </a:solidFill>
        </p:grpSpPr>
        <p:sp>
          <p:nvSpPr>
            <p:cNvPr id="61" name="Circle: Hollow 60">
              <a:extLst>
                <a:ext uri="{FF2B5EF4-FFF2-40B4-BE49-F238E27FC236}">
                  <a16:creationId xmlns:a16="http://schemas.microsoft.com/office/drawing/2014/main" id="{A6981F85-25CD-4CAB-B03C-6C3D99487A4E}"/>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62" name="Group 61">
              <a:extLst>
                <a:ext uri="{FF2B5EF4-FFF2-40B4-BE49-F238E27FC236}">
                  <a16:creationId xmlns:a16="http://schemas.microsoft.com/office/drawing/2014/main" id="{C4441DD5-232F-42B1-9764-34D42FA531C3}"/>
                </a:ext>
              </a:extLst>
            </p:cNvPr>
            <p:cNvGrpSpPr/>
            <p:nvPr/>
          </p:nvGrpSpPr>
          <p:grpSpPr>
            <a:xfrm rot="2700000">
              <a:off x="6448659" y="3791777"/>
              <a:ext cx="184399" cy="468434"/>
              <a:chOff x="6533720" y="3754616"/>
              <a:chExt cx="184399" cy="468434"/>
            </a:xfrm>
            <a:grpFill/>
          </p:grpSpPr>
          <p:sp>
            <p:nvSpPr>
              <p:cNvPr id="63" name="Rectangle: Rounded Corners 62">
                <a:extLst>
                  <a:ext uri="{FF2B5EF4-FFF2-40B4-BE49-F238E27FC236}">
                    <a16:creationId xmlns:a16="http://schemas.microsoft.com/office/drawing/2014/main" id="{42232A70-814E-43C5-A216-0A6163221105}"/>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4" name="Rectangle: Rounded Corners 63">
                <a:extLst>
                  <a:ext uri="{FF2B5EF4-FFF2-40B4-BE49-F238E27FC236}">
                    <a16:creationId xmlns:a16="http://schemas.microsoft.com/office/drawing/2014/main" id="{D9EF8819-85DD-442F-A4D1-8F6E046659B9}"/>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grpSp>
        <p:nvGrpSpPr>
          <p:cNvPr id="65" name="Group 64">
            <a:extLst>
              <a:ext uri="{FF2B5EF4-FFF2-40B4-BE49-F238E27FC236}">
                <a16:creationId xmlns:a16="http://schemas.microsoft.com/office/drawing/2014/main" id="{9BF23AA2-DC44-4001-963A-EDEF4D1AC528}"/>
              </a:ext>
            </a:extLst>
          </p:cNvPr>
          <p:cNvGrpSpPr/>
          <p:nvPr/>
        </p:nvGrpSpPr>
        <p:grpSpPr>
          <a:xfrm>
            <a:off x="4757592" y="3084283"/>
            <a:ext cx="307494" cy="307494"/>
            <a:chOff x="6158672" y="3675083"/>
            <a:chExt cx="787340" cy="787340"/>
          </a:xfrm>
          <a:solidFill>
            <a:schemeClr val="bg1"/>
          </a:solidFill>
        </p:grpSpPr>
        <p:sp>
          <p:nvSpPr>
            <p:cNvPr id="66" name="Circle: Hollow 65">
              <a:extLst>
                <a:ext uri="{FF2B5EF4-FFF2-40B4-BE49-F238E27FC236}">
                  <a16:creationId xmlns:a16="http://schemas.microsoft.com/office/drawing/2014/main" id="{57299D76-6F18-48E2-A123-E590F8617AFD}"/>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67" name="Group 66">
              <a:extLst>
                <a:ext uri="{FF2B5EF4-FFF2-40B4-BE49-F238E27FC236}">
                  <a16:creationId xmlns:a16="http://schemas.microsoft.com/office/drawing/2014/main" id="{5E154BEC-20E3-4FC1-BCEE-2179D1D73580}"/>
                </a:ext>
              </a:extLst>
            </p:cNvPr>
            <p:cNvGrpSpPr/>
            <p:nvPr/>
          </p:nvGrpSpPr>
          <p:grpSpPr>
            <a:xfrm rot="2700000">
              <a:off x="6448659" y="3791777"/>
              <a:ext cx="184399" cy="468434"/>
              <a:chOff x="6533720" y="3754616"/>
              <a:chExt cx="184399" cy="468434"/>
            </a:xfrm>
            <a:grpFill/>
          </p:grpSpPr>
          <p:sp>
            <p:nvSpPr>
              <p:cNvPr id="68" name="Rectangle: Rounded Corners 67">
                <a:extLst>
                  <a:ext uri="{FF2B5EF4-FFF2-40B4-BE49-F238E27FC236}">
                    <a16:creationId xmlns:a16="http://schemas.microsoft.com/office/drawing/2014/main" id="{6736EDE9-4735-4A42-823E-E708B04A06C9}"/>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9" name="Rectangle: Rounded Corners 68">
                <a:extLst>
                  <a:ext uri="{FF2B5EF4-FFF2-40B4-BE49-F238E27FC236}">
                    <a16:creationId xmlns:a16="http://schemas.microsoft.com/office/drawing/2014/main" id="{90E9FBD7-F69D-4DEC-8D1D-AE7C6291550F}"/>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sp>
        <p:nvSpPr>
          <p:cNvPr id="71" name="TextBox 70">
            <a:extLst>
              <a:ext uri="{FF2B5EF4-FFF2-40B4-BE49-F238E27FC236}">
                <a16:creationId xmlns:a16="http://schemas.microsoft.com/office/drawing/2014/main" id="{ABE3D059-B595-414F-981D-6E43EAF82DC6}"/>
              </a:ext>
            </a:extLst>
          </p:cNvPr>
          <p:cNvSpPr txBox="1"/>
          <p:nvPr/>
        </p:nvSpPr>
        <p:spPr>
          <a:xfrm>
            <a:off x="2325592" y="2769514"/>
            <a:ext cx="2067116" cy="461665"/>
          </a:xfrm>
          <a:prstGeom prst="rect">
            <a:avLst/>
          </a:prstGeom>
          <a:noFill/>
        </p:spPr>
        <p:txBody>
          <a:bodyPr wrap="square" rtlCol="0">
            <a:spAutoFit/>
          </a:bodyPr>
          <a:lstStyle/>
          <a:p>
            <a:pPr algn="ctr" rtl="1"/>
            <a:r>
              <a:rPr lang="fa-IR" sz="2400" b="1" dirty="0">
                <a:solidFill>
                  <a:schemeClr val="bg1">
                    <a:lumMod val="95000"/>
                  </a:schemeClr>
                </a:solidFill>
                <a:latin typeface="Ray ExtraBlack" panose="02000504000000020004" pitchFamily="2" charset="-78"/>
                <a:cs typeface="Ray ExtraBlack" panose="02000504000000020004" pitchFamily="2" charset="-78"/>
              </a:rPr>
              <a:t>هدف:</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72" name="TextBox 71">
            <a:extLst>
              <a:ext uri="{FF2B5EF4-FFF2-40B4-BE49-F238E27FC236}">
                <a16:creationId xmlns:a16="http://schemas.microsoft.com/office/drawing/2014/main" id="{9FC85F51-F3DF-4838-88E3-281625606B29}"/>
              </a:ext>
            </a:extLst>
          </p:cNvPr>
          <p:cNvSpPr txBox="1"/>
          <p:nvPr/>
        </p:nvSpPr>
        <p:spPr>
          <a:xfrm>
            <a:off x="1999147" y="3301643"/>
            <a:ext cx="2666038" cy="738664"/>
          </a:xfrm>
          <a:prstGeom prst="rect">
            <a:avLst/>
          </a:prstGeom>
          <a:noFill/>
        </p:spPr>
        <p:txBody>
          <a:bodyPr wrap="square" rtlCol="0">
            <a:spAutoFit/>
          </a:bodyPr>
          <a:lstStyle/>
          <a:p>
            <a:pPr algn="ctr"/>
            <a:r>
              <a:rPr lang="fa-IR" sz="1400" dirty="0">
                <a:solidFill>
                  <a:schemeClr val="bg1">
                    <a:lumMod val="95000"/>
                  </a:schemeClr>
                </a:solidFill>
                <a:latin typeface="Pinar" pitchFamily="2" charset="-78"/>
                <a:cs typeface="Pinar" pitchFamily="2" charset="-78"/>
              </a:rPr>
              <a:t>آشنایی با نحوه نوشتن پرامپت برای تولید داستان کوتاه دینی با موضوع «ایثار» بر اساس آیات قرآن.</a:t>
            </a:r>
            <a:endParaRPr lang="en-US" sz="1400" dirty="0">
              <a:solidFill>
                <a:schemeClr val="bg1">
                  <a:lumMod val="95000"/>
                </a:schemeClr>
              </a:solidFill>
              <a:latin typeface="Pinar" pitchFamily="2" charset="-78"/>
              <a:cs typeface="Pinar" pitchFamily="2" charset="-78"/>
            </a:endParaRPr>
          </a:p>
        </p:txBody>
      </p:sp>
      <p:sp>
        <p:nvSpPr>
          <p:cNvPr id="73" name="TextBox 72">
            <a:extLst>
              <a:ext uri="{FF2B5EF4-FFF2-40B4-BE49-F238E27FC236}">
                <a16:creationId xmlns:a16="http://schemas.microsoft.com/office/drawing/2014/main" id="{EC38157B-2076-4A05-BF9B-DC501DE2A44B}"/>
              </a:ext>
            </a:extLst>
          </p:cNvPr>
          <p:cNvSpPr txBox="1"/>
          <p:nvPr/>
        </p:nvSpPr>
        <p:spPr>
          <a:xfrm>
            <a:off x="2325592" y="4523505"/>
            <a:ext cx="2067116" cy="461665"/>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پرامپت پیشنهادی</a:t>
            </a:r>
            <a:endParaRPr lang="en-US" dirty="0"/>
          </a:p>
        </p:txBody>
      </p:sp>
      <p:sp>
        <p:nvSpPr>
          <p:cNvPr id="74" name="TextBox 73">
            <a:extLst>
              <a:ext uri="{FF2B5EF4-FFF2-40B4-BE49-F238E27FC236}">
                <a16:creationId xmlns:a16="http://schemas.microsoft.com/office/drawing/2014/main" id="{8980A087-4F46-4666-8BA3-1EC9E73E8800}"/>
              </a:ext>
            </a:extLst>
          </p:cNvPr>
          <p:cNvSpPr txBox="1"/>
          <p:nvPr/>
        </p:nvSpPr>
        <p:spPr>
          <a:xfrm>
            <a:off x="1288484" y="5245201"/>
            <a:ext cx="4072382" cy="1358064"/>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pPr>
              <a:lnSpc>
                <a:spcPct val="150000"/>
              </a:lnSpc>
            </a:pPr>
            <a:r>
              <a:rPr lang="fa-IR" dirty="0"/>
              <a:t>«یک داستان کوتاه درباره ایثار بنویس که برای نوجوانان جذاب باشد. از آیات قرآن مرتبط با ایثار (مثل آیه ۹ سوره حشر) استفاده کن و داستان را به گونه ای بنویس که درس های اخلاقی آن واضح باشد.»</a:t>
            </a:r>
            <a:endParaRPr lang="en-US" dirty="0"/>
          </a:p>
        </p:txBody>
      </p:sp>
      <p:sp>
        <p:nvSpPr>
          <p:cNvPr id="75" name="TextBox 74">
            <a:extLst>
              <a:ext uri="{FF2B5EF4-FFF2-40B4-BE49-F238E27FC236}">
                <a16:creationId xmlns:a16="http://schemas.microsoft.com/office/drawing/2014/main" id="{51209C95-64E4-4BBF-AE9B-E3634323E660}"/>
              </a:ext>
            </a:extLst>
          </p:cNvPr>
          <p:cNvSpPr txBox="1"/>
          <p:nvPr/>
        </p:nvSpPr>
        <p:spPr>
          <a:xfrm>
            <a:off x="5421569" y="2769514"/>
            <a:ext cx="2067116" cy="461665"/>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مخاطب:</a:t>
            </a:r>
            <a:endParaRPr lang="en-US" dirty="0"/>
          </a:p>
        </p:txBody>
      </p:sp>
      <p:sp>
        <p:nvSpPr>
          <p:cNvPr id="76" name="TextBox 75">
            <a:extLst>
              <a:ext uri="{FF2B5EF4-FFF2-40B4-BE49-F238E27FC236}">
                <a16:creationId xmlns:a16="http://schemas.microsoft.com/office/drawing/2014/main" id="{4F9DF163-1D97-4A4E-A860-CFAE6FC983C4}"/>
              </a:ext>
            </a:extLst>
          </p:cNvPr>
          <p:cNvSpPr txBox="1"/>
          <p:nvPr/>
        </p:nvSpPr>
        <p:spPr>
          <a:xfrm>
            <a:off x="5469019" y="3232164"/>
            <a:ext cx="1943324" cy="338554"/>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r>
              <a:rPr lang="fa-IR" dirty="0"/>
              <a:t>نوجوانان و جوانان.</a:t>
            </a:r>
            <a:endParaRPr lang="en-US" dirty="0"/>
          </a:p>
        </p:txBody>
      </p:sp>
      <p:sp>
        <p:nvSpPr>
          <p:cNvPr id="77" name="TextBox 76">
            <a:extLst>
              <a:ext uri="{FF2B5EF4-FFF2-40B4-BE49-F238E27FC236}">
                <a16:creationId xmlns:a16="http://schemas.microsoft.com/office/drawing/2014/main" id="{E23C463E-32A3-46DF-8167-A7C8D24CD483}"/>
              </a:ext>
            </a:extLst>
          </p:cNvPr>
          <p:cNvSpPr txBox="1"/>
          <p:nvPr/>
        </p:nvSpPr>
        <p:spPr>
          <a:xfrm>
            <a:off x="5421569" y="4523505"/>
            <a:ext cx="2067116" cy="461665"/>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نوشتن پرامپت</a:t>
            </a:r>
            <a:endParaRPr lang="en-US" dirty="0"/>
          </a:p>
        </p:txBody>
      </p:sp>
      <p:sp>
        <p:nvSpPr>
          <p:cNvPr id="78" name="TextBox 77">
            <a:extLst>
              <a:ext uri="{FF2B5EF4-FFF2-40B4-BE49-F238E27FC236}">
                <a16:creationId xmlns:a16="http://schemas.microsoft.com/office/drawing/2014/main" id="{4041BC90-D875-4D37-9E91-4671A5F2CA08}"/>
              </a:ext>
            </a:extLst>
          </p:cNvPr>
          <p:cNvSpPr txBox="1"/>
          <p:nvPr/>
        </p:nvSpPr>
        <p:spPr>
          <a:xfrm>
            <a:off x="5500005" y="4986155"/>
            <a:ext cx="1893040" cy="523220"/>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r>
              <a:rPr lang="fa-IR" dirty="0"/>
              <a:t>دستورالعمل دقیق به هوش مصنوعی.</a:t>
            </a:r>
            <a:endParaRPr lang="en-US" dirty="0"/>
          </a:p>
        </p:txBody>
      </p:sp>
      <p:sp>
        <p:nvSpPr>
          <p:cNvPr id="79" name="TextBox 78">
            <a:extLst>
              <a:ext uri="{FF2B5EF4-FFF2-40B4-BE49-F238E27FC236}">
                <a16:creationId xmlns:a16="http://schemas.microsoft.com/office/drawing/2014/main" id="{5D09A032-D291-4410-9FAA-4EAA07478EA8}"/>
              </a:ext>
            </a:extLst>
          </p:cNvPr>
          <p:cNvSpPr txBox="1"/>
          <p:nvPr/>
        </p:nvSpPr>
        <p:spPr>
          <a:xfrm>
            <a:off x="8462851" y="2769514"/>
            <a:ext cx="2067116" cy="461665"/>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تعیین موضوع</a:t>
            </a:r>
            <a:endParaRPr lang="en-US" dirty="0"/>
          </a:p>
        </p:txBody>
      </p:sp>
      <p:sp>
        <p:nvSpPr>
          <p:cNvPr id="80" name="TextBox 79">
            <a:extLst>
              <a:ext uri="{FF2B5EF4-FFF2-40B4-BE49-F238E27FC236}">
                <a16:creationId xmlns:a16="http://schemas.microsoft.com/office/drawing/2014/main" id="{88369716-C51A-4BF8-BE75-A3ABEB6AF356}"/>
              </a:ext>
            </a:extLst>
          </p:cNvPr>
          <p:cNvSpPr txBox="1"/>
          <p:nvPr/>
        </p:nvSpPr>
        <p:spPr>
          <a:xfrm>
            <a:off x="8547881" y="3232164"/>
            <a:ext cx="1897079" cy="584775"/>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r>
              <a:rPr lang="fa-IR" dirty="0"/>
              <a:t>موضوع: ایثار (از خودگذشتگی).</a:t>
            </a:r>
            <a:endParaRPr lang="en-US" dirty="0"/>
          </a:p>
        </p:txBody>
      </p:sp>
      <p:sp>
        <p:nvSpPr>
          <p:cNvPr id="81" name="TextBox 80">
            <a:extLst>
              <a:ext uri="{FF2B5EF4-FFF2-40B4-BE49-F238E27FC236}">
                <a16:creationId xmlns:a16="http://schemas.microsoft.com/office/drawing/2014/main" id="{1F157457-5FBC-49E2-A470-8EAE4ED4ACB3}"/>
              </a:ext>
            </a:extLst>
          </p:cNvPr>
          <p:cNvSpPr txBox="1"/>
          <p:nvPr/>
        </p:nvSpPr>
        <p:spPr>
          <a:xfrm>
            <a:off x="8185706" y="4529313"/>
            <a:ext cx="2644331" cy="461665"/>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مشخص کردن جزئیات</a:t>
            </a:r>
            <a:endParaRPr lang="en-US" dirty="0"/>
          </a:p>
        </p:txBody>
      </p:sp>
      <p:sp>
        <p:nvSpPr>
          <p:cNvPr id="82" name="TextBox 81">
            <a:extLst>
              <a:ext uri="{FF2B5EF4-FFF2-40B4-BE49-F238E27FC236}">
                <a16:creationId xmlns:a16="http://schemas.microsoft.com/office/drawing/2014/main" id="{16DB097F-A37D-48B1-B726-6845EB6AF2B6}"/>
              </a:ext>
            </a:extLst>
          </p:cNvPr>
          <p:cNvSpPr txBox="1"/>
          <p:nvPr/>
        </p:nvSpPr>
        <p:spPr>
          <a:xfrm>
            <a:off x="8599846" y="5013910"/>
            <a:ext cx="1893040" cy="1169551"/>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pPr rtl="1"/>
            <a:r>
              <a:rPr lang="fa-IR" dirty="0"/>
              <a:t>•استفاده از آیات قرآن.</a:t>
            </a:r>
          </a:p>
          <a:p>
            <a:pPr rtl="1"/>
            <a:r>
              <a:rPr lang="fa-IR" dirty="0"/>
              <a:t>•داستان باید کوتاه و جذاب باشد.</a:t>
            </a:r>
          </a:p>
          <a:p>
            <a:pPr rtl="1"/>
            <a:r>
              <a:rPr lang="fa-IR" dirty="0"/>
              <a:t>•مناسب برای مخاطبان نوجوان و جوان.</a:t>
            </a:r>
          </a:p>
        </p:txBody>
      </p:sp>
      <p:cxnSp>
        <p:nvCxnSpPr>
          <p:cNvPr id="86" name="Straight Connector 85">
            <a:extLst>
              <a:ext uri="{FF2B5EF4-FFF2-40B4-BE49-F238E27FC236}">
                <a16:creationId xmlns:a16="http://schemas.microsoft.com/office/drawing/2014/main" id="{AE479DFD-3845-4DD8-B25A-9536B248A870}"/>
              </a:ext>
            </a:extLst>
          </p:cNvPr>
          <p:cNvCxnSpPr/>
          <p:nvPr/>
        </p:nvCxnSpPr>
        <p:spPr>
          <a:xfrm>
            <a:off x="8257323" y="323985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9C9899C-D47E-4359-85A4-C4A1BE591142}"/>
              </a:ext>
            </a:extLst>
          </p:cNvPr>
          <p:cNvCxnSpPr/>
          <p:nvPr/>
        </p:nvCxnSpPr>
        <p:spPr>
          <a:xfrm>
            <a:off x="8347003" y="498409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A619AC3-E04A-46C9-8066-1188452C3924}"/>
              </a:ext>
            </a:extLst>
          </p:cNvPr>
          <p:cNvCxnSpPr>
            <a:cxnSpLocks/>
          </p:cNvCxnSpPr>
          <p:nvPr/>
        </p:nvCxnSpPr>
        <p:spPr>
          <a:xfrm flipV="1">
            <a:off x="10717184" y="3243636"/>
            <a:ext cx="0" cy="1745225"/>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16E22AAD-6DB6-4CDE-B351-04E221D88D8C}"/>
              </a:ext>
            </a:extLst>
          </p:cNvPr>
          <p:cNvGrpSpPr/>
          <p:nvPr/>
        </p:nvGrpSpPr>
        <p:grpSpPr>
          <a:xfrm>
            <a:off x="1659220" y="4825341"/>
            <a:ext cx="307494" cy="307494"/>
            <a:chOff x="6158672" y="3675083"/>
            <a:chExt cx="787340" cy="787340"/>
          </a:xfrm>
          <a:solidFill>
            <a:schemeClr val="bg1"/>
          </a:solidFill>
        </p:grpSpPr>
        <p:sp>
          <p:nvSpPr>
            <p:cNvPr id="90" name="Circle: Hollow 89">
              <a:extLst>
                <a:ext uri="{FF2B5EF4-FFF2-40B4-BE49-F238E27FC236}">
                  <a16:creationId xmlns:a16="http://schemas.microsoft.com/office/drawing/2014/main" id="{56EAC289-BA15-4DF4-B5DE-5477D2487164}"/>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91" name="Group 90">
              <a:extLst>
                <a:ext uri="{FF2B5EF4-FFF2-40B4-BE49-F238E27FC236}">
                  <a16:creationId xmlns:a16="http://schemas.microsoft.com/office/drawing/2014/main" id="{30CAF1EB-B703-4732-A94D-3228009D815B}"/>
                </a:ext>
              </a:extLst>
            </p:cNvPr>
            <p:cNvGrpSpPr/>
            <p:nvPr/>
          </p:nvGrpSpPr>
          <p:grpSpPr>
            <a:xfrm rot="2700000">
              <a:off x="6448659" y="3791777"/>
              <a:ext cx="184399" cy="468434"/>
              <a:chOff x="6533720" y="3754616"/>
              <a:chExt cx="184399" cy="468434"/>
            </a:xfrm>
            <a:grpFill/>
          </p:grpSpPr>
          <p:sp>
            <p:nvSpPr>
              <p:cNvPr id="92" name="Rectangle: Rounded Corners 91">
                <a:extLst>
                  <a:ext uri="{FF2B5EF4-FFF2-40B4-BE49-F238E27FC236}">
                    <a16:creationId xmlns:a16="http://schemas.microsoft.com/office/drawing/2014/main" id="{A7EEA191-3A26-4142-B250-FEFA1F06D8D6}"/>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3" name="Rectangle: Rounded Corners 92">
                <a:extLst>
                  <a:ext uri="{FF2B5EF4-FFF2-40B4-BE49-F238E27FC236}">
                    <a16:creationId xmlns:a16="http://schemas.microsoft.com/office/drawing/2014/main" id="{2564C0C0-C14B-4E0C-9576-CBDA2EB276DA}"/>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grpSp>
        <p:nvGrpSpPr>
          <p:cNvPr id="94" name="Group 93">
            <a:extLst>
              <a:ext uri="{FF2B5EF4-FFF2-40B4-BE49-F238E27FC236}">
                <a16:creationId xmlns:a16="http://schemas.microsoft.com/office/drawing/2014/main" id="{CE5FE4F2-1495-4B45-85CF-A46C84ED94C7}"/>
              </a:ext>
            </a:extLst>
          </p:cNvPr>
          <p:cNvGrpSpPr/>
          <p:nvPr/>
        </p:nvGrpSpPr>
        <p:grpSpPr>
          <a:xfrm>
            <a:off x="4757592" y="4825341"/>
            <a:ext cx="307494" cy="307494"/>
            <a:chOff x="6158672" y="3675083"/>
            <a:chExt cx="787340" cy="787340"/>
          </a:xfrm>
          <a:solidFill>
            <a:schemeClr val="bg1"/>
          </a:solidFill>
        </p:grpSpPr>
        <p:sp>
          <p:nvSpPr>
            <p:cNvPr id="95" name="Circle: Hollow 94">
              <a:extLst>
                <a:ext uri="{FF2B5EF4-FFF2-40B4-BE49-F238E27FC236}">
                  <a16:creationId xmlns:a16="http://schemas.microsoft.com/office/drawing/2014/main" id="{7D0BE9C6-B06E-4198-BE91-D99CEE385EE3}"/>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96" name="Group 95">
              <a:extLst>
                <a:ext uri="{FF2B5EF4-FFF2-40B4-BE49-F238E27FC236}">
                  <a16:creationId xmlns:a16="http://schemas.microsoft.com/office/drawing/2014/main" id="{61EF6B41-1867-45C8-9DFA-47EC429A47E3}"/>
                </a:ext>
              </a:extLst>
            </p:cNvPr>
            <p:cNvGrpSpPr/>
            <p:nvPr/>
          </p:nvGrpSpPr>
          <p:grpSpPr>
            <a:xfrm rot="2700000">
              <a:off x="6448659" y="3791777"/>
              <a:ext cx="184399" cy="468434"/>
              <a:chOff x="6533720" y="3754616"/>
              <a:chExt cx="184399" cy="468434"/>
            </a:xfrm>
            <a:grpFill/>
          </p:grpSpPr>
          <p:sp>
            <p:nvSpPr>
              <p:cNvPr id="97" name="Rectangle: Rounded Corners 96">
                <a:extLst>
                  <a:ext uri="{FF2B5EF4-FFF2-40B4-BE49-F238E27FC236}">
                    <a16:creationId xmlns:a16="http://schemas.microsoft.com/office/drawing/2014/main" id="{53B7B69B-BD0C-4BCC-B1F9-E12924CBA857}"/>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8" name="Rectangle: Rounded Corners 97">
                <a:extLst>
                  <a:ext uri="{FF2B5EF4-FFF2-40B4-BE49-F238E27FC236}">
                    <a16:creationId xmlns:a16="http://schemas.microsoft.com/office/drawing/2014/main" id="{BE41516E-5927-4DF1-B297-C518EC28C963}"/>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grpSp>
        <p:nvGrpSpPr>
          <p:cNvPr id="99" name="Group 98">
            <a:extLst>
              <a:ext uri="{FF2B5EF4-FFF2-40B4-BE49-F238E27FC236}">
                <a16:creationId xmlns:a16="http://schemas.microsoft.com/office/drawing/2014/main" id="{54288A8D-D0D9-4F32-9A22-6735573DC65C}"/>
              </a:ext>
            </a:extLst>
          </p:cNvPr>
          <p:cNvGrpSpPr/>
          <p:nvPr/>
        </p:nvGrpSpPr>
        <p:grpSpPr>
          <a:xfrm>
            <a:off x="7836812" y="3084283"/>
            <a:ext cx="307494" cy="307494"/>
            <a:chOff x="6158672" y="3675083"/>
            <a:chExt cx="787340" cy="787340"/>
          </a:xfrm>
          <a:solidFill>
            <a:schemeClr val="bg1"/>
          </a:solidFill>
        </p:grpSpPr>
        <p:sp>
          <p:nvSpPr>
            <p:cNvPr id="100" name="Circle: Hollow 99">
              <a:extLst>
                <a:ext uri="{FF2B5EF4-FFF2-40B4-BE49-F238E27FC236}">
                  <a16:creationId xmlns:a16="http://schemas.microsoft.com/office/drawing/2014/main" id="{BD72FAC9-86D8-431D-B441-24EBE910A331}"/>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101" name="Group 100">
              <a:extLst>
                <a:ext uri="{FF2B5EF4-FFF2-40B4-BE49-F238E27FC236}">
                  <a16:creationId xmlns:a16="http://schemas.microsoft.com/office/drawing/2014/main" id="{D93C710D-7CBA-4FD2-AB60-CB361038D7BC}"/>
                </a:ext>
              </a:extLst>
            </p:cNvPr>
            <p:cNvGrpSpPr/>
            <p:nvPr/>
          </p:nvGrpSpPr>
          <p:grpSpPr>
            <a:xfrm rot="2700000">
              <a:off x="6448659" y="3791777"/>
              <a:ext cx="184399" cy="468434"/>
              <a:chOff x="6533720" y="3754616"/>
              <a:chExt cx="184399" cy="468434"/>
            </a:xfrm>
            <a:grpFill/>
          </p:grpSpPr>
          <p:sp>
            <p:nvSpPr>
              <p:cNvPr id="102" name="Rectangle: Rounded Corners 101">
                <a:extLst>
                  <a:ext uri="{FF2B5EF4-FFF2-40B4-BE49-F238E27FC236}">
                    <a16:creationId xmlns:a16="http://schemas.microsoft.com/office/drawing/2014/main" id="{9CEE517D-6A85-4A0B-8120-7038229D77C7}"/>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3" name="Rectangle: Rounded Corners 102">
                <a:extLst>
                  <a:ext uri="{FF2B5EF4-FFF2-40B4-BE49-F238E27FC236}">
                    <a16:creationId xmlns:a16="http://schemas.microsoft.com/office/drawing/2014/main" id="{AEBBD813-757C-4025-A83A-308A0C8E4423}"/>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grpSp>
        <p:nvGrpSpPr>
          <p:cNvPr id="109" name="Group 108">
            <a:extLst>
              <a:ext uri="{FF2B5EF4-FFF2-40B4-BE49-F238E27FC236}">
                <a16:creationId xmlns:a16="http://schemas.microsoft.com/office/drawing/2014/main" id="{EB079CA7-DB75-43B7-A56D-0311C7938095}"/>
              </a:ext>
            </a:extLst>
          </p:cNvPr>
          <p:cNvGrpSpPr/>
          <p:nvPr/>
        </p:nvGrpSpPr>
        <p:grpSpPr>
          <a:xfrm>
            <a:off x="7836812" y="4827722"/>
            <a:ext cx="307494" cy="307494"/>
            <a:chOff x="6158672" y="3675083"/>
            <a:chExt cx="787340" cy="787340"/>
          </a:xfrm>
          <a:solidFill>
            <a:schemeClr val="bg1"/>
          </a:solidFill>
        </p:grpSpPr>
        <p:sp>
          <p:nvSpPr>
            <p:cNvPr id="110" name="Circle: Hollow 109">
              <a:extLst>
                <a:ext uri="{FF2B5EF4-FFF2-40B4-BE49-F238E27FC236}">
                  <a16:creationId xmlns:a16="http://schemas.microsoft.com/office/drawing/2014/main" id="{B74FADB5-82EA-4992-8CC8-3DD2BCFFBE8A}"/>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111" name="Group 110">
              <a:extLst>
                <a:ext uri="{FF2B5EF4-FFF2-40B4-BE49-F238E27FC236}">
                  <a16:creationId xmlns:a16="http://schemas.microsoft.com/office/drawing/2014/main" id="{13DADC62-6D85-4173-8D38-A48B13A58C48}"/>
                </a:ext>
              </a:extLst>
            </p:cNvPr>
            <p:cNvGrpSpPr/>
            <p:nvPr/>
          </p:nvGrpSpPr>
          <p:grpSpPr>
            <a:xfrm rot="2700000">
              <a:off x="6448659" y="3791777"/>
              <a:ext cx="184399" cy="468434"/>
              <a:chOff x="6533720" y="3754616"/>
              <a:chExt cx="184399" cy="468434"/>
            </a:xfrm>
            <a:grpFill/>
          </p:grpSpPr>
          <p:sp>
            <p:nvSpPr>
              <p:cNvPr id="112" name="Rectangle: Rounded Corners 111">
                <a:extLst>
                  <a:ext uri="{FF2B5EF4-FFF2-40B4-BE49-F238E27FC236}">
                    <a16:creationId xmlns:a16="http://schemas.microsoft.com/office/drawing/2014/main" id="{EE929B84-AF33-49B2-901C-DB101EF214FB}"/>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3" name="Rectangle: Rounded Corners 112">
                <a:extLst>
                  <a:ext uri="{FF2B5EF4-FFF2-40B4-BE49-F238E27FC236}">
                    <a16:creationId xmlns:a16="http://schemas.microsoft.com/office/drawing/2014/main" id="{5FA99263-1AF0-485D-A360-9929715A9D43}"/>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3" name="TextBox 82">
            <a:extLst>
              <a:ext uri="{FF2B5EF4-FFF2-40B4-BE49-F238E27FC236}">
                <a16:creationId xmlns:a16="http://schemas.microsoft.com/office/drawing/2014/main" id="{BB64A95B-EAD6-4D41-8FCC-35E164F4C444}"/>
              </a:ext>
            </a:extLst>
          </p:cNvPr>
          <p:cNvSpPr txBox="1"/>
          <p:nvPr/>
        </p:nvSpPr>
        <p:spPr>
          <a:xfrm>
            <a:off x="448574" y="87814"/>
            <a:ext cx="11203271" cy="646331"/>
          </a:xfrm>
          <a:prstGeom prst="rect">
            <a:avLst/>
          </a:prstGeom>
          <a:noFill/>
        </p:spPr>
        <p:txBody>
          <a:bodyPr wrap="square" rtlCol="0">
            <a:spAutoFit/>
          </a:bodyPr>
          <a:lstStyle/>
          <a:p>
            <a:pPr algn="ctr"/>
            <a:r>
              <a:rPr lang="fa-IR" sz="3600" b="1" dirty="0">
                <a:solidFill>
                  <a:schemeClr val="bg1">
                    <a:lumMod val="95000"/>
                  </a:schemeClr>
                </a:solidFill>
                <a:latin typeface="Ray ExtraBlack" panose="02000504000000020004" pitchFamily="2" charset="-78"/>
                <a:cs typeface="Ray ExtraBlack" panose="02000504000000020004" pitchFamily="2" charset="-78"/>
              </a:rPr>
              <a:t>تمرین عملی: طراحی پرامپت برای خلق داستان کوتاه با محوریت «ایثار»</a:t>
            </a:r>
            <a:endParaRPr lang="en-US" sz="3600" b="1" dirty="0">
              <a:solidFill>
                <a:schemeClr val="bg1">
                  <a:lumMod val="95000"/>
                </a:schemeClr>
              </a:solidFill>
              <a:latin typeface="Ray ExtraBlack" panose="02000504000000020004" pitchFamily="2" charset="-78"/>
              <a:cs typeface="Ray ExtraBlack" panose="02000504000000020004" pitchFamily="2" charset="-78"/>
            </a:endParaRPr>
          </a:p>
        </p:txBody>
      </p:sp>
      <p:pic>
        <p:nvPicPr>
          <p:cNvPr id="2" name="Graphic 1" descr="Video camera with solid fill">
            <a:hlinkClick r:id="rId2" action="ppaction://hlinkfile"/>
            <a:extLst>
              <a:ext uri="{FF2B5EF4-FFF2-40B4-BE49-F238E27FC236}">
                <a16:creationId xmlns:a16="http://schemas.microsoft.com/office/drawing/2014/main" id="{2425FDA9-590D-3361-11F4-79F65900C7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709" y="5807483"/>
            <a:ext cx="914400" cy="914400"/>
          </a:xfrm>
          <a:prstGeom prst="rect">
            <a:avLst/>
          </a:prstGeom>
        </p:spPr>
      </p:pic>
    </p:spTree>
    <p:extLst>
      <p:ext uri="{BB962C8B-B14F-4D97-AF65-F5344CB8AC3E}">
        <p14:creationId xmlns:p14="http://schemas.microsoft.com/office/powerpoint/2010/main" val="250995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nodeType="withEffect">
                                  <p:stCondLst>
                                    <p:cond delay="50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50"/>
                                        <p:tgtEl>
                                          <p:spTgt spid="3"/>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53" presetClass="entr" presetSubtype="16" fill="hold" nodeType="withEffect">
                                  <p:stCondLst>
                                    <p:cond delay="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250"/>
                                        <p:tgtEl>
                                          <p:spTgt spid="26"/>
                                        </p:tgtEl>
                                      </p:cBhvr>
                                    </p:animEffect>
                                  </p:childTnLst>
                                </p:cTn>
                              </p:par>
                            </p:childTnLst>
                          </p:cTn>
                        </p:par>
                        <p:par>
                          <p:cTn id="52" fill="hold">
                            <p:stCondLst>
                              <p:cond delay="1250"/>
                            </p:stCondLst>
                            <p:childTnLst>
                              <p:par>
                                <p:cTn id="53" presetID="10"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250"/>
                                  </p:stCondLst>
                                  <p:childTnLst>
                                    <p:set>
                                      <p:cBhvr>
                                        <p:cTn id="67" dur="1" fill="hold">
                                          <p:stCondLst>
                                            <p:cond delay="0"/>
                                          </p:stCondLst>
                                        </p:cTn>
                                        <p:tgtEl>
                                          <p:spTgt spid="49"/>
                                        </p:tgtEl>
                                        <p:attrNameLst>
                                          <p:attrName>style.visibility</p:attrName>
                                        </p:attrNameLst>
                                      </p:cBhvr>
                                      <p:to>
                                        <p:strVal val="visible"/>
                                      </p:to>
                                    </p:set>
                                    <p:anim calcmode="lin" valueType="num">
                                      <p:cBhvr>
                                        <p:cTn id="68" dur="500" fill="hold"/>
                                        <p:tgtEl>
                                          <p:spTgt spid="49"/>
                                        </p:tgtEl>
                                        <p:attrNameLst>
                                          <p:attrName>ppt_w</p:attrName>
                                        </p:attrNameLst>
                                      </p:cBhvr>
                                      <p:tavLst>
                                        <p:tav tm="0">
                                          <p:val>
                                            <p:fltVal val="0"/>
                                          </p:val>
                                        </p:tav>
                                        <p:tav tm="100000">
                                          <p:val>
                                            <p:strVal val="#ppt_w"/>
                                          </p:val>
                                        </p:tav>
                                      </p:tavLst>
                                    </p:anim>
                                    <p:anim calcmode="lin" valueType="num">
                                      <p:cBhvr>
                                        <p:cTn id="69" dur="500" fill="hold"/>
                                        <p:tgtEl>
                                          <p:spTgt spid="49"/>
                                        </p:tgtEl>
                                        <p:attrNameLst>
                                          <p:attrName>ppt_h</p:attrName>
                                        </p:attrNameLst>
                                      </p:cBhvr>
                                      <p:tavLst>
                                        <p:tav tm="0">
                                          <p:val>
                                            <p:fltVal val="0"/>
                                          </p:val>
                                        </p:tav>
                                        <p:tav tm="100000">
                                          <p:val>
                                            <p:strVal val="#ppt_h"/>
                                          </p:val>
                                        </p:tav>
                                      </p:tavLst>
                                    </p:anim>
                                    <p:animEffect transition="in" filter="fade">
                                      <p:cBhvr>
                                        <p:cTn id="70" dur="500"/>
                                        <p:tgtEl>
                                          <p:spTgt spid="49"/>
                                        </p:tgtEl>
                                      </p:cBhvr>
                                    </p:animEffect>
                                  </p:childTnLst>
                                </p:cTn>
                              </p:par>
                              <p:par>
                                <p:cTn id="71" presetID="53" presetClass="entr" presetSubtype="16" fill="hold" nodeType="withEffect">
                                  <p:stCondLst>
                                    <p:cond delay="50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left)">
                                      <p:cBhvr>
                                        <p:cTn id="79" dur="250"/>
                                        <p:tgtEl>
                                          <p:spTgt spid="86"/>
                                        </p:tgtEl>
                                      </p:cBhvr>
                                    </p:animEffect>
                                  </p:childTnLst>
                                </p:cTn>
                              </p:par>
                            </p:childTnLst>
                          </p:cTn>
                        </p:par>
                        <p:par>
                          <p:cTn id="80" fill="hold">
                            <p:stCondLst>
                              <p:cond delay="125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0"/>
                                        <p:tgtEl>
                                          <p:spTgt spid="7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500"/>
                                        <p:tgtEl>
                                          <p:spTgt spid="8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wipe(up)">
                                      <p:cBhvr>
                                        <p:cTn id="91" dur="250"/>
                                        <p:tgtEl>
                                          <p:spTgt spid="88"/>
                                        </p:tgtEl>
                                      </p:cBhvr>
                                    </p:animEffect>
                                  </p:childTnLst>
                                </p:cTn>
                              </p:par>
                            </p:childTnLst>
                          </p:cTn>
                        </p:par>
                        <p:par>
                          <p:cTn id="92" fill="hold">
                            <p:stCondLst>
                              <p:cond delay="250"/>
                            </p:stCondLst>
                            <p:childTnLst>
                              <p:par>
                                <p:cTn id="93" presetID="22" presetClass="entr" presetSubtype="2" fill="hold" nodeType="after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wipe(right)">
                                      <p:cBhvr>
                                        <p:cTn id="95" dur="250"/>
                                        <p:tgtEl>
                                          <p:spTgt spid="87"/>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fade">
                                      <p:cBhvr>
                                        <p:cTn id="102" dur="500"/>
                                        <p:tgtEl>
                                          <p:spTgt spid="82"/>
                                        </p:tgtEl>
                                      </p:cBhvr>
                                    </p:animEffect>
                                  </p:childTnLst>
                                </p:cTn>
                              </p:par>
                            </p:childTnLst>
                          </p:cTn>
                        </p:par>
                        <p:par>
                          <p:cTn id="103" fill="hold">
                            <p:stCondLst>
                              <p:cond delay="1000"/>
                            </p:stCondLst>
                            <p:childTnLst>
                              <p:par>
                                <p:cTn id="104" presetID="53" presetClass="entr" presetSubtype="16"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Effect transition="in" filter="fade">
                                      <p:cBhvr>
                                        <p:cTn id="108" dur="500"/>
                                        <p:tgtEl>
                                          <p:spTgt spid="42"/>
                                        </p:tgtEl>
                                      </p:cBhvr>
                                    </p:animEffect>
                                  </p:childTnLst>
                                </p:cTn>
                              </p:par>
                              <p:par>
                                <p:cTn id="109" presetID="53" presetClass="entr" presetSubtype="16" fill="hold" grpId="0" nodeType="withEffect">
                                  <p:stCondLst>
                                    <p:cond delay="25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fltVal val="0"/>
                                          </p:val>
                                        </p:tav>
                                        <p:tav tm="100000">
                                          <p:val>
                                            <p:strVal val="#ppt_h"/>
                                          </p:val>
                                        </p:tav>
                                      </p:tavLst>
                                    </p:anim>
                                    <p:animEffect transition="in" filter="fade">
                                      <p:cBhvr>
                                        <p:cTn id="113" dur="500"/>
                                        <p:tgtEl>
                                          <p:spTgt spid="51"/>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109"/>
                                        </p:tgtEl>
                                        <p:attrNameLst>
                                          <p:attrName>style.visibility</p:attrName>
                                        </p:attrNameLst>
                                      </p:cBhvr>
                                      <p:to>
                                        <p:strVal val="visible"/>
                                      </p:to>
                                    </p:set>
                                    <p:anim calcmode="lin" valueType="num">
                                      <p:cBhvr>
                                        <p:cTn id="116" dur="500" fill="hold"/>
                                        <p:tgtEl>
                                          <p:spTgt spid="109"/>
                                        </p:tgtEl>
                                        <p:attrNameLst>
                                          <p:attrName>ppt_w</p:attrName>
                                        </p:attrNameLst>
                                      </p:cBhvr>
                                      <p:tavLst>
                                        <p:tav tm="0">
                                          <p:val>
                                            <p:fltVal val="0"/>
                                          </p:val>
                                        </p:tav>
                                        <p:tav tm="100000">
                                          <p:val>
                                            <p:strVal val="#ppt_w"/>
                                          </p:val>
                                        </p:tav>
                                      </p:tavLst>
                                    </p:anim>
                                    <p:anim calcmode="lin" valueType="num">
                                      <p:cBhvr>
                                        <p:cTn id="117" dur="500" fill="hold"/>
                                        <p:tgtEl>
                                          <p:spTgt spid="109"/>
                                        </p:tgtEl>
                                        <p:attrNameLst>
                                          <p:attrName>ppt_h</p:attrName>
                                        </p:attrNameLst>
                                      </p:cBhvr>
                                      <p:tavLst>
                                        <p:tav tm="0">
                                          <p:val>
                                            <p:fltVal val="0"/>
                                          </p:val>
                                        </p:tav>
                                        <p:tav tm="100000">
                                          <p:val>
                                            <p:strVal val="#ppt_h"/>
                                          </p:val>
                                        </p:tav>
                                      </p:tavLst>
                                    </p:anim>
                                    <p:animEffect transition="in" filter="fade">
                                      <p:cBhvr>
                                        <p:cTn id="118" dur="500"/>
                                        <p:tgtEl>
                                          <p:spTgt spid="10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right)">
                                      <p:cBhvr>
                                        <p:cTn id="123" dur="250"/>
                                        <p:tgtEl>
                                          <p:spTgt spid="40"/>
                                        </p:tgtEl>
                                      </p:cBhvr>
                                    </p:animEffect>
                                  </p:childTnLst>
                                </p:cTn>
                              </p:par>
                            </p:childTnLst>
                          </p:cTn>
                        </p:par>
                        <p:par>
                          <p:cTn id="124" fill="hold">
                            <p:stCondLst>
                              <p:cond delay="25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500"/>
                                        <p:tgtEl>
                                          <p:spTgt spid="78"/>
                                        </p:tgtEl>
                                      </p:cBhvr>
                                    </p:animEffect>
                                  </p:childTnLst>
                                </p:cTn>
                              </p:par>
                            </p:childTnLst>
                          </p:cTn>
                        </p:par>
                        <p:par>
                          <p:cTn id="131" fill="hold">
                            <p:stCondLst>
                              <p:cond delay="750"/>
                            </p:stCondLst>
                            <p:childTnLst>
                              <p:par>
                                <p:cTn id="132" presetID="53" presetClass="entr" presetSubtype="16"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p:cTn id="134" dur="500" fill="hold"/>
                                        <p:tgtEl>
                                          <p:spTgt spid="39"/>
                                        </p:tgtEl>
                                        <p:attrNameLst>
                                          <p:attrName>ppt_w</p:attrName>
                                        </p:attrNameLst>
                                      </p:cBhvr>
                                      <p:tavLst>
                                        <p:tav tm="0">
                                          <p:val>
                                            <p:fltVal val="0"/>
                                          </p:val>
                                        </p:tav>
                                        <p:tav tm="100000">
                                          <p:val>
                                            <p:strVal val="#ppt_w"/>
                                          </p:val>
                                        </p:tav>
                                      </p:tavLst>
                                    </p:anim>
                                    <p:anim calcmode="lin" valueType="num">
                                      <p:cBhvr>
                                        <p:cTn id="135" dur="500" fill="hold"/>
                                        <p:tgtEl>
                                          <p:spTgt spid="39"/>
                                        </p:tgtEl>
                                        <p:attrNameLst>
                                          <p:attrName>ppt_h</p:attrName>
                                        </p:attrNameLst>
                                      </p:cBhvr>
                                      <p:tavLst>
                                        <p:tav tm="0">
                                          <p:val>
                                            <p:fltVal val="0"/>
                                          </p:val>
                                        </p:tav>
                                        <p:tav tm="100000">
                                          <p:val>
                                            <p:strVal val="#ppt_h"/>
                                          </p:val>
                                        </p:tav>
                                      </p:tavLst>
                                    </p:anim>
                                    <p:animEffect transition="in" filter="fade">
                                      <p:cBhvr>
                                        <p:cTn id="136" dur="500"/>
                                        <p:tgtEl>
                                          <p:spTgt spid="39"/>
                                        </p:tgtEl>
                                      </p:cBhvr>
                                    </p:animEffect>
                                  </p:childTnLst>
                                </p:cTn>
                              </p:par>
                              <p:par>
                                <p:cTn id="137" presetID="53" presetClass="entr" presetSubtype="16" fill="hold" grpId="0" nodeType="withEffect">
                                  <p:stCondLst>
                                    <p:cond delay="250"/>
                                  </p:stCondLst>
                                  <p:childTnLst>
                                    <p:set>
                                      <p:cBhvr>
                                        <p:cTn id="138" dur="1" fill="hold">
                                          <p:stCondLst>
                                            <p:cond delay="0"/>
                                          </p:stCondLst>
                                        </p:cTn>
                                        <p:tgtEl>
                                          <p:spTgt spid="50"/>
                                        </p:tgtEl>
                                        <p:attrNameLst>
                                          <p:attrName>style.visibility</p:attrName>
                                        </p:attrNameLst>
                                      </p:cBhvr>
                                      <p:to>
                                        <p:strVal val="visible"/>
                                      </p:to>
                                    </p:set>
                                    <p:anim calcmode="lin" valueType="num">
                                      <p:cBhvr>
                                        <p:cTn id="139" dur="500" fill="hold"/>
                                        <p:tgtEl>
                                          <p:spTgt spid="50"/>
                                        </p:tgtEl>
                                        <p:attrNameLst>
                                          <p:attrName>ppt_w</p:attrName>
                                        </p:attrNameLst>
                                      </p:cBhvr>
                                      <p:tavLst>
                                        <p:tav tm="0">
                                          <p:val>
                                            <p:fltVal val="0"/>
                                          </p:val>
                                        </p:tav>
                                        <p:tav tm="100000">
                                          <p:val>
                                            <p:strVal val="#ppt_w"/>
                                          </p:val>
                                        </p:tav>
                                      </p:tavLst>
                                    </p:anim>
                                    <p:anim calcmode="lin" valueType="num">
                                      <p:cBhvr>
                                        <p:cTn id="140" dur="500" fill="hold"/>
                                        <p:tgtEl>
                                          <p:spTgt spid="50"/>
                                        </p:tgtEl>
                                        <p:attrNameLst>
                                          <p:attrName>ppt_h</p:attrName>
                                        </p:attrNameLst>
                                      </p:cBhvr>
                                      <p:tavLst>
                                        <p:tav tm="0">
                                          <p:val>
                                            <p:fltVal val="0"/>
                                          </p:val>
                                        </p:tav>
                                        <p:tav tm="100000">
                                          <p:val>
                                            <p:strVal val="#ppt_h"/>
                                          </p:val>
                                        </p:tav>
                                      </p:tavLst>
                                    </p:anim>
                                    <p:animEffect transition="in" filter="fade">
                                      <p:cBhvr>
                                        <p:cTn id="141" dur="500"/>
                                        <p:tgtEl>
                                          <p:spTgt spid="50"/>
                                        </p:tgtEl>
                                      </p:cBhvr>
                                    </p:animEffect>
                                  </p:childTnLst>
                                </p:cTn>
                              </p:par>
                              <p:par>
                                <p:cTn id="142" presetID="53" presetClass="entr" presetSubtype="16" fill="hold" nodeType="withEffect">
                                  <p:stCondLst>
                                    <p:cond delay="500"/>
                                  </p:stCondLst>
                                  <p:childTnLst>
                                    <p:set>
                                      <p:cBhvr>
                                        <p:cTn id="143" dur="1" fill="hold">
                                          <p:stCondLst>
                                            <p:cond delay="0"/>
                                          </p:stCondLst>
                                        </p:cTn>
                                        <p:tgtEl>
                                          <p:spTgt spid="94"/>
                                        </p:tgtEl>
                                        <p:attrNameLst>
                                          <p:attrName>style.visibility</p:attrName>
                                        </p:attrNameLst>
                                      </p:cBhvr>
                                      <p:to>
                                        <p:strVal val="visible"/>
                                      </p:to>
                                    </p:set>
                                    <p:anim calcmode="lin" valueType="num">
                                      <p:cBhvr>
                                        <p:cTn id="144" dur="500" fill="hold"/>
                                        <p:tgtEl>
                                          <p:spTgt spid="94"/>
                                        </p:tgtEl>
                                        <p:attrNameLst>
                                          <p:attrName>ppt_w</p:attrName>
                                        </p:attrNameLst>
                                      </p:cBhvr>
                                      <p:tavLst>
                                        <p:tav tm="0">
                                          <p:val>
                                            <p:fltVal val="0"/>
                                          </p:val>
                                        </p:tav>
                                        <p:tav tm="100000">
                                          <p:val>
                                            <p:strVal val="#ppt_w"/>
                                          </p:val>
                                        </p:tav>
                                      </p:tavLst>
                                    </p:anim>
                                    <p:anim calcmode="lin" valueType="num">
                                      <p:cBhvr>
                                        <p:cTn id="145" dur="500" fill="hold"/>
                                        <p:tgtEl>
                                          <p:spTgt spid="94"/>
                                        </p:tgtEl>
                                        <p:attrNameLst>
                                          <p:attrName>ppt_h</p:attrName>
                                        </p:attrNameLst>
                                      </p:cBhvr>
                                      <p:tavLst>
                                        <p:tav tm="0">
                                          <p:val>
                                            <p:fltVal val="0"/>
                                          </p:val>
                                        </p:tav>
                                        <p:tav tm="100000">
                                          <p:val>
                                            <p:strVal val="#ppt_h"/>
                                          </p:val>
                                        </p:tav>
                                      </p:tavLst>
                                    </p:anim>
                                    <p:animEffect transition="in" filter="fade">
                                      <p:cBhvr>
                                        <p:cTn id="146" dur="500"/>
                                        <p:tgtEl>
                                          <p:spTgt spid="9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wipe(right)">
                                      <p:cBhvr>
                                        <p:cTn id="151" dur="500"/>
                                        <p:tgtEl>
                                          <p:spTgt spid="38"/>
                                        </p:tgtEl>
                                      </p:cBhvr>
                                    </p:animEffect>
                                  </p:childTnLst>
                                </p:cTn>
                              </p:par>
                            </p:childTnLst>
                          </p:cTn>
                        </p:par>
                        <p:par>
                          <p:cTn id="152" fill="hold">
                            <p:stCondLst>
                              <p:cond delay="500"/>
                            </p:stCondLst>
                            <p:childTnLst>
                              <p:par>
                                <p:cTn id="153" presetID="10" presetClass="entr" presetSubtype="0" fill="hold" grpId="0" nodeType="after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fade">
                                      <p:cBhvr>
                                        <p:cTn id="155" dur="500"/>
                                        <p:tgtEl>
                                          <p:spTgt spid="7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4"/>
                                        </p:tgtEl>
                                        <p:attrNameLst>
                                          <p:attrName>style.visibility</p:attrName>
                                        </p:attrNameLst>
                                      </p:cBhvr>
                                      <p:to>
                                        <p:strVal val="visible"/>
                                      </p:to>
                                    </p:set>
                                    <p:animEffect transition="in" filter="fade">
                                      <p:cBhvr>
                                        <p:cTn id="158" dur="500"/>
                                        <p:tgtEl>
                                          <p:spTgt spid="74"/>
                                        </p:tgtEl>
                                      </p:cBhvr>
                                    </p:animEffect>
                                  </p:childTnLst>
                                </p:cTn>
                              </p:par>
                            </p:childTnLst>
                          </p:cTn>
                        </p:par>
                        <p:par>
                          <p:cTn id="159" fill="hold">
                            <p:stCondLst>
                              <p:cond delay="1000"/>
                            </p:stCondLst>
                            <p:childTnLst>
                              <p:par>
                                <p:cTn id="160" presetID="53" presetClass="entr" presetSubtype="16" fill="hold" grpId="0" nodeType="afterEffect">
                                  <p:stCondLst>
                                    <p:cond delay="0"/>
                                  </p:stCondLst>
                                  <p:childTnLst>
                                    <p:set>
                                      <p:cBhvr>
                                        <p:cTn id="161" dur="1" fill="hold">
                                          <p:stCondLst>
                                            <p:cond delay="0"/>
                                          </p:stCondLst>
                                        </p:cTn>
                                        <p:tgtEl>
                                          <p:spTgt spid="37"/>
                                        </p:tgtEl>
                                        <p:attrNameLst>
                                          <p:attrName>style.visibility</p:attrName>
                                        </p:attrNameLst>
                                      </p:cBhvr>
                                      <p:to>
                                        <p:strVal val="visible"/>
                                      </p:to>
                                    </p:set>
                                    <p:anim calcmode="lin" valueType="num">
                                      <p:cBhvr>
                                        <p:cTn id="162" dur="500" fill="hold"/>
                                        <p:tgtEl>
                                          <p:spTgt spid="37"/>
                                        </p:tgtEl>
                                        <p:attrNameLst>
                                          <p:attrName>ppt_w</p:attrName>
                                        </p:attrNameLst>
                                      </p:cBhvr>
                                      <p:tavLst>
                                        <p:tav tm="0">
                                          <p:val>
                                            <p:fltVal val="0"/>
                                          </p:val>
                                        </p:tav>
                                        <p:tav tm="100000">
                                          <p:val>
                                            <p:strVal val="#ppt_w"/>
                                          </p:val>
                                        </p:tav>
                                      </p:tavLst>
                                    </p:anim>
                                    <p:anim calcmode="lin" valueType="num">
                                      <p:cBhvr>
                                        <p:cTn id="163" dur="500" fill="hold"/>
                                        <p:tgtEl>
                                          <p:spTgt spid="37"/>
                                        </p:tgtEl>
                                        <p:attrNameLst>
                                          <p:attrName>ppt_h</p:attrName>
                                        </p:attrNameLst>
                                      </p:cBhvr>
                                      <p:tavLst>
                                        <p:tav tm="0">
                                          <p:val>
                                            <p:fltVal val="0"/>
                                          </p:val>
                                        </p:tav>
                                        <p:tav tm="100000">
                                          <p:val>
                                            <p:strVal val="#ppt_h"/>
                                          </p:val>
                                        </p:tav>
                                      </p:tavLst>
                                    </p:anim>
                                    <p:animEffect transition="in" filter="fade">
                                      <p:cBhvr>
                                        <p:cTn id="164" dur="500"/>
                                        <p:tgtEl>
                                          <p:spTgt spid="37"/>
                                        </p:tgtEl>
                                      </p:cBhvr>
                                    </p:animEffect>
                                  </p:childTnLst>
                                </p:cTn>
                              </p:par>
                              <p:par>
                                <p:cTn id="165" presetID="53" presetClass="entr" presetSubtype="16" fill="hold" grpId="0" nodeType="withEffect">
                                  <p:stCondLst>
                                    <p:cond delay="250"/>
                                  </p:stCondLst>
                                  <p:childTnLst>
                                    <p:set>
                                      <p:cBhvr>
                                        <p:cTn id="166" dur="1" fill="hold">
                                          <p:stCondLst>
                                            <p:cond delay="0"/>
                                          </p:stCondLst>
                                        </p:cTn>
                                        <p:tgtEl>
                                          <p:spTgt spid="48"/>
                                        </p:tgtEl>
                                        <p:attrNameLst>
                                          <p:attrName>style.visibility</p:attrName>
                                        </p:attrNameLst>
                                      </p:cBhvr>
                                      <p:to>
                                        <p:strVal val="visible"/>
                                      </p:to>
                                    </p:set>
                                    <p:anim calcmode="lin" valueType="num">
                                      <p:cBhvr>
                                        <p:cTn id="167" dur="500" fill="hold"/>
                                        <p:tgtEl>
                                          <p:spTgt spid="48"/>
                                        </p:tgtEl>
                                        <p:attrNameLst>
                                          <p:attrName>ppt_w</p:attrName>
                                        </p:attrNameLst>
                                      </p:cBhvr>
                                      <p:tavLst>
                                        <p:tav tm="0">
                                          <p:val>
                                            <p:fltVal val="0"/>
                                          </p:val>
                                        </p:tav>
                                        <p:tav tm="100000">
                                          <p:val>
                                            <p:strVal val="#ppt_w"/>
                                          </p:val>
                                        </p:tav>
                                      </p:tavLst>
                                    </p:anim>
                                    <p:anim calcmode="lin" valueType="num">
                                      <p:cBhvr>
                                        <p:cTn id="168" dur="500" fill="hold"/>
                                        <p:tgtEl>
                                          <p:spTgt spid="48"/>
                                        </p:tgtEl>
                                        <p:attrNameLst>
                                          <p:attrName>ppt_h</p:attrName>
                                        </p:attrNameLst>
                                      </p:cBhvr>
                                      <p:tavLst>
                                        <p:tav tm="0">
                                          <p:val>
                                            <p:fltVal val="0"/>
                                          </p:val>
                                        </p:tav>
                                        <p:tav tm="100000">
                                          <p:val>
                                            <p:strVal val="#ppt_h"/>
                                          </p:val>
                                        </p:tav>
                                      </p:tavLst>
                                    </p:anim>
                                    <p:animEffect transition="in" filter="fade">
                                      <p:cBhvr>
                                        <p:cTn id="169" dur="500"/>
                                        <p:tgtEl>
                                          <p:spTgt spid="48"/>
                                        </p:tgtEl>
                                      </p:cBhvr>
                                    </p:animEffect>
                                  </p:childTnLst>
                                </p:cTn>
                              </p:par>
                              <p:par>
                                <p:cTn id="170" presetID="53" presetClass="entr" presetSubtype="16" fill="hold" nodeType="withEffect">
                                  <p:stCondLst>
                                    <p:cond delay="50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500" fill="hold"/>
                                        <p:tgtEl>
                                          <p:spTgt spid="89"/>
                                        </p:tgtEl>
                                        <p:attrNameLst>
                                          <p:attrName>ppt_w</p:attrName>
                                        </p:attrNameLst>
                                      </p:cBhvr>
                                      <p:tavLst>
                                        <p:tav tm="0">
                                          <p:val>
                                            <p:fltVal val="0"/>
                                          </p:val>
                                        </p:tav>
                                        <p:tav tm="100000">
                                          <p:val>
                                            <p:strVal val="#ppt_w"/>
                                          </p:val>
                                        </p:tav>
                                      </p:tavLst>
                                    </p:anim>
                                    <p:anim calcmode="lin" valueType="num">
                                      <p:cBhvr>
                                        <p:cTn id="173" dur="500" fill="hold"/>
                                        <p:tgtEl>
                                          <p:spTgt spid="89"/>
                                        </p:tgtEl>
                                        <p:attrNameLst>
                                          <p:attrName>ppt_h</p:attrName>
                                        </p:attrNameLst>
                                      </p:cBhvr>
                                      <p:tavLst>
                                        <p:tav tm="0">
                                          <p:val>
                                            <p:fltVal val="0"/>
                                          </p:val>
                                        </p:tav>
                                        <p:tav tm="100000">
                                          <p:val>
                                            <p:strVal val="#ppt_h"/>
                                          </p:val>
                                        </p:tav>
                                      </p:tavLst>
                                    </p:anim>
                                    <p:animEffect transition="in" filter="fade">
                                      <p:cBhvr>
                                        <p:cTn id="174" dur="500"/>
                                        <p:tgtEl>
                                          <p:spTgt spid="89"/>
                                        </p:tgtEl>
                                      </p:cBhvr>
                                    </p:animEffect>
                                  </p:childTnLst>
                                </p:cTn>
                              </p:par>
                              <p:par>
                                <p:cTn id="175" presetID="53" presetClass="entr" presetSubtype="16"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 calcmode="lin" valueType="num">
                                      <p:cBhvr>
                                        <p:cTn id="177" dur="250" fill="hold"/>
                                        <p:tgtEl>
                                          <p:spTgt spid="2"/>
                                        </p:tgtEl>
                                        <p:attrNameLst>
                                          <p:attrName>ppt_w</p:attrName>
                                        </p:attrNameLst>
                                      </p:cBhvr>
                                      <p:tavLst>
                                        <p:tav tm="0">
                                          <p:val>
                                            <p:fltVal val="0"/>
                                          </p:val>
                                        </p:tav>
                                        <p:tav tm="100000">
                                          <p:val>
                                            <p:strVal val="#ppt_w"/>
                                          </p:val>
                                        </p:tav>
                                      </p:tavLst>
                                    </p:anim>
                                    <p:anim calcmode="lin" valueType="num">
                                      <p:cBhvr>
                                        <p:cTn id="178" dur="250" fill="hold"/>
                                        <p:tgtEl>
                                          <p:spTgt spid="2"/>
                                        </p:tgtEl>
                                        <p:attrNameLst>
                                          <p:attrName>ppt_h</p:attrName>
                                        </p:attrNameLst>
                                      </p:cBhvr>
                                      <p:tavLst>
                                        <p:tav tm="0">
                                          <p:val>
                                            <p:fltVal val="0"/>
                                          </p:val>
                                        </p:tav>
                                        <p:tav tm="100000">
                                          <p:val>
                                            <p:strVal val="#ppt_h"/>
                                          </p:val>
                                        </p:tav>
                                      </p:tavLst>
                                    </p:anim>
                                    <p:animEffect transition="in" filter="fade">
                                      <p:cBhvr>
                                        <p:cTn id="179"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1" grpId="0" animBg="1"/>
      <p:bldP spid="27" grpId="0" animBg="1"/>
      <p:bldP spid="37" grpId="0" animBg="1"/>
      <p:bldP spid="39" grpId="0" animBg="1"/>
      <p:bldP spid="42" grpId="0" animBg="1"/>
      <p:bldP spid="47" grpId="0" animBg="1"/>
      <p:bldP spid="48" grpId="0" animBg="1"/>
      <p:bldP spid="49" grpId="0" animBg="1"/>
      <p:bldP spid="50" grpId="0" animBg="1"/>
      <p:bldP spid="51" grpId="0" animBg="1"/>
      <p:bldP spid="52" grpId="0" animBg="1"/>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1716672"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47" name="Oval 46">
            <a:extLst>
              <a:ext uri="{FF2B5EF4-FFF2-40B4-BE49-F238E27FC236}">
                <a16:creationId xmlns:a16="http://schemas.microsoft.com/office/drawing/2014/main" id="{0DECB40A-4838-47F9-98B6-1E5FF74A5251}"/>
              </a:ext>
            </a:extLst>
          </p:cNvPr>
          <p:cNvSpPr/>
          <p:nvPr/>
        </p:nvSpPr>
        <p:spPr>
          <a:xfrm>
            <a:off x="1958039"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60" name="Group 59">
            <a:extLst>
              <a:ext uri="{FF2B5EF4-FFF2-40B4-BE49-F238E27FC236}">
                <a16:creationId xmlns:a16="http://schemas.microsoft.com/office/drawing/2014/main" id="{4350D54A-B9E1-4558-813D-2444860A7A04}"/>
              </a:ext>
            </a:extLst>
          </p:cNvPr>
          <p:cNvGrpSpPr/>
          <p:nvPr/>
        </p:nvGrpSpPr>
        <p:grpSpPr>
          <a:xfrm>
            <a:off x="2150726" y="2991799"/>
            <a:ext cx="930612" cy="930612"/>
            <a:chOff x="6158672" y="3675083"/>
            <a:chExt cx="787340" cy="787340"/>
          </a:xfrm>
          <a:solidFill>
            <a:schemeClr val="bg1"/>
          </a:solidFill>
        </p:grpSpPr>
        <p:sp>
          <p:nvSpPr>
            <p:cNvPr id="61" name="Circle: Hollow 60">
              <a:extLst>
                <a:ext uri="{FF2B5EF4-FFF2-40B4-BE49-F238E27FC236}">
                  <a16:creationId xmlns:a16="http://schemas.microsoft.com/office/drawing/2014/main" id="{A6981F85-25CD-4CAB-B03C-6C3D99487A4E}"/>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62" name="Group 61">
              <a:extLst>
                <a:ext uri="{FF2B5EF4-FFF2-40B4-BE49-F238E27FC236}">
                  <a16:creationId xmlns:a16="http://schemas.microsoft.com/office/drawing/2014/main" id="{C4441DD5-232F-42B1-9764-34D42FA531C3}"/>
                </a:ext>
              </a:extLst>
            </p:cNvPr>
            <p:cNvGrpSpPr/>
            <p:nvPr/>
          </p:nvGrpSpPr>
          <p:grpSpPr>
            <a:xfrm rot="2700000">
              <a:off x="6448659" y="3791777"/>
              <a:ext cx="184399" cy="468434"/>
              <a:chOff x="6533720" y="3754616"/>
              <a:chExt cx="184399" cy="468434"/>
            </a:xfrm>
            <a:grpFill/>
          </p:grpSpPr>
          <p:sp>
            <p:nvSpPr>
              <p:cNvPr id="63" name="Rectangle: Rounded Corners 62">
                <a:extLst>
                  <a:ext uri="{FF2B5EF4-FFF2-40B4-BE49-F238E27FC236}">
                    <a16:creationId xmlns:a16="http://schemas.microsoft.com/office/drawing/2014/main" id="{42232A70-814E-43C5-A216-0A6163221105}"/>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64" name="Rectangle: Rounded Corners 63">
                <a:extLst>
                  <a:ext uri="{FF2B5EF4-FFF2-40B4-BE49-F238E27FC236}">
                    <a16:creationId xmlns:a16="http://schemas.microsoft.com/office/drawing/2014/main" id="{D9EF8819-85DD-442F-A4D1-8F6E046659B9}"/>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4" name="Group 3">
            <a:extLst>
              <a:ext uri="{FF2B5EF4-FFF2-40B4-BE49-F238E27FC236}">
                <a16:creationId xmlns:a16="http://schemas.microsoft.com/office/drawing/2014/main" id="{0E0D2379-CA6B-4139-8C3C-D22205C208CD}"/>
              </a:ext>
            </a:extLst>
          </p:cNvPr>
          <p:cNvGrpSpPr/>
          <p:nvPr/>
        </p:nvGrpSpPr>
        <p:grpSpPr>
          <a:xfrm>
            <a:off x="1018294" y="4518390"/>
            <a:ext cx="3195474" cy="694917"/>
            <a:chOff x="1807454" y="4137390"/>
            <a:chExt cx="3195474" cy="694917"/>
          </a:xfrm>
        </p:grpSpPr>
        <p:sp>
          <p:nvSpPr>
            <p:cNvPr id="71" name="TextBox 70">
              <a:extLst>
                <a:ext uri="{FF2B5EF4-FFF2-40B4-BE49-F238E27FC236}">
                  <a16:creationId xmlns:a16="http://schemas.microsoft.com/office/drawing/2014/main" id="{ABE3D059-B595-414F-981D-6E43EAF82DC6}"/>
                </a:ext>
              </a:extLst>
            </p:cNvPr>
            <p:cNvSpPr txBox="1"/>
            <p:nvPr/>
          </p:nvSpPr>
          <p:spPr>
            <a:xfrm>
              <a:off x="2371633" y="4137390"/>
              <a:ext cx="2067116" cy="461665"/>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وضوح</a:t>
              </a:r>
              <a:endParaRPr lang="en-US" dirty="0"/>
            </a:p>
          </p:txBody>
        </p:sp>
        <p:sp>
          <p:nvSpPr>
            <p:cNvPr id="72" name="TextBox 71">
              <a:extLst>
                <a:ext uri="{FF2B5EF4-FFF2-40B4-BE49-F238E27FC236}">
                  <a16:creationId xmlns:a16="http://schemas.microsoft.com/office/drawing/2014/main" id="{9FC85F51-F3DF-4838-88E3-281625606B29}"/>
                </a:ext>
              </a:extLst>
            </p:cNvPr>
            <p:cNvSpPr txBox="1"/>
            <p:nvPr/>
          </p:nvSpPr>
          <p:spPr>
            <a:xfrm>
              <a:off x="1807454" y="4493753"/>
              <a:ext cx="3195474" cy="338554"/>
            </a:xfrm>
            <a:prstGeom prst="rect">
              <a:avLst/>
            </a:prstGeom>
            <a:noFill/>
          </p:spPr>
          <p:txBody>
            <a:bodyPr wrap="square" rtlCol="0">
              <a:spAutoFit/>
            </a:bodyPr>
            <a:lstStyle>
              <a:defPPr>
                <a:defRPr lang="en-US"/>
              </a:defPPr>
              <a:lvl1pPr algn="ctr">
                <a:defRPr sz="1600" b="1">
                  <a:solidFill>
                    <a:schemeClr val="bg1">
                      <a:lumMod val="95000"/>
                    </a:schemeClr>
                  </a:solidFill>
                  <a:latin typeface="Montserrat" panose="00000500000000000000" pitchFamily="2" charset="0"/>
                  <a:cs typeface="B Nazanin" panose="00000400000000000000" pitchFamily="2" charset="-78"/>
                </a:defRPr>
              </a:lvl1pPr>
            </a:lstStyle>
            <a:p>
              <a:r>
                <a:rPr lang="fa-IR" dirty="0"/>
                <a:t>دستورات باید شفاف و دقیق باشند.</a:t>
              </a:r>
              <a:endParaRPr lang="en-US" dirty="0"/>
            </a:p>
          </p:txBody>
        </p:sp>
      </p:gr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83" name="Oval 82">
            <a:extLst>
              <a:ext uri="{FF2B5EF4-FFF2-40B4-BE49-F238E27FC236}">
                <a16:creationId xmlns:a16="http://schemas.microsoft.com/office/drawing/2014/main" id="{6BB64D2F-3582-4F25-A8EE-154BD0A0DC47}"/>
              </a:ext>
            </a:extLst>
          </p:cNvPr>
          <p:cNvSpPr/>
          <p:nvPr/>
        </p:nvSpPr>
        <p:spPr>
          <a:xfrm>
            <a:off x="5155197"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84" name="Oval 83">
            <a:extLst>
              <a:ext uri="{FF2B5EF4-FFF2-40B4-BE49-F238E27FC236}">
                <a16:creationId xmlns:a16="http://schemas.microsoft.com/office/drawing/2014/main" id="{7B9EC47B-8F61-47BD-A473-89F4D6D024AB}"/>
              </a:ext>
            </a:extLst>
          </p:cNvPr>
          <p:cNvSpPr/>
          <p:nvPr/>
        </p:nvSpPr>
        <p:spPr>
          <a:xfrm>
            <a:off x="5396564"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85" name="Group 84">
            <a:extLst>
              <a:ext uri="{FF2B5EF4-FFF2-40B4-BE49-F238E27FC236}">
                <a16:creationId xmlns:a16="http://schemas.microsoft.com/office/drawing/2014/main" id="{37E49F1A-E674-4BF5-B770-528C93B11C8E}"/>
              </a:ext>
            </a:extLst>
          </p:cNvPr>
          <p:cNvGrpSpPr/>
          <p:nvPr/>
        </p:nvGrpSpPr>
        <p:grpSpPr>
          <a:xfrm>
            <a:off x="5589251" y="2991799"/>
            <a:ext cx="930612" cy="930612"/>
            <a:chOff x="6158672" y="3675083"/>
            <a:chExt cx="787340" cy="787340"/>
          </a:xfrm>
          <a:solidFill>
            <a:schemeClr val="bg1"/>
          </a:solidFill>
        </p:grpSpPr>
        <p:sp>
          <p:nvSpPr>
            <p:cNvPr id="104" name="Circle: Hollow 103">
              <a:extLst>
                <a:ext uri="{FF2B5EF4-FFF2-40B4-BE49-F238E27FC236}">
                  <a16:creationId xmlns:a16="http://schemas.microsoft.com/office/drawing/2014/main" id="{9FE52E39-52A5-4682-ABC6-6E63EFF53736}"/>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105" name="Group 104">
              <a:extLst>
                <a:ext uri="{FF2B5EF4-FFF2-40B4-BE49-F238E27FC236}">
                  <a16:creationId xmlns:a16="http://schemas.microsoft.com/office/drawing/2014/main" id="{04C18BEC-68B6-4F1F-AE3E-7B2994DE420F}"/>
                </a:ext>
              </a:extLst>
            </p:cNvPr>
            <p:cNvGrpSpPr/>
            <p:nvPr/>
          </p:nvGrpSpPr>
          <p:grpSpPr>
            <a:xfrm rot="2700000">
              <a:off x="6448659" y="3791777"/>
              <a:ext cx="184399" cy="468434"/>
              <a:chOff x="6533720" y="3754616"/>
              <a:chExt cx="184399" cy="468434"/>
            </a:xfrm>
            <a:grpFill/>
          </p:grpSpPr>
          <p:sp>
            <p:nvSpPr>
              <p:cNvPr id="106" name="Rectangle: Rounded Corners 105">
                <a:extLst>
                  <a:ext uri="{FF2B5EF4-FFF2-40B4-BE49-F238E27FC236}">
                    <a16:creationId xmlns:a16="http://schemas.microsoft.com/office/drawing/2014/main" id="{F57A39F9-EA6C-4AA9-AC36-AE49228D9C37}"/>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7" name="Rectangle: Rounded Corners 106">
                <a:extLst>
                  <a:ext uri="{FF2B5EF4-FFF2-40B4-BE49-F238E27FC236}">
                    <a16:creationId xmlns:a16="http://schemas.microsoft.com/office/drawing/2014/main" id="{F1F93299-527A-44E4-9658-E1E4D25D7ACB}"/>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108" name="Group 107">
            <a:extLst>
              <a:ext uri="{FF2B5EF4-FFF2-40B4-BE49-F238E27FC236}">
                <a16:creationId xmlns:a16="http://schemas.microsoft.com/office/drawing/2014/main" id="{001FE7E4-CCFD-4BAA-970E-1E8D93004D69}"/>
              </a:ext>
            </a:extLst>
          </p:cNvPr>
          <p:cNvGrpSpPr/>
          <p:nvPr/>
        </p:nvGrpSpPr>
        <p:grpSpPr>
          <a:xfrm>
            <a:off x="4374344" y="4518390"/>
            <a:ext cx="3393641" cy="941138"/>
            <a:chOff x="1724979" y="4137390"/>
            <a:chExt cx="3393641" cy="941138"/>
          </a:xfrm>
        </p:grpSpPr>
        <p:sp>
          <p:nvSpPr>
            <p:cNvPr id="114" name="TextBox 113">
              <a:extLst>
                <a:ext uri="{FF2B5EF4-FFF2-40B4-BE49-F238E27FC236}">
                  <a16:creationId xmlns:a16="http://schemas.microsoft.com/office/drawing/2014/main" id="{CEF047AF-C4E0-4422-8BDF-72F53C51E40A}"/>
                </a:ext>
              </a:extLst>
            </p:cNvPr>
            <p:cNvSpPr txBox="1"/>
            <p:nvPr/>
          </p:nvSpPr>
          <p:spPr>
            <a:xfrm>
              <a:off x="1806502" y="4137390"/>
              <a:ext cx="3312118" cy="461665"/>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مخاطب شناسی و استناد</a:t>
              </a:r>
              <a:endParaRPr lang="en-US" dirty="0"/>
            </a:p>
          </p:txBody>
        </p:sp>
        <p:sp>
          <p:nvSpPr>
            <p:cNvPr id="115" name="TextBox 114">
              <a:extLst>
                <a:ext uri="{FF2B5EF4-FFF2-40B4-BE49-F238E27FC236}">
                  <a16:creationId xmlns:a16="http://schemas.microsoft.com/office/drawing/2014/main" id="{7396E3B9-9F1F-4056-BD65-91EF6D9E9A23}"/>
                </a:ext>
              </a:extLst>
            </p:cNvPr>
            <p:cNvSpPr txBox="1"/>
            <p:nvPr/>
          </p:nvSpPr>
          <p:spPr>
            <a:xfrm>
              <a:off x="1724979" y="4493753"/>
              <a:ext cx="3373008" cy="584775"/>
            </a:xfrm>
            <a:prstGeom prst="rect">
              <a:avLst/>
            </a:prstGeom>
            <a:noFill/>
          </p:spPr>
          <p:txBody>
            <a:bodyPr wrap="square" rtlCol="0">
              <a:spAutoFit/>
            </a:bodyPr>
            <a:lstStyle/>
            <a:p>
              <a:pPr algn="ctr"/>
              <a:r>
                <a:rPr lang="fa-IR" sz="1600" b="1" dirty="0">
                  <a:solidFill>
                    <a:schemeClr val="bg1">
                      <a:lumMod val="95000"/>
                    </a:schemeClr>
                  </a:solidFill>
                  <a:latin typeface="Montserrat" panose="00000500000000000000" pitchFamily="2" charset="0"/>
                  <a:cs typeface="B Nazanin" panose="00000400000000000000" pitchFamily="2" charset="-78"/>
                </a:rPr>
                <a:t>مخاطب، سبک نوشتار و منابع مورد نظر را مشخص کنید.</a:t>
              </a:r>
              <a:endParaRPr lang="en-US" sz="1600" b="1" dirty="0">
                <a:solidFill>
                  <a:schemeClr val="bg1">
                    <a:lumMod val="95000"/>
                  </a:schemeClr>
                </a:solidFill>
                <a:latin typeface="Montserrat" panose="00000500000000000000" pitchFamily="2" charset="0"/>
                <a:cs typeface="B Nazanin" panose="00000400000000000000" pitchFamily="2" charset="-78"/>
              </a:endParaRPr>
            </a:p>
          </p:txBody>
        </p:sp>
      </p:grpSp>
      <p:sp>
        <p:nvSpPr>
          <p:cNvPr id="116" name="Oval 115">
            <a:extLst>
              <a:ext uri="{FF2B5EF4-FFF2-40B4-BE49-F238E27FC236}">
                <a16:creationId xmlns:a16="http://schemas.microsoft.com/office/drawing/2014/main" id="{144CE224-84BF-45ED-BC1F-061B089CBE8D}"/>
              </a:ext>
            </a:extLst>
          </p:cNvPr>
          <p:cNvSpPr/>
          <p:nvPr/>
        </p:nvSpPr>
        <p:spPr>
          <a:xfrm>
            <a:off x="8611094"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7" name="Oval 116">
            <a:extLst>
              <a:ext uri="{FF2B5EF4-FFF2-40B4-BE49-F238E27FC236}">
                <a16:creationId xmlns:a16="http://schemas.microsoft.com/office/drawing/2014/main" id="{C077E8DF-FDCE-415F-A750-5B9271C730D5}"/>
              </a:ext>
            </a:extLst>
          </p:cNvPr>
          <p:cNvSpPr/>
          <p:nvPr/>
        </p:nvSpPr>
        <p:spPr>
          <a:xfrm>
            <a:off x="8852461"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8" name="Group 117">
            <a:extLst>
              <a:ext uri="{FF2B5EF4-FFF2-40B4-BE49-F238E27FC236}">
                <a16:creationId xmlns:a16="http://schemas.microsoft.com/office/drawing/2014/main" id="{5D672A4B-DFC2-4CD6-8862-20C17EA96C2D}"/>
              </a:ext>
            </a:extLst>
          </p:cNvPr>
          <p:cNvGrpSpPr/>
          <p:nvPr/>
        </p:nvGrpSpPr>
        <p:grpSpPr>
          <a:xfrm>
            <a:off x="9045148" y="2991799"/>
            <a:ext cx="930612" cy="930612"/>
            <a:chOff x="6158672" y="3675083"/>
            <a:chExt cx="787340" cy="787340"/>
          </a:xfrm>
          <a:solidFill>
            <a:schemeClr val="bg1"/>
          </a:solidFill>
        </p:grpSpPr>
        <p:sp>
          <p:nvSpPr>
            <p:cNvPr id="119" name="Circle: Hollow 118">
              <a:extLst>
                <a:ext uri="{FF2B5EF4-FFF2-40B4-BE49-F238E27FC236}">
                  <a16:creationId xmlns:a16="http://schemas.microsoft.com/office/drawing/2014/main" id="{8CD2E13F-8440-4A5E-B92F-2E8FA7E7F33B}"/>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120" name="Group 119">
              <a:extLst>
                <a:ext uri="{FF2B5EF4-FFF2-40B4-BE49-F238E27FC236}">
                  <a16:creationId xmlns:a16="http://schemas.microsoft.com/office/drawing/2014/main" id="{184FB554-8C5B-4531-832C-F28753E3EA2C}"/>
                </a:ext>
              </a:extLst>
            </p:cNvPr>
            <p:cNvGrpSpPr/>
            <p:nvPr/>
          </p:nvGrpSpPr>
          <p:grpSpPr>
            <a:xfrm rot="2700000">
              <a:off x="6448659" y="3791777"/>
              <a:ext cx="184399" cy="468434"/>
              <a:chOff x="6533720" y="3754616"/>
              <a:chExt cx="184399" cy="468434"/>
            </a:xfrm>
            <a:grpFill/>
          </p:grpSpPr>
          <p:sp>
            <p:nvSpPr>
              <p:cNvPr id="121" name="Rectangle: Rounded Corners 120">
                <a:extLst>
                  <a:ext uri="{FF2B5EF4-FFF2-40B4-BE49-F238E27FC236}">
                    <a16:creationId xmlns:a16="http://schemas.microsoft.com/office/drawing/2014/main" id="{857D6829-9FEF-497D-AF1C-8B4DFB1D33A6}"/>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22" name="Rectangle: Rounded Corners 121">
                <a:extLst>
                  <a:ext uri="{FF2B5EF4-FFF2-40B4-BE49-F238E27FC236}">
                    <a16:creationId xmlns:a16="http://schemas.microsoft.com/office/drawing/2014/main" id="{733A3DD2-F1CC-4119-A33D-96BEA75886A1}"/>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123" name="Group 122">
            <a:extLst>
              <a:ext uri="{FF2B5EF4-FFF2-40B4-BE49-F238E27FC236}">
                <a16:creationId xmlns:a16="http://schemas.microsoft.com/office/drawing/2014/main" id="{AD1DEE05-09AA-4D85-968B-A7AA0AC4DD59}"/>
              </a:ext>
            </a:extLst>
          </p:cNvPr>
          <p:cNvGrpSpPr/>
          <p:nvPr/>
        </p:nvGrpSpPr>
        <p:grpSpPr>
          <a:xfrm>
            <a:off x="7952131" y="4518390"/>
            <a:ext cx="3116644" cy="1187360"/>
            <a:chOff x="1846869" y="4137390"/>
            <a:chExt cx="3116644" cy="1187360"/>
          </a:xfrm>
        </p:grpSpPr>
        <p:sp>
          <p:nvSpPr>
            <p:cNvPr id="125" name="TextBox 124">
              <a:extLst>
                <a:ext uri="{FF2B5EF4-FFF2-40B4-BE49-F238E27FC236}">
                  <a16:creationId xmlns:a16="http://schemas.microsoft.com/office/drawing/2014/main" id="{0943774E-01F3-4DC8-A02A-DD367416DACF}"/>
                </a:ext>
              </a:extLst>
            </p:cNvPr>
            <p:cNvSpPr txBox="1"/>
            <p:nvPr/>
          </p:nvSpPr>
          <p:spPr>
            <a:xfrm>
              <a:off x="2319250" y="4137390"/>
              <a:ext cx="2406369" cy="461665"/>
            </a:xfrm>
            <a:prstGeom prst="rect">
              <a:avLst/>
            </a:prstGeom>
            <a:noFill/>
          </p:spPr>
          <p:txBody>
            <a:bodyPr wrap="square" rtlCol="0">
              <a:spAutoFit/>
            </a:bodyPr>
            <a:lstStyle/>
            <a:p>
              <a:pPr algn="ctr"/>
              <a:r>
                <a:rPr lang="fa-IR" sz="2400" b="1" dirty="0">
                  <a:solidFill>
                    <a:schemeClr val="bg1">
                      <a:lumMod val="95000"/>
                    </a:schemeClr>
                  </a:solidFill>
                  <a:latin typeface="Ray ExtraBlack" panose="02000504000000020004" pitchFamily="2" charset="-78"/>
                  <a:cs typeface="Ray ExtraBlack" panose="02000504000000020004" pitchFamily="2" charset="-78"/>
                </a:rPr>
                <a:t>هدفمند بودن</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126" name="TextBox 125">
              <a:extLst>
                <a:ext uri="{FF2B5EF4-FFF2-40B4-BE49-F238E27FC236}">
                  <a16:creationId xmlns:a16="http://schemas.microsoft.com/office/drawing/2014/main" id="{D577FC45-558C-4711-AFB7-87352286701D}"/>
                </a:ext>
              </a:extLst>
            </p:cNvPr>
            <p:cNvSpPr txBox="1"/>
            <p:nvPr/>
          </p:nvSpPr>
          <p:spPr>
            <a:xfrm>
              <a:off x="1846869" y="4493753"/>
              <a:ext cx="3116644" cy="584775"/>
            </a:xfrm>
            <a:prstGeom prst="rect">
              <a:avLst/>
            </a:prstGeom>
            <a:noFill/>
          </p:spPr>
          <p:txBody>
            <a:bodyPr wrap="square" rtlCol="0">
              <a:spAutoFit/>
            </a:bodyPr>
            <a:lstStyle>
              <a:defPPr>
                <a:defRPr lang="en-US"/>
              </a:defPPr>
              <a:lvl1pPr algn="ctr">
                <a:defRPr sz="1600" b="1">
                  <a:solidFill>
                    <a:schemeClr val="bg1">
                      <a:lumMod val="95000"/>
                    </a:schemeClr>
                  </a:solidFill>
                  <a:latin typeface="Montserrat" panose="00000500000000000000" pitchFamily="2" charset="0"/>
                  <a:cs typeface="B Nazanin" panose="00000400000000000000" pitchFamily="2" charset="-78"/>
                </a:defRPr>
              </a:lvl1pPr>
            </a:lstStyle>
            <a:p>
              <a:r>
                <a:rPr lang="fa-IR" dirty="0"/>
                <a:t>پرامپت باید به گونه ای باشد که خروجی دقیقاً مطابق نیاز شما باشد.</a:t>
              </a:r>
              <a:endParaRPr lang="en-US" dirty="0"/>
            </a:p>
          </p:txBody>
        </p:sp>
      </p:grpSp>
      <p:sp>
        <p:nvSpPr>
          <p:cNvPr id="6" name="Rectangle 5">
            <a:extLst>
              <a:ext uri="{FF2B5EF4-FFF2-40B4-BE49-F238E27FC236}">
                <a16:creationId xmlns:a16="http://schemas.microsoft.com/office/drawing/2014/main" id="{0A4CA21A-247F-4B8B-9093-1F600AB1184B}"/>
              </a:ext>
            </a:extLst>
          </p:cNvPr>
          <p:cNvSpPr/>
          <p:nvPr/>
        </p:nvSpPr>
        <p:spPr>
          <a:xfrm>
            <a:off x="1274829" y="5849600"/>
            <a:ext cx="9674195" cy="10084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6" name="TextBox 45">
            <a:extLst>
              <a:ext uri="{FF2B5EF4-FFF2-40B4-BE49-F238E27FC236}">
                <a16:creationId xmlns:a16="http://schemas.microsoft.com/office/drawing/2014/main" id="{5619BADD-0995-48C4-997F-7801F1BA630E}"/>
              </a:ext>
            </a:extLst>
          </p:cNvPr>
          <p:cNvSpPr txBox="1"/>
          <p:nvPr/>
        </p:nvSpPr>
        <p:spPr>
          <a:xfrm>
            <a:off x="543232" y="87814"/>
            <a:ext cx="10695242" cy="830997"/>
          </a:xfrm>
          <a:prstGeom prst="rect">
            <a:avLst/>
          </a:prstGeom>
          <a:noFill/>
        </p:spPr>
        <p:txBody>
          <a:bodyPr wrap="square" rtlCol="0">
            <a:spAutoFit/>
          </a:bodyPr>
          <a:lstStyle/>
          <a:p>
            <a:pPr algn="ctr" rtl="1"/>
            <a:r>
              <a:rPr lang="fa-IR" sz="4800" b="1" dirty="0">
                <a:solidFill>
                  <a:schemeClr val="bg1">
                    <a:lumMod val="95000"/>
                  </a:schemeClr>
                </a:solidFill>
                <a:latin typeface="Ray ExtraBlack" panose="02000504000000020004" pitchFamily="2" charset="-78"/>
                <a:cs typeface="Ray ExtraBlack" panose="02000504000000020004" pitchFamily="2" charset="-78"/>
              </a:rPr>
              <a:t>نکات مهم در طراحی پرامپت</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Tree>
    <p:extLst>
      <p:ext uri="{BB962C8B-B14F-4D97-AF65-F5344CB8AC3E}">
        <p14:creationId xmlns:p14="http://schemas.microsoft.com/office/powerpoint/2010/main" val="6614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nodeType="withEffect">
                                  <p:stCondLst>
                                    <p:cond delay="50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par>
                                <p:cTn id="38" presetID="53" presetClass="entr" presetSubtype="16" fill="hold" nodeType="withEffect">
                                  <p:stCondLst>
                                    <p:cond delay="50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fltVal val="0"/>
                                          </p:val>
                                        </p:tav>
                                        <p:tav tm="100000">
                                          <p:val>
                                            <p:strVal val="#ppt_w"/>
                                          </p:val>
                                        </p:tav>
                                      </p:tavLst>
                                    </p:anim>
                                    <p:anim calcmode="lin" valueType="num">
                                      <p:cBhvr>
                                        <p:cTn id="41" dur="500" fill="hold"/>
                                        <p:tgtEl>
                                          <p:spTgt spid="85"/>
                                        </p:tgtEl>
                                        <p:attrNameLst>
                                          <p:attrName>ppt_h</p:attrName>
                                        </p:attrNameLst>
                                      </p:cBhvr>
                                      <p:tavLst>
                                        <p:tav tm="0">
                                          <p:val>
                                            <p:fltVal val="0"/>
                                          </p:val>
                                        </p:tav>
                                        <p:tav tm="100000">
                                          <p:val>
                                            <p:strVal val="#ppt_h"/>
                                          </p:val>
                                        </p:tav>
                                      </p:tavLst>
                                    </p:anim>
                                    <p:animEffect transition="in" filter="fade">
                                      <p:cBhvr>
                                        <p:cTn id="42" dur="500"/>
                                        <p:tgtEl>
                                          <p:spTgt spid="85"/>
                                        </p:tgtEl>
                                      </p:cBhvr>
                                    </p:animEffec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500"/>
                                        <p:tgtEl>
                                          <p:spTgt spid="108"/>
                                        </p:tgtEl>
                                      </p:cBhvr>
                                    </p:animEffect>
                                    <p:anim calcmode="lin" valueType="num">
                                      <p:cBhvr>
                                        <p:cTn id="47" dur="500" fill="hold"/>
                                        <p:tgtEl>
                                          <p:spTgt spid="108"/>
                                        </p:tgtEl>
                                        <p:attrNameLst>
                                          <p:attrName>ppt_x</p:attrName>
                                        </p:attrNameLst>
                                      </p:cBhvr>
                                      <p:tavLst>
                                        <p:tav tm="0">
                                          <p:val>
                                            <p:strVal val="#ppt_x"/>
                                          </p:val>
                                        </p:tav>
                                        <p:tav tm="100000">
                                          <p:val>
                                            <p:strVal val="#ppt_x"/>
                                          </p:val>
                                        </p:tav>
                                      </p:tavLst>
                                    </p:anim>
                                    <p:anim calcmode="lin" valueType="num">
                                      <p:cBhvr>
                                        <p:cTn id="48"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Effect transition="in" filter="fade">
                                      <p:cBhvr>
                                        <p:cTn id="65" dur="500"/>
                                        <p:tgtEl>
                                          <p:spTgt spid="118"/>
                                        </p:tgtEl>
                                      </p:cBhvr>
                                    </p:animEffect>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500"/>
                                        <p:tgtEl>
                                          <p:spTgt spid="123"/>
                                        </p:tgtEl>
                                      </p:cBhvr>
                                    </p:animEffect>
                                    <p:anim calcmode="lin" valueType="num">
                                      <p:cBhvr>
                                        <p:cTn id="70" dur="500" fill="hold"/>
                                        <p:tgtEl>
                                          <p:spTgt spid="123"/>
                                        </p:tgtEl>
                                        <p:attrNameLst>
                                          <p:attrName>ppt_x</p:attrName>
                                        </p:attrNameLst>
                                      </p:cBhvr>
                                      <p:tavLst>
                                        <p:tav tm="0">
                                          <p:val>
                                            <p:strVal val="#ppt_x"/>
                                          </p:val>
                                        </p:tav>
                                        <p:tav tm="100000">
                                          <p:val>
                                            <p:strVal val="#ppt_x"/>
                                          </p:val>
                                        </p:tav>
                                      </p:tavLst>
                                    </p:anim>
                                    <p:anim calcmode="lin" valueType="num">
                                      <p:cBhvr>
                                        <p:cTn id="71"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83" grpId="0" animBg="1"/>
      <p:bldP spid="84" grpId="0" animBg="1"/>
      <p:bldP spid="116" grpId="0" animBg="1"/>
      <p:bldP spid="1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965711" y="2515469"/>
            <a:ext cx="5761092" cy="1077218"/>
          </a:xfrm>
          <a:prstGeom prst="rect">
            <a:avLst/>
          </a:prstGeom>
          <a:noFill/>
        </p:spPr>
        <p:txBody>
          <a:bodyPr wrap="square" rtlCol="0">
            <a:spAutoFit/>
          </a:bodyPr>
          <a:lstStyle/>
          <a:p>
            <a:pPr algn="r" rtl="1"/>
            <a:r>
              <a:rPr lang="fa-IR" sz="3200" b="1" dirty="0">
                <a:solidFill>
                  <a:srgbClr val="FFC000"/>
                </a:solidFill>
                <a:latin typeface="Ray ExtraBlack" panose="02000504000000020004" pitchFamily="2" charset="-78"/>
                <a:cs typeface="Ray ExtraBlack" panose="02000504000000020004" pitchFamily="2" charset="-78"/>
              </a:rPr>
              <a:t>جلسه اول: </a:t>
            </a:r>
            <a:r>
              <a:rPr lang="fa-IR" sz="3200" b="1" dirty="0">
                <a:solidFill>
                  <a:schemeClr val="bg1">
                    <a:lumMod val="95000"/>
                  </a:schemeClr>
                </a:solidFill>
                <a:latin typeface="Ray ExtraBlack" panose="02000504000000020004" pitchFamily="2" charset="-78"/>
                <a:cs typeface="Ray ExtraBlack" panose="02000504000000020004" pitchFamily="2" charset="-78"/>
              </a:rPr>
              <a:t>آشنایی با هوش مصنوعی و اصول پرامپت نویسی </a:t>
            </a:r>
            <a:endParaRPr lang="en-US" sz="32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TextBox 43">
            <a:extLst>
              <a:ext uri="{FF2B5EF4-FFF2-40B4-BE49-F238E27FC236}">
                <a16:creationId xmlns:a16="http://schemas.microsoft.com/office/drawing/2014/main" id="{9C946C47-4E7D-4AC9-A14B-6312C9EDD132}"/>
              </a:ext>
            </a:extLst>
          </p:cNvPr>
          <p:cNvSpPr txBox="1"/>
          <p:nvPr/>
        </p:nvSpPr>
        <p:spPr>
          <a:xfrm>
            <a:off x="7887605" y="2105561"/>
            <a:ext cx="2881063" cy="2646878"/>
          </a:xfrm>
          <a:prstGeom prst="rect">
            <a:avLst/>
          </a:prstGeom>
          <a:noFill/>
        </p:spPr>
        <p:txBody>
          <a:bodyPr wrap="square" rtlCol="0">
            <a:spAutoFit/>
          </a:bodyPr>
          <a:lstStyle/>
          <a:p>
            <a:pPr algn="ctr"/>
            <a:r>
              <a:rPr lang="en-US" sz="16600" b="1" dirty="0">
                <a:solidFill>
                  <a:schemeClr val="bg1">
                    <a:lumMod val="95000"/>
                  </a:schemeClr>
                </a:solidFill>
                <a:latin typeface="+mj-lt"/>
              </a:rPr>
              <a:t>AI</a:t>
            </a:r>
          </a:p>
        </p:txBody>
      </p:sp>
      <p:sp>
        <p:nvSpPr>
          <p:cNvPr id="46" name="TextBox 45">
            <a:extLst>
              <a:ext uri="{FF2B5EF4-FFF2-40B4-BE49-F238E27FC236}">
                <a16:creationId xmlns:a16="http://schemas.microsoft.com/office/drawing/2014/main" id="{34F42483-C77A-49C4-B88D-D05894D8FEE0}"/>
              </a:ext>
            </a:extLst>
          </p:cNvPr>
          <p:cNvSpPr txBox="1"/>
          <p:nvPr/>
        </p:nvSpPr>
        <p:spPr>
          <a:xfrm>
            <a:off x="965711" y="4065382"/>
            <a:ext cx="5535363" cy="888705"/>
          </a:xfrm>
          <a:prstGeom prst="rect">
            <a:avLst/>
          </a:prstGeom>
          <a:noFill/>
        </p:spPr>
        <p:txBody>
          <a:bodyPr wrap="square" rtlCol="0">
            <a:spAutoFit/>
          </a:bodyPr>
          <a:lstStyle/>
          <a:p>
            <a:pPr algn="r" rtl="1">
              <a:lnSpc>
                <a:spcPct val="150000"/>
              </a:lnSpc>
            </a:pPr>
            <a:r>
              <a:rPr lang="fa-IR" b="1" dirty="0">
                <a:solidFill>
                  <a:schemeClr val="bg1">
                    <a:lumMod val="95000"/>
                  </a:schemeClr>
                </a:solidFill>
                <a:latin typeface="Pinar" pitchFamily="2" charset="-78"/>
                <a:cs typeface="Pinar" pitchFamily="2" charset="-78"/>
              </a:rPr>
              <a:t>هدف: </a:t>
            </a:r>
            <a:r>
              <a:rPr lang="fa-IR" dirty="0">
                <a:solidFill>
                  <a:schemeClr val="bg1">
                    <a:lumMod val="95000"/>
                  </a:schemeClr>
                </a:solidFill>
                <a:latin typeface="Pinar" pitchFamily="2" charset="-78"/>
                <a:cs typeface="Pinar" pitchFamily="2" charset="-78"/>
              </a:rPr>
              <a:t>درک مفاهیم پایه و امکان سنجی استفاده از هوش مصنوعی در تبلیغ دینی. </a:t>
            </a:r>
            <a:endParaRPr lang="en-US" dirty="0">
              <a:solidFill>
                <a:schemeClr val="bg1">
                  <a:lumMod val="95000"/>
                </a:schemeClr>
              </a:solidFill>
              <a:latin typeface="Pinar" pitchFamily="2" charset="-78"/>
              <a:cs typeface="Pinar" pitchFamily="2" charset="-78"/>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5872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250"/>
                                        <p:tgtEl>
                                          <p:spTgt spid="44"/>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25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0-#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C6AA"/>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302886" y="2890391"/>
            <a:ext cx="6860700" cy="1077218"/>
          </a:xfrm>
          <a:prstGeom prst="rect">
            <a:avLst/>
          </a:prstGeom>
          <a:noFill/>
        </p:spPr>
        <p:txBody>
          <a:bodyPr wrap="square" rtlCol="0">
            <a:spAutoFit/>
          </a:bodyPr>
          <a:lstStyle/>
          <a:p>
            <a:pPr algn="r" rtl="1"/>
            <a:r>
              <a:rPr lang="fa-IR" sz="3200" b="1" dirty="0">
                <a:latin typeface="Ray ExtraBlack" panose="02000504000000020004" pitchFamily="2" charset="-78"/>
                <a:cs typeface="Ray ExtraBlack" panose="02000504000000020004" pitchFamily="2" charset="-78"/>
              </a:rPr>
              <a:t>استفاده از هوش مصنوعی به عنوان ابزار مکمل، نه جایگزین متخصصان دینی</a:t>
            </a:r>
            <a:endParaRPr lang="en-US" sz="3200" b="1" dirty="0">
              <a:latin typeface="Ray ExtraBlack" panose="02000504000000020004" pitchFamily="2" charset="-78"/>
              <a:cs typeface="Ray ExtraBlack" panose="02000504000000020004"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17C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34" name="Picture 10" descr="Artificial intelligence and consultancy: Opportunities and challenges of  Generative AI">
            <a:extLst>
              <a:ext uri="{FF2B5EF4-FFF2-40B4-BE49-F238E27FC236}">
                <a16:creationId xmlns:a16="http://schemas.microsoft.com/office/drawing/2014/main" id="{498C2188-57DB-E10A-3F87-C8A1FEC7E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1875"/>
          <a:stretch/>
        </p:blipFill>
        <p:spPr bwMode="auto">
          <a:xfrm>
            <a:off x="8044830" y="2146288"/>
            <a:ext cx="2565426" cy="256542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1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dissolve">
                                      <p:cBhvr>
                                        <p:cTn id="23" dur="250"/>
                                        <p:tgtEl>
                                          <p:spTgt spid="1034"/>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753303" y="1510370"/>
            <a:ext cx="1421377" cy="146260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47" name="Oval 46">
            <a:extLst>
              <a:ext uri="{FF2B5EF4-FFF2-40B4-BE49-F238E27FC236}">
                <a16:creationId xmlns:a16="http://schemas.microsoft.com/office/drawing/2014/main" id="{0DECB40A-4838-47F9-98B6-1E5FF74A5251}"/>
              </a:ext>
            </a:extLst>
          </p:cNvPr>
          <p:cNvSpPr/>
          <p:nvPr/>
        </p:nvSpPr>
        <p:spPr>
          <a:xfrm>
            <a:off x="944034" y="1712200"/>
            <a:ext cx="1039913" cy="107007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60" name="Group 59">
            <a:extLst>
              <a:ext uri="{FF2B5EF4-FFF2-40B4-BE49-F238E27FC236}">
                <a16:creationId xmlns:a16="http://schemas.microsoft.com/office/drawing/2014/main" id="{4350D54A-B9E1-4558-813D-2444860A7A04}"/>
              </a:ext>
            </a:extLst>
          </p:cNvPr>
          <p:cNvGrpSpPr/>
          <p:nvPr/>
        </p:nvGrpSpPr>
        <p:grpSpPr>
          <a:xfrm>
            <a:off x="1091559" y="1842143"/>
            <a:ext cx="735384" cy="756713"/>
            <a:chOff x="6158672" y="3675083"/>
            <a:chExt cx="787340" cy="787340"/>
          </a:xfrm>
          <a:solidFill>
            <a:schemeClr val="bg1"/>
          </a:solidFill>
        </p:grpSpPr>
        <p:sp>
          <p:nvSpPr>
            <p:cNvPr id="61" name="Circle: Hollow 60">
              <a:extLst>
                <a:ext uri="{FF2B5EF4-FFF2-40B4-BE49-F238E27FC236}">
                  <a16:creationId xmlns:a16="http://schemas.microsoft.com/office/drawing/2014/main" id="{A6981F85-25CD-4CAB-B03C-6C3D99487A4E}"/>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sp>
          <p:nvSpPr>
            <p:cNvPr id="64" name="Rectangle: Rounded Corners 63">
              <a:extLst>
                <a:ext uri="{FF2B5EF4-FFF2-40B4-BE49-F238E27FC236}">
                  <a16:creationId xmlns:a16="http://schemas.microsoft.com/office/drawing/2014/main" id="{D9EF8819-85DD-442F-A4D1-8F6E046659B9}"/>
                </a:ext>
              </a:extLst>
            </p:cNvPr>
            <p:cNvSpPr/>
            <p:nvPr/>
          </p:nvSpPr>
          <p:spPr>
            <a:xfrm rot="13500000">
              <a:off x="6572422" y="3842565"/>
              <a:ext cx="45720" cy="457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nvGrpSpPr>
          <p:cNvPr id="4" name="Group 3">
            <a:extLst>
              <a:ext uri="{FF2B5EF4-FFF2-40B4-BE49-F238E27FC236}">
                <a16:creationId xmlns:a16="http://schemas.microsoft.com/office/drawing/2014/main" id="{0E0D2379-CA6B-4139-8C3C-D22205C208CD}"/>
              </a:ext>
            </a:extLst>
          </p:cNvPr>
          <p:cNvGrpSpPr/>
          <p:nvPr/>
        </p:nvGrpSpPr>
        <p:grpSpPr>
          <a:xfrm>
            <a:off x="196694" y="2988167"/>
            <a:ext cx="2525114" cy="789016"/>
            <a:chOff x="1781273" y="3294116"/>
            <a:chExt cx="3195474" cy="970338"/>
          </a:xfrm>
        </p:grpSpPr>
        <p:sp>
          <p:nvSpPr>
            <p:cNvPr id="71" name="TextBox 70">
              <a:extLst>
                <a:ext uri="{FF2B5EF4-FFF2-40B4-BE49-F238E27FC236}">
                  <a16:creationId xmlns:a16="http://schemas.microsoft.com/office/drawing/2014/main" id="{ABE3D059-B595-414F-981D-6E43EAF82DC6}"/>
                </a:ext>
              </a:extLst>
            </p:cNvPr>
            <p:cNvSpPr txBox="1"/>
            <p:nvPr/>
          </p:nvSpPr>
          <p:spPr>
            <a:xfrm>
              <a:off x="2041033" y="3294116"/>
              <a:ext cx="2541453" cy="492059"/>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sz="2000" dirty="0"/>
                <a:t>عدم درک عمیق</a:t>
              </a:r>
              <a:endParaRPr lang="en-US" sz="2000" dirty="0"/>
            </a:p>
          </p:txBody>
        </p:sp>
        <p:sp>
          <p:nvSpPr>
            <p:cNvPr id="72" name="TextBox 71">
              <a:extLst>
                <a:ext uri="{FF2B5EF4-FFF2-40B4-BE49-F238E27FC236}">
                  <a16:creationId xmlns:a16="http://schemas.microsoft.com/office/drawing/2014/main" id="{9FC85F51-F3DF-4838-88E3-281625606B29}"/>
                </a:ext>
              </a:extLst>
            </p:cNvPr>
            <p:cNvSpPr txBox="1"/>
            <p:nvPr/>
          </p:nvSpPr>
          <p:spPr>
            <a:xfrm>
              <a:off x="1781273" y="3620994"/>
              <a:ext cx="3195474" cy="643460"/>
            </a:xfrm>
            <a:prstGeom prst="rect">
              <a:avLst/>
            </a:prstGeom>
            <a:noFill/>
          </p:spPr>
          <p:txBody>
            <a:bodyPr wrap="square" rtlCol="0">
              <a:spAutoFit/>
            </a:bodyPr>
            <a:lstStyle>
              <a:defPPr>
                <a:defRPr lang="en-US"/>
              </a:defPPr>
              <a:lvl1pPr algn="ctr">
                <a:defRPr sz="1600" b="1">
                  <a:solidFill>
                    <a:schemeClr val="bg1">
                      <a:lumMod val="95000"/>
                    </a:schemeClr>
                  </a:solidFill>
                  <a:latin typeface="Montserrat" panose="00000500000000000000" pitchFamily="2" charset="0"/>
                  <a:cs typeface="B Nazanin" panose="00000400000000000000" pitchFamily="2" charset="-78"/>
                </a:defRPr>
              </a:lvl1pPr>
            </a:lstStyle>
            <a:p>
              <a:pPr rtl="1"/>
              <a:r>
                <a:rPr lang="en-US" sz="1400" dirty="0"/>
                <a:t>AI </a:t>
              </a:r>
              <a:r>
                <a:rPr lang="fa-IR" sz="1400" dirty="0"/>
                <a:t> نمی تواند مفاهیم عمیق دینی را مانند یک متخصص درک کند.</a:t>
              </a:r>
              <a:endParaRPr lang="en-US" sz="1400" dirty="0"/>
            </a:p>
          </p:txBody>
        </p:sp>
      </p:grpSp>
      <p:sp>
        <p:nvSpPr>
          <p:cNvPr id="8" name="Oval 7">
            <a:extLst>
              <a:ext uri="{FF2B5EF4-FFF2-40B4-BE49-F238E27FC236}">
                <a16:creationId xmlns:a16="http://schemas.microsoft.com/office/drawing/2014/main" id="{34351658-6F50-406F-A83F-EDC73159CB39}"/>
              </a:ext>
            </a:extLst>
          </p:cNvPr>
          <p:cNvSpPr/>
          <p:nvPr/>
        </p:nvSpPr>
        <p:spPr>
          <a:xfrm>
            <a:off x="543231" y="4444421"/>
            <a:ext cx="124987" cy="12861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83" name="Oval 82">
            <a:extLst>
              <a:ext uri="{FF2B5EF4-FFF2-40B4-BE49-F238E27FC236}">
                <a16:creationId xmlns:a16="http://schemas.microsoft.com/office/drawing/2014/main" id="{6BB64D2F-3582-4F25-A8EE-154BD0A0DC47}"/>
              </a:ext>
            </a:extLst>
          </p:cNvPr>
          <p:cNvSpPr/>
          <p:nvPr/>
        </p:nvSpPr>
        <p:spPr>
          <a:xfrm>
            <a:off x="2749159" y="2495654"/>
            <a:ext cx="1421377" cy="146260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84" name="Oval 83">
            <a:extLst>
              <a:ext uri="{FF2B5EF4-FFF2-40B4-BE49-F238E27FC236}">
                <a16:creationId xmlns:a16="http://schemas.microsoft.com/office/drawing/2014/main" id="{7B9EC47B-8F61-47BD-A473-89F4D6D024AB}"/>
              </a:ext>
            </a:extLst>
          </p:cNvPr>
          <p:cNvSpPr/>
          <p:nvPr/>
        </p:nvSpPr>
        <p:spPr>
          <a:xfrm>
            <a:off x="2951920" y="2699045"/>
            <a:ext cx="1039913" cy="107007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nvGrpSpPr>
          <p:cNvPr id="85" name="Group 84">
            <a:extLst>
              <a:ext uri="{FF2B5EF4-FFF2-40B4-BE49-F238E27FC236}">
                <a16:creationId xmlns:a16="http://schemas.microsoft.com/office/drawing/2014/main" id="{37E49F1A-E674-4BF5-B770-528C93B11C8E}"/>
              </a:ext>
            </a:extLst>
          </p:cNvPr>
          <p:cNvGrpSpPr/>
          <p:nvPr/>
        </p:nvGrpSpPr>
        <p:grpSpPr>
          <a:xfrm>
            <a:off x="3112606" y="2842370"/>
            <a:ext cx="735384" cy="756713"/>
            <a:chOff x="6158672" y="3675083"/>
            <a:chExt cx="787340" cy="787340"/>
          </a:xfrm>
          <a:solidFill>
            <a:schemeClr val="bg1"/>
          </a:solidFill>
        </p:grpSpPr>
        <p:sp>
          <p:nvSpPr>
            <p:cNvPr id="104" name="Circle: Hollow 103">
              <a:extLst>
                <a:ext uri="{FF2B5EF4-FFF2-40B4-BE49-F238E27FC236}">
                  <a16:creationId xmlns:a16="http://schemas.microsoft.com/office/drawing/2014/main" id="{9FE52E39-52A5-4682-ABC6-6E63EFF53736}"/>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sp>
          <p:nvSpPr>
            <p:cNvPr id="107" name="Rectangle: Rounded Corners 106">
              <a:extLst>
                <a:ext uri="{FF2B5EF4-FFF2-40B4-BE49-F238E27FC236}">
                  <a16:creationId xmlns:a16="http://schemas.microsoft.com/office/drawing/2014/main" id="{F1F93299-527A-44E4-9658-E1E4D25D7ACB}"/>
                </a:ext>
              </a:extLst>
            </p:cNvPr>
            <p:cNvSpPr/>
            <p:nvPr/>
          </p:nvSpPr>
          <p:spPr>
            <a:xfrm rot="13500000">
              <a:off x="6515982" y="3833651"/>
              <a:ext cx="45720" cy="457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nvGrpSpPr>
          <p:cNvPr id="108" name="Group 107">
            <a:extLst>
              <a:ext uri="{FF2B5EF4-FFF2-40B4-BE49-F238E27FC236}">
                <a16:creationId xmlns:a16="http://schemas.microsoft.com/office/drawing/2014/main" id="{001FE7E4-CCFD-4BAA-970E-1E8D93004D69}"/>
              </a:ext>
            </a:extLst>
          </p:cNvPr>
          <p:cNvGrpSpPr/>
          <p:nvPr/>
        </p:nvGrpSpPr>
        <p:grpSpPr>
          <a:xfrm>
            <a:off x="2034126" y="3972290"/>
            <a:ext cx="2665404" cy="839136"/>
            <a:chOff x="2091374" y="4125884"/>
            <a:chExt cx="3373008" cy="1031976"/>
          </a:xfrm>
        </p:grpSpPr>
        <p:sp>
          <p:nvSpPr>
            <p:cNvPr id="114" name="TextBox 113">
              <a:extLst>
                <a:ext uri="{FF2B5EF4-FFF2-40B4-BE49-F238E27FC236}">
                  <a16:creationId xmlns:a16="http://schemas.microsoft.com/office/drawing/2014/main" id="{CEF047AF-C4E0-4422-8BDF-72F53C51E40A}"/>
                </a:ext>
              </a:extLst>
            </p:cNvPr>
            <p:cNvSpPr txBox="1"/>
            <p:nvPr/>
          </p:nvSpPr>
          <p:spPr>
            <a:xfrm>
              <a:off x="2138924" y="4125884"/>
              <a:ext cx="3290681" cy="492059"/>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sz="2000" dirty="0"/>
                <a:t>نبود روحیه و احساس</a:t>
              </a:r>
              <a:endParaRPr lang="en-US" sz="2000" dirty="0"/>
            </a:p>
          </p:txBody>
        </p:sp>
        <p:sp>
          <p:nvSpPr>
            <p:cNvPr id="115" name="TextBox 114">
              <a:extLst>
                <a:ext uri="{FF2B5EF4-FFF2-40B4-BE49-F238E27FC236}">
                  <a16:creationId xmlns:a16="http://schemas.microsoft.com/office/drawing/2014/main" id="{7396E3B9-9F1F-4056-BD65-91EF6D9E9A23}"/>
                </a:ext>
              </a:extLst>
            </p:cNvPr>
            <p:cNvSpPr txBox="1"/>
            <p:nvPr/>
          </p:nvSpPr>
          <p:spPr>
            <a:xfrm>
              <a:off x="2091374" y="4514400"/>
              <a:ext cx="3373008" cy="643460"/>
            </a:xfrm>
            <a:prstGeom prst="rect">
              <a:avLst/>
            </a:prstGeom>
            <a:noFill/>
          </p:spPr>
          <p:txBody>
            <a:bodyPr wrap="square" rtlCol="0">
              <a:spAutoFit/>
            </a:bodyPr>
            <a:lstStyle/>
            <a:p>
              <a:pPr algn="ctr" rtl="1"/>
              <a:r>
                <a:rPr lang="en-US" sz="1400" b="1" dirty="0">
                  <a:solidFill>
                    <a:schemeClr val="bg1">
                      <a:lumMod val="95000"/>
                    </a:schemeClr>
                  </a:solidFill>
                  <a:latin typeface="Montserrat" panose="00000500000000000000" pitchFamily="2" charset="0"/>
                  <a:cs typeface="B Nazanin" panose="00000400000000000000" pitchFamily="2" charset="-78"/>
                </a:rPr>
                <a:t>AI</a:t>
              </a:r>
              <a:r>
                <a:rPr lang="fa-IR" sz="1400" b="1" dirty="0">
                  <a:solidFill>
                    <a:schemeClr val="bg1">
                      <a:lumMod val="95000"/>
                    </a:schemeClr>
                  </a:solidFill>
                  <a:latin typeface="Montserrat" panose="00000500000000000000" pitchFamily="2" charset="0"/>
                  <a:cs typeface="B Nazanin" panose="00000400000000000000" pitchFamily="2" charset="-78"/>
                </a:rPr>
                <a:t> </a:t>
              </a:r>
              <a:r>
                <a:rPr lang="en-US" sz="1400" b="1" dirty="0">
                  <a:solidFill>
                    <a:schemeClr val="bg1">
                      <a:lumMod val="95000"/>
                    </a:schemeClr>
                  </a:solidFill>
                  <a:latin typeface="Montserrat" panose="00000500000000000000" pitchFamily="2" charset="0"/>
                  <a:cs typeface="B Nazanin" panose="00000400000000000000" pitchFamily="2" charset="-78"/>
                </a:rPr>
                <a:t> </a:t>
              </a:r>
              <a:r>
                <a:rPr lang="fa-IR" sz="1400" b="1" dirty="0">
                  <a:solidFill>
                    <a:schemeClr val="bg1">
                      <a:lumMod val="95000"/>
                    </a:schemeClr>
                  </a:solidFill>
                  <a:latin typeface="Montserrat" panose="00000500000000000000" pitchFamily="2" charset="0"/>
                  <a:cs typeface="B Nazanin" panose="00000400000000000000" pitchFamily="2" charset="-78"/>
                </a:rPr>
                <a:t>فاقد احساسات انسانی است که در تبلیغ دین بسیار مهم است.</a:t>
              </a:r>
              <a:endParaRPr lang="en-US" sz="1400" b="1" dirty="0">
                <a:solidFill>
                  <a:schemeClr val="bg1">
                    <a:lumMod val="95000"/>
                  </a:schemeClr>
                </a:solidFill>
                <a:latin typeface="Montserrat" panose="00000500000000000000" pitchFamily="2" charset="0"/>
                <a:cs typeface="B Nazanin" panose="00000400000000000000" pitchFamily="2" charset="-78"/>
              </a:endParaRPr>
            </a:p>
          </p:txBody>
        </p:sp>
      </p:grpSp>
      <p:sp>
        <p:nvSpPr>
          <p:cNvPr id="116" name="Oval 115">
            <a:extLst>
              <a:ext uri="{FF2B5EF4-FFF2-40B4-BE49-F238E27FC236}">
                <a16:creationId xmlns:a16="http://schemas.microsoft.com/office/drawing/2014/main" id="{144CE224-84BF-45ED-BC1F-061B089CBE8D}"/>
              </a:ext>
            </a:extLst>
          </p:cNvPr>
          <p:cNvSpPr/>
          <p:nvPr/>
        </p:nvSpPr>
        <p:spPr>
          <a:xfrm>
            <a:off x="6239994" y="2537411"/>
            <a:ext cx="1421377" cy="146260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7" name="Oval 116">
            <a:extLst>
              <a:ext uri="{FF2B5EF4-FFF2-40B4-BE49-F238E27FC236}">
                <a16:creationId xmlns:a16="http://schemas.microsoft.com/office/drawing/2014/main" id="{C077E8DF-FDCE-415F-A750-5B9271C730D5}"/>
              </a:ext>
            </a:extLst>
          </p:cNvPr>
          <p:cNvSpPr/>
          <p:nvPr/>
        </p:nvSpPr>
        <p:spPr>
          <a:xfrm>
            <a:off x="6407187" y="2722277"/>
            <a:ext cx="1039913" cy="107007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8" name="Group 117">
            <a:extLst>
              <a:ext uri="{FF2B5EF4-FFF2-40B4-BE49-F238E27FC236}">
                <a16:creationId xmlns:a16="http://schemas.microsoft.com/office/drawing/2014/main" id="{5D672A4B-DFC2-4CD6-8862-20C17EA96C2D}"/>
              </a:ext>
            </a:extLst>
          </p:cNvPr>
          <p:cNvGrpSpPr/>
          <p:nvPr/>
        </p:nvGrpSpPr>
        <p:grpSpPr>
          <a:xfrm>
            <a:off x="6582990" y="2890355"/>
            <a:ext cx="735384" cy="756713"/>
            <a:chOff x="6158672" y="3675083"/>
            <a:chExt cx="787340" cy="787340"/>
          </a:xfrm>
          <a:solidFill>
            <a:schemeClr val="bg1"/>
          </a:solidFill>
        </p:grpSpPr>
        <p:sp>
          <p:nvSpPr>
            <p:cNvPr id="119" name="Circle: Hollow 118">
              <a:extLst>
                <a:ext uri="{FF2B5EF4-FFF2-40B4-BE49-F238E27FC236}">
                  <a16:creationId xmlns:a16="http://schemas.microsoft.com/office/drawing/2014/main" id="{8CD2E13F-8440-4A5E-B92F-2E8FA7E7F33B}"/>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sp>
          <p:nvSpPr>
            <p:cNvPr id="122" name="Rectangle: Rounded Corners 121">
              <a:extLst>
                <a:ext uri="{FF2B5EF4-FFF2-40B4-BE49-F238E27FC236}">
                  <a16:creationId xmlns:a16="http://schemas.microsoft.com/office/drawing/2014/main" id="{733A3DD2-F1CC-4119-A33D-96BEA75886A1}"/>
                </a:ext>
              </a:extLst>
            </p:cNvPr>
            <p:cNvSpPr/>
            <p:nvPr/>
          </p:nvSpPr>
          <p:spPr>
            <a:xfrm rot="13500000">
              <a:off x="6549107" y="3842453"/>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nvGrpSpPr>
          <p:cNvPr id="123" name="Group 122">
            <a:extLst>
              <a:ext uri="{FF2B5EF4-FFF2-40B4-BE49-F238E27FC236}">
                <a16:creationId xmlns:a16="http://schemas.microsoft.com/office/drawing/2014/main" id="{AD1DEE05-09AA-4D85-968B-A7AA0AC4DD59}"/>
              </a:ext>
            </a:extLst>
          </p:cNvPr>
          <p:cNvGrpSpPr/>
          <p:nvPr/>
        </p:nvGrpSpPr>
        <p:grpSpPr>
          <a:xfrm>
            <a:off x="5383360" y="4028078"/>
            <a:ext cx="3319559" cy="1071793"/>
            <a:chOff x="434995" y="3566491"/>
            <a:chExt cx="4200826" cy="1318100"/>
          </a:xfrm>
        </p:grpSpPr>
        <p:sp>
          <p:nvSpPr>
            <p:cNvPr id="125" name="TextBox 124">
              <a:extLst>
                <a:ext uri="{FF2B5EF4-FFF2-40B4-BE49-F238E27FC236}">
                  <a16:creationId xmlns:a16="http://schemas.microsoft.com/office/drawing/2014/main" id="{0943774E-01F3-4DC8-A02A-DD367416DACF}"/>
                </a:ext>
              </a:extLst>
            </p:cNvPr>
            <p:cNvSpPr txBox="1"/>
            <p:nvPr/>
          </p:nvSpPr>
          <p:spPr>
            <a:xfrm>
              <a:off x="497702" y="3566491"/>
              <a:ext cx="4007858" cy="567759"/>
            </a:xfrm>
            <a:prstGeom prst="rect">
              <a:avLst/>
            </a:prstGeom>
            <a:noFill/>
          </p:spPr>
          <p:txBody>
            <a:bodyPr wrap="square" rtlCol="0">
              <a:spAutoFit/>
            </a:bodyPr>
            <a:lstStyle/>
            <a:p>
              <a:pPr algn="ctr"/>
              <a:r>
                <a:rPr lang="fa-IR" sz="2400" b="1" dirty="0">
                  <a:solidFill>
                    <a:schemeClr val="bg1">
                      <a:lumMod val="95000"/>
                    </a:schemeClr>
                  </a:solidFill>
                  <a:latin typeface="Ray ExtraBlack" panose="02000504000000020004" pitchFamily="2" charset="-78"/>
                  <a:cs typeface="Ray ExtraBlack" panose="02000504000000020004" pitchFamily="2" charset="-78"/>
                </a:rPr>
                <a:t>عدم توانایی استنباط شرعی</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126" name="TextBox 125">
              <a:extLst>
                <a:ext uri="{FF2B5EF4-FFF2-40B4-BE49-F238E27FC236}">
                  <a16:creationId xmlns:a16="http://schemas.microsoft.com/office/drawing/2014/main" id="{D577FC45-558C-4711-AFB7-87352286701D}"/>
                </a:ext>
              </a:extLst>
            </p:cNvPr>
            <p:cNvSpPr txBox="1"/>
            <p:nvPr/>
          </p:nvSpPr>
          <p:spPr>
            <a:xfrm>
              <a:off x="434995" y="4165430"/>
              <a:ext cx="4200826" cy="719161"/>
            </a:xfrm>
            <a:prstGeom prst="rect">
              <a:avLst/>
            </a:prstGeom>
            <a:noFill/>
          </p:spPr>
          <p:txBody>
            <a:bodyPr wrap="square" rtlCol="0">
              <a:spAutoFit/>
            </a:bodyPr>
            <a:lstStyle>
              <a:defPPr>
                <a:defRPr lang="en-US"/>
              </a:defPPr>
              <a:lvl1pPr algn="ctr" rtl="1">
                <a:defRPr sz="1600" b="1">
                  <a:solidFill>
                    <a:schemeClr val="bg1">
                      <a:lumMod val="95000"/>
                    </a:schemeClr>
                  </a:solidFill>
                  <a:latin typeface="Montserrat" panose="00000500000000000000" pitchFamily="2" charset="0"/>
                  <a:cs typeface="B Nazanin" panose="00000400000000000000" pitchFamily="2" charset="-78"/>
                </a:defRPr>
              </a:lvl1pPr>
            </a:lstStyle>
            <a:p>
              <a:r>
                <a:rPr lang="en-US" dirty="0"/>
                <a:t>AI </a:t>
              </a:r>
              <a:r>
                <a:rPr lang="fa-IR" dirty="0"/>
                <a:t> نمی تواند مانند مجتهدان، احکام شرعی را استنباط کند.</a:t>
              </a:r>
              <a:endParaRPr lang="en-US" dirty="0"/>
            </a:p>
          </p:txBody>
        </p:sp>
      </p:grpSp>
      <p:sp>
        <p:nvSpPr>
          <p:cNvPr id="6" name="Rectangle 5">
            <a:extLst>
              <a:ext uri="{FF2B5EF4-FFF2-40B4-BE49-F238E27FC236}">
                <a16:creationId xmlns:a16="http://schemas.microsoft.com/office/drawing/2014/main" id="{0A4CA21A-247F-4B8B-9093-1F600AB1184B}"/>
              </a:ext>
            </a:extLst>
          </p:cNvPr>
          <p:cNvSpPr/>
          <p:nvPr/>
        </p:nvSpPr>
        <p:spPr>
          <a:xfrm>
            <a:off x="1274829" y="5849600"/>
            <a:ext cx="9674195" cy="10084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6" name="TextBox 45">
            <a:extLst>
              <a:ext uri="{FF2B5EF4-FFF2-40B4-BE49-F238E27FC236}">
                <a16:creationId xmlns:a16="http://schemas.microsoft.com/office/drawing/2014/main" id="{5619BADD-0995-48C4-997F-7801F1BA630E}"/>
              </a:ext>
            </a:extLst>
          </p:cNvPr>
          <p:cNvSpPr txBox="1"/>
          <p:nvPr/>
        </p:nvSpPr>
        <p:spPr>
          <a:xfrm>
            <a:off x="543232" y="87814"/>
            <a:ext cx="10695242" cy="830997"/>
          </a:xfrm>
          <a:prstGeom prst="rect">
            <a:avLst/>
          </a:prstGeom>
          <a:noFill/>
        </p:spPr>
        <p:txBody>
          <a:bodyPr wrap="square" rtlCol="0">
            <a:spAutoFit/>
          </a:bodyPr>
          <a:lstStyle/>
          <a:p>
            <a:pPr algn="ctr" rtl="1"/>
            <a:r>
              <a:rPr lang="fa-IR" sz="4800" b="1" dirty="0">
                <a:solidFill>
                  <a:schemeClr val="bg1">
                    <a:lumMod val="95000"/>
                  </a:schemeClr>
                </a:solidFill>
                <a:latin typeface="Ray ExtraBlack" panose="02000504000000020004" pitchFamily="2" charset="-78"/>
                <a:cs typeface="Ray ExtraBlack" panose="02000504000000020004" pitchFamily="2" charset="-78"/>
              </a:rPr>
              <a:t>محدودیتهای هوش مصنوعی</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48" name="TextBox 47">
            <a:extLst>
              <a:ext uri="{FF2B5EF4-FFF2-40B4-BE49-F238E27FC236}">
                <a16:creationId xmlns:a16="http://schemas.microsoft.com/office/drawing/2014/main" id="{1C5C37D7-7874-487A-9371-0A32FB9D7EBD}"/>
              </a:ext>
            </a:extLst>
          </p:cNvPr>
          <p:cNvSpPr txBox="1"/>
          <p:nvPr/>
        </p:nvSpPr>
        <p:spPr>
          <a:xfrm>
            <a:off x="2386587" y="824425"/>
            <a:ext cx="7288391" cy="338554"/>
          </a:xfrm>
          <a:prstGeom prst="rect">
            <a:avLst/>
          </a:prstGeom>
          <a:noFill/>
        </p:spPr>
        <p:txBody>
          <a:bodyPr wrap="square" rtlCol="0">
            <a:spAutoFit/>
          </a:bodyPr>
          <a:lstStyle/>
          <a:p>
            <a:pPr algn="ctr" rtl="1"/>
            <a:r>
              <a:rPr lang="fa-IR" sz="1600" dirty="0">
                <a:solidFill>
                  <a:schemeClr val="bg1">
                    <a:lumMod val="95000"/>
                  </a:schemeClr>
                </a:solidFill>
                <a:latin typeface="Pinar" pitchFamily="2" charset="-78"/>
                <a:cs typeface="Pinar" pitchFamily="2" charset="-78"/>
              </a:rPr>
              <a:t>تأکید بر نقش </a:t>
            </a:r>
            <a:r>
              <a:rPr lang="en-US" sz="1600" dirty="0">
                <a:solidFill>
                  <a:schemeClr val="bg1">
                    <a:lumMod val="95000"/>
                  </a:schemeClr>
                </a:solidFill>
                <a:latin typeface="Pinar" pitchFamily="2" charset="-78"/>
                <a:cs typeface="Pinar" pitchFamily="2" charset="-78"/>
              </a:rPr>
              <a:t>AI </a:t>
            </a:r>
            <a:r>
              <a:rPr lang="fa-IR" sz="1600" dirty="0">
                <a:solidFill>
                  <a:schemeClr val="bg1">
                    <a:lumMod val="95000"/>
                  </a:schemeClr>
                </a:solidFill>
                <a:latin typeface="Pinar" pitchFamily="2" charset="-78"/>
                <a:cs typeface="Pinar" pitchFamily="2" charset="-78"/>
              </a:rPr>
              <a:t> به عنوان ابزار کمکی، نه جایگزین تخصص و تجربه مبلغان دینی.</a:t>
            </a:r>
            <a:endParaRPr lang="en-US" sz="1600" dirty="0">
              <a:solidFill>
                <a:schemeClr val="bg1">
                  <a:lumMod val="95000"/>
                </a:schemeClr>
              </a:solidFill>
              <a:latin typeface="Pinar" pitchFamily="2" charset="-78"/>
              <a:cs typeface="Pinar" pitchFamily="2" charset="-78"/>
            </a:endParaRPr>
          </a:p>
        </p:txBody>
      </p:sp>
      <p:sp>
        <p:nvSpPr>
          <p:cNvPr id="2" name="Rectangle: Rounded Corners 1">
            <a:extLst>
              <a:ext uri="{FF2B5EF4-FFF2-40B4-BE49-F238E27FC236}">
                <a16:creationId xmlns:a16="http://schemas.microsoft.com/office/drawing/2014/main" id="{BBAEF4AC-BDFF-4347-14BE-F46A4542559E}"/>
              </a:ext>
            </a:extLst>
          </p:cNvPr>
          <p:cNvSpPr/>
          <p:nvPr/>
        </p:nvSpPr>
        <p:spPr>
          <a:xfrm rot="8040585">
            <a:off x="6949086" y="3054066"/>
            <a:ext cx="45719" cy="427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3" name="Oval 2">
            <a:extLst>
              <a:ext uri="{FF2B5EF4-FFF2-40B4-BE49-F238E27FC236}">
                <a16:creationId xmlns:a16="http://schemas.microsoft.com/office/drawing/2014/main" id="{C78F8882-34FA-A050-97D9-E606C7D69D87}"/>
              </a:ext>
            </a:extLst>
          </p:cNvPr>
          <p:cNvSpPr/>
          <p:nvPr/>
        </p:nvSpPr>
        <p:spPr>
          <a:xfrm>
            <a:off x="9200263" y="1461411"/>
            <a:ext cx="1421377" cy="146260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 name="Oval 4">
            <a:extLst>
              <a:ext uri="{FF2B5EF4-FFF2-40B4-BE49-F238E27FC236}">
                <a16:creationId xmlns:a16="http://schemas.microsoft.com/office/drawing/2014/main" id="{7DAFB5F2-9F7D-1D30-2CEA-B6C6C6CAF2A5}"/>
              </a:ext>
            </a:extLst>
          </p:cNvPr>
          <p:cNvSpPr/>
          <p:nvPr/>
        </p:nvSpPr>
        <p:spPr>
          <a:xfrm>
            <a:off x="9386563" y="1668540"/>
            <a:ext cx="1039913" cy="107007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7" name="Group 6">
            <a:extLst>
              <a:ext uri="{FF2B5EF4-FFF2-40B4-BE49-F238E27FC236}">
                <a16:creationId xmlns:a16="http://schemas.microsoft.com/office/drawing/2014/main" id="{4E765856-83D9-90FB-0F9E-9681CD38473C}"/>
              </a:ext>
            </a:extLst>
          </p:cNvPr>
          <p:cNvGrpSpPr/>
          <p:nvPr/>
        </p:nvGrpSpPr>
        <p:grpSpPr>
          <a:xfrm>
            <a:off x="9558340" y="1842143"/>
            <a:ext cx="735384" cy="756713"/>
            <a:chOff x="6158672" y="3675083"/>
            <a:chExt cx="787340" cy="787340"/>
          </a:xfrm>
          <a:solidFill>
            <a:schemeClr val="bg1"/>
          </a:solidFill>
        </p:grpSpPr>
        <p:sp>
          <p:nvSpPr>
            <p:cNvPr id="9" name="Circle: Hollow 8">
              <a:extLst>
                <a:ext uri="{FF2B5EF4-FFF2-40B4-BE49-F238E27FC236}">
                  <a16:creationId xmlns:a16="http://schemas.microsoft.com/office/drawing/2014/main" id="{7880CF24-248F-68A7-0B3A-B2A4D77086A0}"/>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sp>
          <p:nvSpPr>
            <p:cNvPr id="12" name="Rectangle: Rounded Corners 11">
              <a:extLst>
                <a:ext uri="{FF2B5EF4-FFF2-40B4-BE49-F238E27FC236}">
                  <a16:creationId xmlns:a16="http://schemas.microsoft.com/office/drawing/2014/main" id="{E37B8037-14A6-FD31-34D4-45A24E01F91E}"/>
                </a:ext>
              </a:extLst>
            </p:cNvPr>
            <p:cNvSpPr/>
            <p:nvPr/>
          </p:nvSpPr>
          <p:spPr>
            <a:xfrm rot="13500000">
              <a:off x="6549107" y="3842453"/>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nvGrpSpPr>
          <p:cNvPr id="15" name="Group 14">
            <a:extLst>
              <a:ext uri="{FF2B5EF4-FFF2-40B4-BE49-F238E27FC236}">
                <a16:creationId xmlns:a16="http://schemas.microsoft.com/office/drawing/2014/main" id="{D93F2272-272F-A269-D526-10DEA89FE62E}"/>
              </a:ext>
            </a:extLst>
          </p:cNvPr>
          <p:cNvGrpSpPr/>
          <p:nvPr/>
        </p:nvGrpSpPr>
        <p:grpSpPr>
          <a:xfrm>
            <a:off x="8045758" y="2911204"/>
            <a:ext cx="3606088" cy="1211350"/>
            <a:chOff x="1089337" y="4136444"/>
            <a:chExt cx="4563422" cy="1489728"/>
          </a:xfrm>
        </p:grpSpPr>
        <p:sp>
          <p:nvSpPr>
            <p:cNvPr id="17" name="TextBox 16">
              <a:extLst>
                <a:ext uri="{FF2B5EF4-FFF2-40B4-BE49-F238E27FC236}">
                  <a16:creationId xmlns:a16="http://schemas.microsoft.com/office/drawing/2014/main" id="{3DB601FB-1958-CDD0-66B7-7579212B7CFD}"/>
                </a:ext>
              </a:extLst>
            </p:cNvPr>
            <p:cNvSpPr txBox="1"/>
            <p:nvPr/>
          </p:nvSpPr>
          <p:spPr>
            <a:xfrm>
              <a:off x="1089337" y="4136444"/>
              <a:ext cx="4417334" cy="567759"/>
            </a:xfrm>
            <a:prstGeom prst="rect">
              <a:avLst/>
            </a:prstGeom>
            <a:noFill/>
          </p:spPr>
          <p:txBody>
            <a:bodyPr wrap="square" rtlCol="0">
              <a:spAutoFit/>
            </a:bodyPr>
            <a:lstStyle/>
            <a:p>
              <a:pPr algn="ctr"/>
              <a:r>
                <a:rPr lang="fa-IR" sz="2400" b="1" dirty="0">
                  <a:solidFill>
                    <a:schemeClr val="bg1">
                      <a:lumMod val="95000"/>
                    </a:schemeClr>
                  </a:solidFill>
                  <a:latin typeface="Ray ExtraBlack" panose="02000504000000020004" pitchFamily="2" charset="-78"/>
                  <a:cs typeface="Ray ExtraBlack" panose="02000504000000020004" pitchFamily="2" charset="-78"/>
                </a:rPr>
                <a:t>وابستگی به دادههای موجود</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21" name="TextBox 20">
              <a:extLst>
                <a:ext uri="{FF2B5EF4-FFF2-40B4-BE49-F238E27FC236}">
                  <a16:creationId xmlns:a16="http://schemas.microsoft.com/office/drawing/2014/main" id="{A2BB1535-CAA4-80BB-E7D0-CA5A787341B0}"/>
                </a:ext>
              </a:extLst>
            </p:cNvPr>
            <p:cNvSpPr txBox="1"/>
            <p:nvPr/>
          </p:nvSpPr>
          <p:spPr>
            <a:xfrm>
              <a:off x="1235424" y="4604205"/>
              <a:ext cx="4417335" cy="1021967"/>
            </a:xfrm>
            <a:prstGeom prst="rect">
              <a:avLst/>
            </a:prstGeom>
            <a:noFill/>
          </p:spPr>
          <p:txBody>
            <a:bodyPr wrap="square" rtlCol="0">
              <a:spAutoFit/>
            </a:bodyPr>
            <a:lstStyle>
              <a:defPPr>
                <a:defRPr lang="en-US"/>
              </a:defPPr>
              <a:lvl1pPr algn="ctr" rtl="1">
                <a:defRPr sz="1600" b="1">
                  <a:solidFill>
                    <a:schemeClr val="bg1">
                      <a:lumMod val="95000"/>
                    </a:schemeClr>
                  </a:solidFill>
                  <a:latin typeface="Montserrat" panose="00000500000000000000" pitchFamily="2" charset="0"/>
                  <a:cs typeface="B Nazanin" panose="00000400000000000000" pitchFamily="2" charset="-78"/>
                </a:defRPr>
              </a:lvl1pPr>
            </a:lstStyle>
            <a:p>
              <a:r>
                <a:rPr lang="en-US" dirty="0"/>
                <a:t>AI </a:t>
              </a:r>
              <a:r>
                <a:rPr lang="fa-IR" dirty="0"/>
                <a:t> فقط بر اساس دادههای موجود عمل میکند و ممکن است به اطلاعات نادرست یا ناقص دسترسی داشته باشد.</a:t>
              </a:r>
              <a:endParaRPr lang="en-US" dirty="0"/>
            </a:p>
          </p:txBody>
        </p:sp>
      </p:grpSp>
      <p:sp>
        <p:nvSpPr>
          <p:cNvPr id="22" name="Rectangle: Rounded Corners 21">
            <a:extLst>
              <a:ext uri="{FF2B5EF4-FFF2-40B4-BE49-F238E27FC236}">
                <a16:creationId xmlns:a16="http://schemas.microsoft.com/office/drawing/2014/main" id="{7BB86C70-9960-479F-8DE7-58D132AC8CA4}"/>
              </a:ext>
            </a:extLst>
          </p:cNvPr>
          <p:cNvSpPr/>
          <p:nvPr/>
        </p:nvSpPr>
        <p:spPr>
          <a:xfrm rot="8040585">
            <a:off x="9924435" y="2010921"/>
            <a:ext cx="45719" cy="427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3" name="Rectangle: Rounded Corners 22">
            <a:extLst>
              <a:ext uri="{FF2B5EF4-FFF2-40B4-BE49-F238E27FC236}">
                <a16:creationId xmlns:a16="http://schemas.microsoft.com/office/drawing/2014/main" id="{9D769803-2699-5FB3-0EB6-9559130DD0EA}"/>
              </a:ext>
            </a:extLst>
          </p:cNvPr>
          <p:cNvSpPr/>
          <p:nvPr/>
        </p:nvSpPr>
        <p:spPr>
          <a:xfrm rot="8255493">
            <a:off x="1483681" y="2006986"/>
            <a:ext cx="43942" cy="42702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4" name="Rectangle: Rounded Corners 23">
            <a:extLst>
              <a:ext uri="{FF2B5EF4-FFF2-40B4-BE49-F238E27FC236}">
                <a16:creationId xmlns:a16="http://schemas.microsoft.com/office/drawing/2014/main" id="{42F9C662-D42F-FE84-589E-ED35132B11A9}"/>
              </a:ext>
            </a:extLst>
          </p:cNvPr>
          <p:cNvSpPr/>
          <p:nvPr/>
        </p:nvSpPr>
        <p:spPr>
          <a:xfrm rot="8403907">
            <a:off x="3458327" y="3003379"/>
            <a:ext cx="43942" cy="42702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Tree>
    <p:extLst>
      <p:ext uri="{BB962C8B-B14F-4D97-AF65-F5344CB8AC3E}">
        <p14:creationId xmlns:p14="http://schemas.microsoft.com/office/powerpoint/2010/main" val="10197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nodeType="withEffect">
                                  <p:stCondLst>
                                    <p:cond delay="50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par>
                                <p:cTn id="38" presetID="53" presetClass="entr" presetSubtype="16" fill="hold" nodeType="withEffect">
                                  <p:stCondLst>
                                    <p:cond delay="50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fltVal val="0"/>
                                          </p:val>
                                        </p:tav>
                                        <p:tav tm="100000">
                                          <p:val>
                                            <p:strVal val="#ppt_w"/>
                                          </p:val>
                                        </p:tav>
                                      </p:tavLst>
                                    </p:anim>
                                    <p:anim calcmode="lin" valueType="num">
                                      <p:cBhvr>
                                        <p:cTn id="41" dur="500" fill="hold"/>
                                        <p:tgtEl>
                                          <p:spTgt spid="85"/>
                                        </p:tgtEl>
                                        <p:attrNameLst>
                                          <p:attrName>ppt_h</p:attrName>
                                        </p:attrNameLst>
                                      </p:cBhvr>
                                      <p:tavLst>
                                        <p:tav tm="0">
                                          <p:val>
                                            <p:fltVal val="0"/>
                                          </p:val>
                                        </p:tav>
                                        <p:tav tm="100000">
                                          <p:val>
                                            <p:strVal val="#ppt_h"/>
                                          </p:val>
                                        </p:tav>
                                      </p:tavLst>
                                    </p:anim>
                                    <p:animEffect transition="in" filter="fade">
                                      <p:cBhvr>
                                        <p:cTn id="42" dur="500"/>
                                        <p:tgtEl>
                                          <p:spTgt spid="85"/>
                                        </p:tgtEl>
                                      </p:cBhvr>
                                    </p:animEffec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500"/>
                                        <p:tgtEl>
                                          <p:spTgt spid="108"/>
                                        </p:tgtEl>
                                      </p:cBhvr>
                                    </p:animEffect>
                                    <p:anim calcmode="lin" valueType="num">
                                      <p:cBhvr>
                                        <p:cTn id="47" dur="500" fill="hold"/>
                                        <p:tgtEl>
                                          <p:spTgt spid="108"/>
                                        </p:tgtEl>
                                        <p:attrNameLst>
                                          <p:attrName>ppt_x</p:attrName>
                                        </p:attrNameLst>
                                      </p:cBhvr>
                                      <p:tavLst>
                                        <p:tav tm="0">
                                          <p:val>
                                            <p:strVal val="#ppt_x"/>
                                          </p:val>
                                        </p:tav>
                                        <p:tav tm="100000">
                                          <p:val>
                                            <p:strVal val="#ppt_x"/>
                                          </p:val>
                                        </p:tav>
                                      </p:tavLst>
                                    </p:anim>
                                    <p:anim calcmode="lin" valueType="num">
                                      <p:cBhvr>
                                        <p:cTn id="48"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Effect transition="in" filter="fade">
                                      <p:cBhvr>
                                        <p:cTn id="65" dur="500"/>
                                        <p:tgtEl>
                                          <p:spTgt spid="118"/>
                                        </p:tgtEl>
                                      </p:cBhvr>
                                    </p:animEffect>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500"/>
                                        <p:tgtEl>
                                          <p:spTgt spid="123"/>
                                        </p:tgtEl>
                                      </p:cBhvr>
                                    </p:animEffect>
                                    <p:anim calcmode="lin" valueType="num">
                                      <p:cBhvr>
                                        <p:cTn id="70" dur="500" fill="hold"/>
                                        <p:tgtEl>
                                          <p:spTgt spid="123"/>
                                        </p:tgtEl>
                                        <p:attrNameLst>
                                          <p:attrName>ppt_x</p:attrName>
                                        </p:attrNameLst>
                                      </p:cBhvr>
                                      <p:tavLst>
                                        <p:tav tm="0">
                                          <p:val>
                                            <p:strVal val="#ppt_x"/>
                                          </p:val>
                                        </p:tav>
                                        <p:tav tm="100000">
                                          <p:val>
                                            <p:strVal val="#ppt_x"/>
                                          </p:val>
                                        </p:tav>
                                      </p:tavLst>
                                    </p:anim>
                                    <p:anim calcmode="lin" valueType="num">
                                      <p:cBhvr>
                                        <p:cTn id="71"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500" fill="hold"/>
                                        <p:tgtEl>
                                          <p:spTgt spid="3"/>
                                        </p:tgtEl>
                                        <p:attrNameLst>
                                          <p:attrName>ppt_w</p:attrName>
                                        </p:attrNameLst>
                                      </p:cBhvr>
                                      <p:tavLst>
                                        <p:tav tm="0">
                                          <p:val>
                                            <p:fltVal val="0"/>
                                          </p:val>
                                        </p:tav>
                                        <p:tav tm="100000">
                                          <p:val>
                                            <p:strVal val="#ppt_w"/>
                                          </p:val>
                                        </p:tav>
                                      </p:tavLst>
                                    </p:anim>
                                    <p:anim calcmode="lin" valueType="num">
                                      <p:cBhvr>
                                        <p:cTn id="77" dur="500" fill="hold"/>
                                        <p:tgtEl>
                                          <p:spTgt spid="3"/>
                                        </p:tgtEl>
                                        <p:attrNameLst>
                                          <p:attrName>ppt_h</p:attrName>
                                        </p:attrNameLst>
                                      </p:cBhvr>
                                      <p:tavLst>
                                        <p:tav tm="0">
                                          <p:val>
                                            <p:fltVal val="0"/>
                                          </p:val>
                                        </p:tav>
                                        <p:tav tm="100000">
                                          <p:val>
                                            <p:strVal val="#ppt_h"/>
                                          </p:val>
                                        </p:tav>
                                      </p:tavLst>
                                    </p:anim>
                                    <p:animEffect transition="in" filter="fade">
                                      <p:cBhvr>
                                        <p:cTn id="78" dur="500"/>
                                        <p:tgtEl>
                                          <p:spTgt spid="3"/>
                                        </p:tgtEl>
                                      </p:cBhvr>
                                    </p:animEffect>
                                  </p:childTnLst>
                                </p:cTn>
                              </p:par>
                              <p:par>
                                <p:cTn id="79" presetID="53" presetClass="entr" presetSubtype="16" fill="hold" grpId="0" nodeType="withEffect">
                                  <p:stCondLst>
                                    <p:cond delay="250"/>
                                  </p:stCondLst>
                                  <p:childTnLst>
                                    <p:set>
                                      <p:cBhvr>
                                        <p:cTn id="80" dur="1" fill="hold">
                                          <p:stCondLst>
                                            <p:cond delay="0"/>
                                          </p:stCondLst>
                                        </p:cTn>
                                        <p:tgtEl>
                                          <p:spTgt spid="5"/>
                                        </p:tgtEl>
                                        <p:attrNameLst>
                                          <p:attrName>style.visibility</p:attrName>
                                        </p:attrNameLst>
                                      </p:cBhvr>
                                      <p:to>
                                        <p:strVal val="visible"/>
                                      </p:to>
                                    </p:set>
                                    <p:anim calcmode="lin" valueType="num">
                                      <p:cBhvr>
                                        <p:cTn id="81" dur="500" fill="hold"/>
                                        <p:tgtEl>
                                          <p:spTgt spid="5"/>
                                        </p:tgtEl>
                                        <p:attrNameLst>
                                          <p:attrName>ppt_w</p:attrName>
                                        </p:attrNameLst>
                                      </p:cBhvr>
                                      <p:tavLst>
                                        <p:tav tm="0">
                                          <p:val>
                                            <p:fltVal val="0"/>
                                          </p:val>
                                        </p:tav>
                                        <p:tav tm="100000">
                                          <p:val>
                                            <p:strVal val="#ppt_w"/>
                                          </p:val>
                                        </p:tav>
                                      </p:tavLst>
                                    </p:anim>
                                    <p:anim calcmode="lin" valueType="num">
                                      <p:cBhvr>
                                        <p:cTn id="82" dur="500" fill="hold"/>
                                        <p:tgtEl>
                                          <p:spTgt spid="5"/>
                                        </p:tgtEl>
                                        <p:attrNameLst>
                                          <p:attrName>ppt_h</p:attrName>
                                        </p:attrNameLst>
                                      </p:cBhvr>
                                      <p:tavLst>
                                        <p:tav tm="0">
                                          <p:val>
                                            <p:fltVal val="0"/>
                                          </p:val>
                                        </p:tav>
                                        <p:tav tm="100000">
                                          <p:val>
                                            <p:strVal val="#ppt_h"/>
                                          </p:val>
                                        </p:tav>
                                      </p:tavLst>
                                    </p:anim>
                                    <p:animEffect transition="in" filter="fade">
                                      <p:cBhvr>
                                        <p:cTn id="83" dur="500"/>
                                        <p:tgtEl>
                                          <p:spTgt spid="5"/>
                                        </p:tgtEl>
                                      </p:cBhvr>
                                    </p:animEffect>
                                  </p:childTnLst>
                                </p:cTn>
                              </p:par>
                              <p:par>
                                <p:cTn id="84" presetID="53" presetClass="entr" presetSubtype="16" fill="hold" nodeType="withEffect">
                                  <p:stCondLst>
                                    <p:cond delay="500"/>
                                  </p:stCondLst>
                                  <p:childTnLst>
                                    <p:set>
                                      <p:cBhvr>
                                        <p:cTn id="85" dur="1" fill="hold">
                                          <p:stCondLst>
                                            <p:cond delay="0"/>
                                          </p:stCondLst>
                                        </p:cTn>
                                        <p:tgtEl>
                                          <p:spTgt spid="7"/>
                                        </p:tgtEl>
                                        <p:attrNameLst>
                                          <p:attrName>style.visibility</p:attrName>
                                        </p:attrNameLst>
                                      </p:cBhvr>
                                      <p:to>
                                        <p:strVal val="visible"/>
                                      </p:to>
                                    </p:set>
                                    <p:anim calcmode="lin" valueType="num">
                                      <p:cBhvr>
                                        <p:cTn id="86" dur="500" fill="hold"/>
                                        <p:tgtEl>
                                          <p:spTgt spid="7"/>
                                        </p:tgtEl>
                                        <p:attrNameLst>
                                          <p:attrName>ppt_w</p:attrName>
                                        </p:attrNameLst>
                                      </p:cBhvr>
                                      <p:tavLst>
                                        <p:tav tm="0">
                                          <p:val>
                                            <p:fltVal val="0"/>
                                          </p:val>
                                        </p:tav>
                                        <p:tav tm="100000">
                                          <p:val>
                                            <p:strVal val="#ppt_w"/>
                                          </p:val>
                                        </p:tav>
                                      </p:tavLst>
                                    </p:anim>
                                    <p:anim calcmode="lin" valueType="num">
                                      <p:cBhvr>
                                        <p:cTn id="87" dur="500" fill="hold"/>
                                        <p:tgtEl>
                                          <p:spTgt spid="7"/>
                                        </p:tgtEl>
                                        <p:attrNameLst>
                                          <p:attrName>ppt_h</p:attrName>
                                        </p:attrNameLst>
                                      </p:cBhvr>
                                      <p:tavLst>
                                        <p:tav tm="0">
                                          <p:val>
                                            <p:fltVal val="0"/>
                                          </p:val>
                                        </p:tav>
                                        <p:tav tm="100000">
                                          <p:val>
                                            <p:strVal val="#ppt_h"/>
                                          </p:val>
                                        </p:tav>
                                      </p:tavLst>
                                    </p:anim>
                                    <p:animEffect transition="in" filter="fade">
                                      <p:cBhvr>
                                        <p:cTn id="88" dur="500"/>
                                        <p:tgtEl>
                                          <p:spTgt spid="7"/>
                                        </p:tgtEl>
                                      </p:cBhvr>
                                    </p:animEffect>
                                  </p:childTnLst>
                                </p:cTn>
                              </p:par>
                            </p:childTnLst>
                          </p:cTn>
                        </p:par>
                        <p:par>
                          <p:cTn id="89" fill="hold">
                            <p:stCondLst>
                              <p:cond delay="1000"/>
                            </p:stCondLst>
                            <p:childTnLst>
                              <p:par>
                                <p:cTn id="90" presetID="42" presetClass="entr" presetSubtype="0"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anim calcmode="lin" valueType="num">
                                      <p:cBhvr>
                                        <p:cTn id="93" dur="500" fill="hold"/>
                                        <p:tgtEl>
                                          <p:spTgt spid="15"/>
                                        </p:tgtEl>
                                        <p:attrNameLst>
                                          <p:attrName>ppt_x</p:attrName>
                                        </p:attrNameLst>
                                      </p:cBhvr>
                                      <p:tavLst>
                                        <p:tav tm="0">
                                          <p:val>
                                            <p:strVal val="#ppt_x"/>
                                          </p:val>
                                        </p:tav>
                                        <p:tav tm="100000">
                                          <p:val>
                                            <p:strVal val="#ppt_x"/>
                                          </p:val>
                                        </p:tav>
                                      </p:tavLst>
                                    </p:anim>
                                    <p:anim calcmode="lin" valueType="num">
                                      <p:cBhvr>
                                        <p:cTn id="9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83" grpId="0" animBg="1"/>
      <p:bldP spid="84" grpId="0" animBg="1"/>
      <p:bldP spid="116" grpId="0" animBg="1"/>
      <p:bldP spid="117" grpId="0" animBg="1"/>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C6AA"/>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1489568" y="2800182"/>
            <a:ext cx="5629924" cy="1077218"/>
          </a:xfrm>
          <a:prstGeom prst="rect">
            <a:avLst/>
          </a:prstGeom>
          <a:noFill/>
        </p:spPr>
        <p:txBody>
          <a:bodyPr wrap="square" rtlCol="0">
            <a:spAutoFit/>
          </a:bodyPr>
          <a:lstStyle/>
          <a:p>
            <a:pPr algn="r" rtl="1"/>
            <a:r>
              <a:rPr lang="fa-IR" sz="3200" b="1" dirty="0">
                <a:latin typeface="Ray ExtraBlack" panose="02000504000000020004" pitchFamily="2" charset="-78"/>
                <a:cs typeface="Ray ExtraBlack" panose="02000504000000020004" pitchFamily="2" charset="-78"/>
              </a:rPr>
              <a:t>روش پرامپت‌نویسی دقیق و کامل برای تولید مقاله  و موضوع تحقیق</a:t>
            </a:r>
            <a:endParaRPr lang="en-US" sz="3200" b="1" dirty="0">
              <a:latin typeface="Ray ExtraBlack" panose="02000504000000020004" pitchFamily="2" charset="-78"/>
              <a:cs typeface="Ray ExtraBlack" panose="02000504000000020004"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17C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34" name="Picture 10" descr="Artificial intelligence and consultancy: Opportunities and challenges of  Generative AI">
            <a:extLst>
              <a:ext uri="{FF2B5EF4-FFF2-40B4-BE49-F238E27FC236}">
                <a16:creationId xmlns:a16="http://schemas.microsoft.com/office/drawing/2014/main" id="{498C2188-57DB-E10A-3F87-C8A1FEC7E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1875"/>
          <a:stretch/>
        </p:blipFill>
        <p:spPr bwMode="auto">
          <a:xfrm>
            <a:off x="8044830" y="2146288"/>
            <a:ext cx="2565426" cy="256542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dissolve">
                                      <p:cBhvr>
                                        <p:cTn id="23" dur="250"/>
                                        <p:tgtEl>
                                          <p:spTgt spid="1034"/>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1454775" y="287983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p:nvPr/>
        </p:nvCxnSpPr>
        <p:spPr>
          <a:xfrm>
            <a:off x="2160033" y="323985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26A87BD-BAB0-4ADB-9525-6605EED54126}"/>
              </a:ext>
            </a:extLst>
          </p:cNvPr>
          <p:cNvSpPr/>
          <p:nvPr/>
        </p:nvSpPr>
        <p:spPr>
          <a:xfrm>
            <a:off x="4550922" y="287983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6" name="Straight Connector 25">
            <a:extLst>
              <a:ext uri="{FF2B5EF4-FFF2-40B4-BE49-F238E27FC236}">
                <a16:creationId xmlns:a16="http://schemas.microsoft.com/office/drawing/2014/main" id="{C901A7F9-BB6A-40F2-BAD8-323338FA11B2}"/>
              </a:ext>
            </a:extLst>
          </p:cNvPr>
          <p:cNvCxnSpPr/>
          <p:nvPr/>
        </p:nvCxnSpPr>
        <p:spPr>
          <a:xfrm>
            <a:off x="5248012" y="323985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1B08DB8-9D3E-491A-AD77-E71646D6A674}"/>
              </a:ext>
            </a:extLst>
          </p:cNvPr>
          <p:cNvSpPr/>
          <p:nvPr/>
        </p:nvSpPr>
        <p:spPr>
          <a:xfrm>
            <a:off x="7638570" y="287983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Oval 38">
            <a:extLst>
              <a:ext uri="{FF2B5EF4-FFF2-40B4-BE49-F238E27FC236}">
                <a16:creationId xmlns:a16="http://schemas.microsoft.com/office/drawing/2014/main" id="{2728E5AF-2A43-49FF-8C06-3C0A8C54A889}"/>
              </a:ext>
            </a:extLst>
          </p:cNvPr>
          <p:cNvSpPr/>
          <p:nvPr/>
        </p:nvSpPr>
        <p:spPr>
          <a:xfrm>
            <a:off x="4550922" y="462407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40" name="Straight Connector 39">
            <a:extLst>
              <a:ext uri="{FF2B5EF4-FFF2-40B4-BE49-F238E27FC236}">
                <a16:creationId xmlns:a16="http://schemas.microsoft.com/office/drawing/2014/main" id="{146E6635-E2D0-4B89-A194-1EA131DC9196}"/>
              </a:ext>
            </a:extLst>
          </p:cNvPr>
          <p:cNvCxnSpPr/>
          <p:nvPr/>
        </p:nvCxnSpPr>
        <p:spPr>
          <a:xfrm>
            <a:off x="5248012" y="498409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7B760311-D45C-43EA-A096-BB9B3B108BAB}"/>
              </a:ext>
            </a:extLst>
          </p:cNvPr>
          <p:cNvSpPr/>
          <p:nvPr/>
        </p:nvSpPr>
        <p:spPr>
          <a:xfrm>
            <a:off x="7638570" y="4624078"/>
            <a:ext cx="716384" cy="716384"/>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a:extLst>
              <a:ext uri="{FF2B5EF4-FFF2-40B4-BE49-F238E27FC236}">
                <a16:creationId xmlns:a16="http://schemas.microsoft.com/office/drawing/2014/main" id="{0DECB40A-4838-47F9-98B6-1E5FF74A5251}"/>
              </a:ext>
            </a:extLst>
          </p:cNvPr>
          <p:cNvSpPr/>
          <p:nvPr/>
        </p:nvSpPr>
        <p:spPr>
          <a:xfrm>
            <a:off x="1550025" y="297508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a:extLst>
              <a:ext uri="{FF2B5EF4-FFF2-40B4-BE49-F238E27FC236}">
                <a16:creationId xmlns:a16="http://schemas.microsoft.com/office/drawing/2014/main" id="{570FAD48-2C1D-4D31-B7CC-BFC167EFE389}"/>
              </a:ext>
            </a:extLst>
          </p:cNvPr>
          <p:cNvSpPr/>
          <p:nvPr/>
        </p:nvSpPr>
        <p:spPr>
          <a:xfrm>
            <a:off x="7731439" y="297508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a:extLst>
              <a:ext uri="{FF2B5EF4-FFF2-40B4-BE49-F238E27FC236}">
                <a16:creationId xmlns:a16="http://schemas.microsoft.com/office/drawing/2014/main" id="{06151DF5-FF4E-403C-9494-B838A5A6555A}"/>
              </a:ext>
            </a:extLst>
          </p:cNvPr>
          <p:cNvSpPr/>
          <p:nvPr/>
        </p:nvSpPr>
        <p:spPr>
          <a:xfrm>
            <a:off x="4645035" y="471932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a:extLst>
              <a:ext uri="{FF2B5EF4-FFF2-40B4-BE49-F238E27FC236}">
                <a16:creationId xmlns:a16="http://schemas.microsoft.com/office/drawing/2014/main" id="{1C2BCF99-B9A3-453E-898D-D393A59F6F78}"/>
              </a:ext>
            </a:extLst>
          </p:cNvPr>
          <p:cNvSpPr/>
          <p:nvPr/>
        </p:nvSpPr>
        <p:spPr>
          <a:xfrm>
            <a:off x="7731439" y="471932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a:extLst>
              <a:ext uri="{FF2B5EF4-FFF2-40B4-BE49-F238E27FC236}">
                <a16:creationId xmlns:a16="http://schemas.microsoft.com/office/drawing/2014/main" id="{EF32F5C2-95B6-4E94-B09B-DB0B34BDDD72}"/>
              </a:ext>
            </a:extLst>
          </p:cNvPr>
          <p:cNvSpPr/>
          <p:nvPr/>
        </p:nvSpPr>
        <p:spPr>
          <a:xfrm>
            <a:off x="4646623" y="2975088"/>
            <a:ext cx="525884" cy="52588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60" name="Group 59">
            <a:extLst>
              <a:ext uri="{FF2B5EF4-FFF2-40B4-BE49-F238E27FC236}">
                <a16:creationId xmlns:a16="http://schemas.microsoft.com/office/drawing/2014/main" id="{4350D54A-B9E1-4558-813D-2444860A7A04}"/>
              </a:ext>
            </a:extLst>
          </p:cNvPr>
          <p:cNvGrpSpPr/>
          <p:nvPr/>
        </p:nvGrpSpPr>
        <p:grpSpPr>
          <a:xfrm>
            <a:off x="1659220" y="3084283"/>
            <a:ext cx="307494" cy="307494"/>
            <a:chOff x="6158672" y="3675083"/>
            <a:chExt cx="787340" cy="787340"/>
          </a:xfrm>
          <a:solidFill>
            <a:schemeClr val="bg1"/>
          </a:solidFill>
        </p:grpSpPr>
        <p:sp>
          <p:nvSpPr>
            <p:cNvPr id="61" name="Circle: Hollow 60">
              <a:extLst>
                <a:ext uri="{FF2B5EF4-FFF2-40B4-BE49-F238E27FC236}">
                  <a16:creationId xmlns:a16="http://schemas.microsoft.com/office/drawing/2014/main" id="{A6981F85-25CD-4CAB-B03C-6C3D99487A4E}"/>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62" name="Group 61">
              <a:extLst>
                <a:ext uri="{FF2B5EF4-FFF2-40B4-BE49-F238E27FC236}">
                  <a16:creationId xmlns:a16="http://schemas.microsoft.com/office/drawing/2014/main" id="{C4441DD5-232F-42B1-9764-34D42FA531C3}"/>
                </a:ext>
              </a:extLst>
            </p:cNvPr>
            <p:cNvGrpSpPr/>
            <p:nvPr/>
          </p:nvGrpSpPr>
          <p:grpSpPr>
            <a:xfrm rot="2700000">
              <a:off x="6448659" y="3791777"/>
              <a:ext cx="184399" cy="468434"/>
              <a:chOff x="6533720" y="3754616"/>
              <a:chExt cx="184399" cy="468434"/>
            </a:xfrm>
            <a:grpFill/>
          </p:grpSpPr>
          <p:sp>
            <p:nvSpPr>
              <p:cNvPr id="63" name="Rectangle: Rounded Corners 62">
                <a:extLst>
                  <a:ext uri="{FF2B5EF4-FFF2-40B4-BE49-F238E27FC236}">
                    <a16:creationId xmlns:a16="http://schemas.microsoft.com/office/drawing/2014/main" id="{42232A70-814E-43C5-A216-0A6163221105}"/>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4" name="Rectangle: Rounded Corners 63">
                <a:extLst>
                  <a:ext uri="{FF2B5EF4-FFF2-40B4-BE49-F238E27FC236}">
                    <a16:creationId xmlns:a16="http://schemas.microsoft.com/office/drawing/2014/main" id="{D9EF8819-85DD-442F-A4D1-8F6E046659B9}"/>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grpSp>
        <p:nvGrpSpPr>
          <p:cNvPr id="65" name="Group 64">
            <a:extLst>
              <a:ext uri="{FF2B5EF4-FFF2-40B4-BE49-F238E27FC236}">
                <a16:creationId xmlns:a16="http://schemas.microsoft.com/office/drawing/2014/main" id="{9BF23AA2-DC44-4001-963A-EDEF4D1AC528}"/>
              </a:ext>
            </a:extLst>
          </p:cNvPr>
          <p:cNvGrpSpPr/>
          <p:nvPr/>
        </p:nvGrpSpPr>
        <p:grpSpPr>
          <a:xfrm>
            <a:off x="4757592" y="3084283"/>
            <a:ext cx="307494" cy="307494"/>
            <a:chOff x="6158672" y="3675083"/>
            <a:chExt cx="787340" cy="787340"/>
          </a:xfrm>
          <a:solidFill>
            <a:schemeClr val="bg1"/>
          </a:solidFill>
        </p:grpSpPr>
        <p:sp>
          <p:nvSpPr>
            <p:cNvPr id="66" name="Circle: Hollow 65">
              <a:extLst>
                <a:ext uri="{FF2B5EF4-FFF2-40B4-BE49-F238E27FC236}">
                  <a16:creationId xmlns:a16="http://schemas.microsoft.com/office/drawing/2014/main" id="{57299D76-6F18-48E2-A123-E590F8617AFD}"/>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67" name="Group 66">
              <a:extLst>
                <a:ext uri="{FF2B5EF4-FFF2-40B4-BE49-F238E27FC236}">
                  <a16:creationId xmlns:a16="http://schemas.microsoft.com/office/drawing/2014/main" id="{5E154BEC-20E3-4FC1-BCEE-2179D1D73580}"/>
                </a:ext>
              </a:extLst>
            </p:cNvPr>
            <p:cNvGrpSpPr/>
            <p:nvPr/>
          </p:nvGrpSpPr>
          <p:grpSpPr>
            <a:xfrm rot="2700000">
              <a:off x="6448659" y="3791777"/>
              <a:ext cx="184399" cy="468434"/>
              <a:chOff x="6533720" y="3754616"/>
              <a:chExt cx="184399" cy="468434"/>
            </a:xfrm>
            <a:grpFill/>
          </p:grpSpPr>
          <p:sp>
            <p:nvSpPr>
              <p:cNvPr id="68" name="Rectangle: Rounded Corners 67">
                <a:extLst>
                  <a:ext uri="{FF2B5EF4-FFF2-40B4-BE49-F238E27FC236}">
                    <a16:creationId xmlns:a16="http://schemas.microsoft.com/office/drawing/2014/main" id="{6736EDE9-4735-4A42-823E-E708B04A06C9}"/>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9" name="Rectangle: Rounded Corners 68">
                <a:extLst>
                  <a:ext uri="{FF2B5EF4-FFF2-40B4-BE49-F238E27FC236}">
                    <a16:creationId xmlns:a16="http://schemas.microsoft.com/office/drawing/2014/main" id="{90E9FBD7-F69D-4DEC-8D1D-AE7C6291550F}"/>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sp>
        <p:nvSpPr>
          <p:cNvPr id="71" name="TextBox 70">
            <a:extLst>
              <a:ext uri="{FF2B5EF4-FFF2-40B4-BE49-F238E27FC236}">
                <a16:creationId xmlns:a16="http://schemas.microsoft.com/office/drawing/2014/main" id="{ABE3D059-B595-414F-981D-6E43EAF82DC6}"/>
              </a:ext>
            </a:extLst>
          </p:cNvPr>
          <p:cNvSpPr txBox="1"/>
          <p:nvPr/>
        </p:nvSpPr>
        <p:spPr>
          <a:xfrm>
            <a:off x="2325610" y="2871063"/>
            <a:ext cx="2067116" cy="369332"/>
          </a:xfrm>
          <a:prstGeom prst="rect">
            <a:avLst/>
          </a:prstGeom>
          <a:noFill/>
        </p:spPr>
        <p:txBody>
          <a:bodyPr wrap="square" rtlCol="0">
            <a:spAutoFit/>
          </a:bodyPr>
          <a:lstStyle/>
          <a:p>
            <a:pPr algn="ctr" rtl="1"/>
            <a:r>
              <a:rPr lang="en-US" b="1" dirty="0">
                <a:solidFill>
                  <a:schemeClr val="bg1">
                    <a:lumMod val="95000"/>
                  </a:schemeClr>
                </a:solidFill>
                <a:latin typeface="Ray ExtraBlack" panose="02000504000000020004" pitchFamily="2" charset="-78"/>
                <a:cs typeface="Ray ExtraBlack" panose="02000504000000020004" pitchFamily="2" charset="-78"/>
              </a:rPr>
              <a:t>ChatGPT (OpenAI)</a:t>
            </a:r>
          </a:p>
        </p:txBody>
      </p:sp>
      <p:sp>
        <p:nvSpPr>
          <p:cNvPr id="72" name="TextBox 71">
            <a:extLst>
              <a:ext uri="{FF2B5EF4-FFF2-40B4-BE49-F238E27FC236}">
                <a16:creationId xmlns:a16="http://schemas.microsoft.com/office/drawing/2014/main" id="{9FC85F51-F3DF-4838-88E3-281625606B29}"/>
              </a:ext>
            </a:extLst>
          </p:cNvPr>
          <p:cNvSpPr txBox="1"/>
          <p:nvPr/>
        </p:nvSpPr>
        <p:spPr>
          <a:xfrm>
            <a:off x="1849156" y="3301643"/>
            <a:ext cx="2842314" cy="1034899"/>
          </a:xfrm>
          <a:prstGeom prst="rect">
            <a:avLst/>
          </a:prstGeom>
          <a:noFill/>
        </p:spPr>
        <p:txBody>
          <a:bodyPr wrap="square" rtlCol="0">
            <a:spAutoFit/>
          </a:bodyPr>
          <a:lstStyle/>
          <a:p>
            <a:pPr algn="ctr">
              <a:lnSpc>
                <a:spcPct val="150000"/>
              </a:lnSpc>
            </a:pPr>
            <a:r>
              <a:rPr lang="fa-IR" sz="1400" dirty="0">
                <a:solidFill>
                  <a:schemeClr val="bg1">
                    <a:lumMod val="95000"/>
                  </a:schemeClr>
                </a:solidFill>
                <a:latin typeface="Pinar" pitchFamily="2" charset="-78"/>
                <a:cs typeface="Pinar" pitchFamily="2" charset="-78"/>
              </a:rPr>
              <a:t>تولید پیش‌نویس‌های دقیق</a:t>
            </a:r>
            <a:br>
              <a:rPr lang="fa-IR" sz="1400" dirty="0">
                <a:solidFill>
                  <a:schemeClr val="bg1">
                    <a:lumMod val="95000"/>
                  </a:schemeClr>
                </a:solidFill>
                <a:latin typeface="Pinar" pitchFamily="2" charset="-78"/>
                <a:cs typeface="Pinar" pitchFamily="2" charset="-78"/>
              </a:rPr>
            </a:br>
            <a:r>
              <a:rPr lang="fa-IR" sz="1400" dirty="0">
                <a:solidFill>
                  <a:schemeClr val="bg1">
                    <a:lumMod val="95000"/>
                  </a:schemeClr>
                </a:solidFill>
                <a:latin typeface="Pinar" pitchFamily="2" charset="-78"/>
                <a:cs typeface="Pinar" pitchFamily="2" charset="-78"/>
              </a:rPr>
              <a:t>امکان درخواست سبک نگارش خاص</a:t>
            </a:r>
            <a:br>
              <a:rPr lang="fa-IR" sz="1400" dirty="0">
                <a:solidFill>
                  <a:schemeClr val="bg1">
                    <a:lumMod val="95000"/>
                  </a:schemeClr>
                </a:solidFill>
                <a:latin typeface="Pinar" pitchFamily="2" charset="-78"/>
                <a:cs typeface="Pinar" pitchFamily="2" charset="-78"/>
              </a:rPr>
            </a:br>
            <a:r>
              <a:rPr lang="fa-IR" sz="1400" dirty="0">
                <a:solidFill>
                  <a:schemeClr val="bg1">
                    <a:lumMod val="95000"/>
                  </a:schemeClr>
                </a:solidFill>
                <a:latin typeface="Pinar" pitchFamily="2" charset="-78"/>
                <a:cs typeface="Pinar" pitchFamily="2" charset="-78"/>
              </a:rPr>
              <a:t>پیشنهاد ایده‌های جدید و ترکیبی.</a:t>
            </a:r>
            <a:endParaRPr lang="en-US" sz="1400" dirty="0">
              <a:solidFill>
                <a:schemeClr val="bg1">
                  <a:lumMod val="95000"/>
                </a:schemeClr>
              </a:solidFill>
              <a:latin typeface="Pinar" pitchFamily="2" charset="-78"/>
              <a:cs typeface="Pinar" pitchFamily="2" charset="-78"/>
            </a:endParaRPr>
          </a:p>
        </p:txBody>
      </p:sp>
      <p:sp>
        <p:nvSpPr>
          <p:cNvPr id="75" name="TextBox 74">
            <a:extLst>
              <a:ext uri="{FF2B5EF4-FFF2-40B4-BE49-F238E27FC236}">
                <a16:creationId xmlns:a16="http://schemas.microsoft.com/office/drawing/2014/main" id="{51209C95-64E4-4BBF-AE9B-E3634323E660}"/>
              </a:ext>
            </a:extLst>
          </p:cNvPr>
          <p:cNvSpPr txBox="1"/>
          <p:nvPr/>
        </p:nvSpPr>
        <p:spPr>
          <a:xfrm>
            <a:off x="5154519" y="2837920"/>
            <a:ext cx="2632616" cy="400110"/>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en-US" sz="2000" dirty="0"/>
              <a:t>Google Scholar &amp; </a:t>
            </a:r>
            <a:r>
              <a:rPr lang="en-US" sz="2000" dirty="0" err="1"/>
              <a:t>Scite</a:t>
            </a:r>
            <a:endParaRPr lang="en-US" sz="2000" dirty="0"/>
          </a:p>
        </p:txBody>
      </p:sp>
      <p:sp>
        <p:nvSpPr>
          <p:cNvPr id="76" name="TextBox 75">
            <a:extLst>
              <a:ext uri="{FF2B5EF4-FFF2-40B4-BE49-F238E27FC236}">
                <a16:creationId xmlns:a16="http://schemas.microsoft.com/office/drawing/2014/main" id="{4F9DF163-1D97-4A4E-A860-CFAE6FC983C4}"/>
              </a:ext>
            </a:extLst>
          </p:cNvPr>
          <p:cNvSpPr txBox="1"/>
          <p:nvPr/>
        </p:nvSpPr>
        <p:spPr>
          <a:xfrm>
            <a:off x="5104843" y="3232163"/>
            <a:ext cx="2581506" cy="1034899"/>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pPr>
              <a:lnSpc>
                <a:spcPct val="150000"/>
              </a:lnSpc>
            </a:pPr>
            <a:r>
              <a:rPr lang="fa-IR" dirty="0"/>
              <a:t>بررسی مقالات علمی و استخراج نقل‌قول‌های معتبر</a:t>
            </a:r>
          </a:p>
          <a:p>
            <a:pPr>
              <a:lnSpc>
                <a:spcPct val="150000"/>
              </a:lnSpc>
            </a:pPr>
            <a:r>
              <a:rPr lang="fa-IR" dirty="0"/>
              <a:t>بررسی روندهای جدید تحقیقاتی.</a:t>
            </a:r>
            <a:endParaRPr lang="en-US" dirty="0"/>
          </a:p>
        </p:txBody>
      </p:sp>
      <p:sp>
        <p:nvSpPr>
          <p:cNvPr id="77" name="TextBox 76">
            <a:extLst>
              <a:ext uri="{FF2B5EF4-FFF2-40B4-BE49-F238E27FC236}">
                <a16:creationId xmlns:a16="http://schemas.microsoft.com/office/drawing/2014/main" id="{E23C463E-32A3-46DF-8167-A7C8D24CD483}"/>
              </a:ext>
            </a:extLst>
          </p:cNvPr>
          <p:cNvSpPr txBox="1"/>
          <p:nvPr/>
        </p:nvSpPr>
        <p:spPr>
          <a:xfrm>
            <a:off x="5414863" y="4554282"/>
            <a:ext cx="2067116" cy="400110"/>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en-US" sz="2000" dirty="0"/>
              <a:t>DEEPSEEK-R1</a:t>
            </a:r>
          </a:p>
        </p:txBody>
      </p:sp>
      <p:sp>
        <p:nvSpPr>
          <p:cNvPr id="78" name="TextBox 77">
            <a:extLst>
              <a:ext uri="{FF2B5EF4-FFF2-40B4-BE49-F238E27FC236}">
                <a16:creationId xmlns:a16="http://schemas.microsoft.com/office/drawing/2014/main" id="{4041BC90-D875-4D37-9E91-4671A5F2CA08}"/>
              </a:ext>
            </a:extLst>
          </p:cNvPr>
          <p:cNvSpPr txBox="1"/>
          <p:nvPr/>
        </p:nvSpPr>
        <p:spPr>
          <a:xfrm>
            <a:off x="5500005" y="4986155"/>
            <a:ext cx="1893040" cy="711733"/>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pPr>
              <a:lnSpc>
                <a:spcPct val="150000"/>
              </a:lnSpc>
            </a:pPr>
            <a:r>
              <a:rPr lang="fa-IR" dirty="0"/>
              <a:t>پیشنهاد موضوعات به همراه زنجیره فکری</a:t>
            </a:r>
            <a:endParaRPr lang="en-US" dirty="0"/>
          </a:p>
        </p:txBody>
      </p:sp>
      <p:sp>
        <p:nvSpPr>
          <p:cNvPr id="79" name="TextBox 78">
            <a:extLst>
              <a:ext uri="{FF2B5EF4-FFF2-40B4-BE49-F238E27FC236}">
                <a16:creationId xmlns:a16="http://schemas.microsoft.com/office/drawing/2014/main" id="{5D09A032-D291-4410-9FAA-4EAA07478EA8}"/>
              </a:ext>
            </a:extLst>
          </p:cNvPr>
          <p:cNvSpPr txBox="1"/>
          <p:nvPr/>
        </p:nvSpPr>
        <p:spPr>
          <a:xfrm>
            <a:off x="8462851" y="2769514"/>
            <a:ext cx="2067116" cy="461665"/>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en-US" dirty="0"/>
              <a:t>Perplexity AI</a:t>
            </a:r>
          </a:p>
        </p:txBody>
      </p:sp>
      <p:sp>
        <p:nvSpPr>
          <p:cNvPr id="81" name="TextBox 80">
            <a:extLst>
              <a:ext uri="{FF2B5EF4-FFF2-40B4-BE49-F238E27FC236}">
                <a16:creationId xmlns:a16="http://schemas.microsoft.com/office/drawing/2014/main" id="{1F157457-5FBC-49E2-A470-8EAE4ED4ACB3}"/>
              </a:ext>
            </a:extLst>
          </p:cNvPr>
          <p:cNvSpPr txBox="1"/>
          <p:nvPr/>
        </p:nvSpPr>
        <p:spPr>
          <a:xfrm>
            <a:off x="8185706" y="4529313"/>
            <a:ext cx="2644331" cy="461665"/>
          </a:xfrm>
          <a:prstGeom prst="rect">
            <a:avLst/>
          </a:prstGeom>
          <a:noFill/>
        </p:spPr>
        <p:txBody>
          <a:bodyPr wrap="square" rtlCol="0">
            <a:spAutoFit/>
          </a:bodyPr>
          <a:lstStyle>
            <a:defPPr>
              <a:defRPr lang="en-US"/>
            </a:defPPr>
            <a:lvl1pPr algn="ct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en-US" dirty="0"/>
              <a:t>Claude (Anthropic)</a:t>
            </a:r>
          </a:p>
        </p:txBody>
      </p:sp>
      <p:sp>
        <p:nvSpPr>
          <p:cNvPr id="82" name="TextBox 81">
            <a:extLst>
              <a:ext uri="{FF2B5EF4-FFF2-40B4-BE49-F238E27FC236}">
                <a16:creationId xmlns:a16="http://schemas.microsoft.com/office/drawing/2014/main" id="{16DB097F-A37D-48B1-B726-6845EB6AF2B6}"/>
              </a:ext>
            </a:extLst>
          </p:cNvPr>
          <p:cNvSpPr txBox="1"/>
          <p:nvPr/>
        </p:nvSpPr>
        <p:spPr>
          <a:xfrm>
            <a:off x="8298723" y="5037345"/>
            <a:ext cx="3210167" cy="711733"/>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pPr rtl="1">
              <a:lnSpc>
                <a:spcPct val="150000"/>
              </a:lnSpc>
            </a:pPr>
            <a:r>
              <a:rPr lang="fa-IR" dirty="0"/>
              <a:t>تحلیل عمیق‌تر و ارائه پاسخ‌های متنی دقیق</a:t>
            </a:r>
            <a:br>
              <a:rPr lang="fa-IR" dirty="0"/>
            </a:br>
            <a:r>
              <a:rPr lang="fa-IR" dirty="0"/>
              <a:t>ارائه تحلیل‌های عمیق‌تر و دقیق‌تر.</a:t>
            </a:r>
          </a:p>
        </p:txBody>
      </p:sp>
      <p:cxnSp>
        <p:nvCxnSpPr>
          <p:cNvPr id="86" name="Straight Connector 85">
            <a:extLst>
              <a:ext uri="{FF2B5EF4-FFF2-40B4-BE49-F238E27FC236}">
                <a16:creationId xmlns:a16="http://schemas.microsoft.com/office/drawing/2014/main" id="{AE479DFD-3845-4DD8-B25A-9536B248A870}"/>
              </a:ext>
            </a:extLst>
          </p:cNvPr>
          <p:cNvCxnSpPr/>
          <p:nvPr/>
        </p:nvCxnSpPr>
        <p:spPr>
          <a:xfrm>
            <a:off x="8257323" y="323985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9C9899C-D47E-4359-85A4-C4A1BE591142}"/>
              </a:ext>
            </a:extLst>
          </p:cNvPr>
          <p:cNvCxnSpPr/>
          <p:nvPr/>
        </p:nvCxnSpPr>
        <p:spPr>
          <a:xfrm>
            <a:off x="8347003" y="4984098"/>
            <a:ext cx="2390775" cy="0"/>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A619AC3-E04A-46C9-8066-1188452C3924}"/>
              </a:ext>
            </a:extLst>
          </p:cNvPr>
          <p:cNvCxnSpPr>
            <a:cxnSpLocks/>
          </p:cNvCxnSpPr>
          <p:nvPr/>
        </p:nvCxnSpPr>
        <p:spPr>
          <a:xfrm flipV="1">
            <a:off x="10717184" y="3243636"/>
            <a:ext cx="0" cy="1745225"/>
          </a:xfrm>
          <a:prstGeom prst="line">
            <a:avLst/>
          </a:prstGeom>
          <a:ln w="38100">
            <a:solidFill>
              <a:srgbClr val="837AD9"/>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E5FE4F2-1495-4B45-85CF-A46C84ED94C7}"/>
              </a:ext>
            </a:extLst>
          </p:cNvPr>
          <p:cNvGrpSpPr/>
          <p:nvPr/>
        </p:nvGrpSpPr>
        <p:grpSpPr>
          <a:xfrm>
            <a:off x="4757592" y="4825341"/>
            <a:ext cx="307494" cy="307494"/>
            <a:chOff x="6158672" y="3675083"/>
            <a:chExt cx="787340" cy="787340"/>
          </a:xfrm>
          <a:solidFill>
            <a:schemeClr val="bg1"/>
          </a:solidFill>
        </p:grpSpPr>
        <p:sp>
          <p:nvSpPr>
            <p:cNvPr id="95" name="Circle: Hollow 94">
              <a:extLst>
                <a:ext uri="{FF2B5EF4-FFF2-40B4-BE49-F238E27FC236}">
                  <a16:creationId xmlns:a16="http://schemas.microsoft.com/office/drawing/2014/main" id="{7D0BE9C6-B06E-4198-BE91-D99CEE385EE3}"/>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96" name="Group 95">
              <a:extLst>
                <a:ext uri="{FF2B5EF4-FFF2-40B4-BE49-F238E27FC236}">
                  <a16:creationId xmlns:a16="http://schemas.microsoft.com/office/drawing/2014/main" id="{61EF6B41-1867-45C8-9DFA-47EC429A47E3}"/>
                </a:ext>
              </a:extLst>
            </p:cNvPr>
            <p:cNvGrpSpPr/>
            <p:nvPr/>
          </p:nvGrpSpPr>
          <p:grpSpPr>
            <a:xfrm rot="2700000">
              <a:off x="6448659" y="3791777"/>
              <a:ext cx="184399" cy="468434"/>
              <a:chOff x="6533720" y="3754616"/>
              <a:chExt cx="184399" cy="468434"/>
            </a:xfrm>
            <a:grpFill/>
          </p:grpSpPr>
          <p:sp>
            <p:nvSpPr>
              <p:cNvPr id="97" name="Rectangle: Rounded Corners 96">
                <a:extLst>
                  <a:ext uri="{FF2B5EF4-FFF2-40B4-BE49-F238E27FC236}">
                    <a16:creationId xmlns:a16="http://schemas.microsoft.com/office/drawing/2014/main" id="{53B7B69B-BD0C-4BCC-B1F9-E12924CBA857}"/>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8" name="Rectangle: Rounded Corners 97">
                <a:extLst>
                  <a:ext uri="{FF2B5EF4-FFF2-40B4-BE49-F238E27FC236}">
                    <a16:creationId xmlns:a16="http://schemas.microsoft.com/office/drawing/2014/main" id="{BE41516E-5927-4DF1-B297-C518EC28C963}"/>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grpSp>
        <p:nvGrpSpPr>
          <p:cNvPr id="99" name="Group 98">
            <a:extLst>
              <a:ext uri="{FF2B5EF4-FFF2-40B4-BE49-F238E27FC236}">
                <a16:creationId xmlns:a16="http://schemas.microsoft.com/office/drawing/2014/main" id="{54288A8D-D0D9-4F32-9A22-6735573DC65C}"/>
              </a:ext>
            </a:extLst>
          </p:cNvPr>
          <p:cNvGrpSpPr/>
          <p:nvPr/>
        </p:nvGrpSpPr>
        <p:grpSpPr>
          <a:xfrm>
            <a:off x="7836812" y="3084283"/>
            <a:ext cx="307494" cy="307494"/>
            <a:chOff x="6158672" y="3675083"/>
            <a:chExt cx="787340" cy="787340"/>
          </a:xfrm>
          <a:solidFill>
            <a:schemeClr val="bg1"/>
          </a:solidFill>
        </p:grpSpPr>
        <p:sp>
          <p:nvSpPr>
            <p:cNvPr id="100" name="Circle: Hollow 99">
              <a:extLst>
                <a:ext uri="{FF2B5EF4-FFF2-40B4-BE49-F238E27FC236}">
                  <a16:creationId xmlns:a16="http://schemas.microsoft.com/office/drawing/2014/main" id="{BD72FAC9-86D8-431D-B441-24EBE910A331}"/>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101" name="Group 100">
              <a:extLst>
                <a:ext uri="{FF2B5EF4-FFF2-40B4-BE49-F238E27FC236}">
                  <a16:creationId xmlns:a16="http://schemas.microsoft.com/office/drawing/2014/main" id="{D93C710D-7CBA-4FD2-AB60-CB361038D7BC}"/>
                </a:ext>
              </a:extLst>
            </p:cNvPr>
            <p:cNvGrpSpPr/>
            <p:nvPr/>
          </p:nvGrpSpPr>
          <p:grpSpPr>
            <a:xfrm rot="2700000">
              <a:off x="6448659" y="3791777"/>
              <a:ext cx="184399" cy="468434"/>
              <a:chOff x="6533720" y="3754616"/>
              <a:chExt cx="184399" cy="468434"/>
            </a:xfrm>
            <a:grpFill/>
          </p:grpSpPr>
          <p:sp>
            <p:nvSpPr>
              <p:cNvPr id="102" name="Rectangle: Rounded Corners 101">
                <a:extLst>
                  <a:ext uri="{FF2B5EF4-FFF2-40B4-BE49-F238E27FC236}">
                    <a16:creationId xmlns:a16="http://schemas.microsoft.com/office/drawing/2014/main" id="{9CEE517D-6A85-4A0B-8120-7038229D77C7}"/>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3" name="Rectangle: Rounded Corners 102">
                <a:extLst>
                  <a:ext uri="{FF2B5EF4-FFF2-40B4-BE49-F238E27FC236}">
                    <a16:creationId xmlns:a16="http://schemas.microsoft.com/office/drawing/2014/main" id="{AEBBD813-757C-4025-A83A-308A0C8E4423}"/>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grpSp>
        <p:nvGrpSpPr>
          <p:cNvPr id="109" name="Group 108">
            <a:extLst>
              <a:ext uri="{FF2B5EF4-FFF2-40B4-BE49-F238E27FC236}">
                <a16:creationId xmlns:a16="http://schemas.microsoft.com/office/drawing/2014/main" id="{EB079CA7-DB75-43B7-A56D-0311C7938095}"/>
              </a:ext>
            </a:extLst>
          </p:cNvPr>
          <p:cNvGrpSpPr/>
          <p:nvPr/>
        </p:nvGrpSpPr>
        <p:grpSpPr>
          <a:xfrm>
            <a:off x="7836812" y="4827722"/>
            <a:ext cx="307494" cy="307494"/>
            <a:chOff x="6158672" y="3675083"/>
            <a:chExt cx="787340" cy="787340"/>
          </a:xfrm>
          <a:solidFill>
            <a:schemeClr val="bg1"/>
          </a:solidFill>
        </p:grpSpPr>
        <p:sp>
          <p:nvSpPr>
            <p:cNvPr id="110" name="Circle: Hollow 109">
              <a:extLst>
                <a:ext uri="{FF2B5EF4-FFF2-40B4-BE49-F238E27FC236}">
                  <a16:creationId xmlns:a16="http://schemas.microsoft.com/office/drawing/2014/main" id="{B74FADB5-82EA-4992-8CC8-3DD2BCFFBE8A}"/>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nvGrpSpPr>
            <p:cNvPr id="111" name="Group 110">
              <a:extLst>
                <a:ext uri="{FF2B5EF4-FFF2-40B4-BE49-F238E27FC236}">
                  <a16:creationId xmlns:a16="http://schemas.microsoft.com/office/drawing/2014/main" id="{13DADC62-6D85-4173-8D38-A48B13A58C48}"/>
                </a:ext>
              </a:extLst>
            </p:cNvPr>
            <p:cNvGrpSpPr/>
            <p:nvPr/>
          </p:nvGrpSpPr>
          <p:grpSpPr>
            <a:xfrm rot="2700000">
              <a:off x="6448659" y="3791777"/>
              <a:ext cx="184399" cy="468434"/>
              <a:chOff x="6533720" y="3754616"/>
              <a:chExt cx="184399" cy="468434"/>
            </a:xfrm>
            <a:grpFill/>
          </p:grpSpPr>
          <p:sp>
            <p:nvSpPr>
              <p:cNvPr id="112" name="Rectangle: Rounded Corners 111">
                <a:extLst>
                  <a:ext uri="{FF2B5EF4-FFF2-40B4-BE49-F238E27FC236}">
                    <a16:creationId xmlns:a16="http://schemas.microsoft.com/office/drawing/2014/main" id="{EE929B84-AF33-49B2-901C-DB101EF214FB}"/>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3" name="Rectangle: Rounded Corners 112">
                <a:extLst>
                  <a:ext uri="{FF2B5EF4-FFF2-40B4-BE49-F238E27FC236}">
                    <a16:creationId xmlns:a16="http://schemas.microsoft.com/office/drawing/2014/main" id="{5FA99263-1AF0-485D-A360-9929715A9D43}"/>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3" name="TextBox 82">
            <a:extLst>
              <a:ext uri="{FF2B5EF4-FFF2-40B4-BE49-F238E27FC236}">
                <a16:creationId xmlns:a16="http://schemas.microsoft.com/office/drawing/2014/main" id="{BB64A95B-EAD6-4D41-8FCC-35E164F4C444}"/>
              </a:ext>
            </a:extLst>
          </p:cNvPr>
          <p:cNvSpPr txBox="1"/>
          <p:nvPr/>
        </p:nvSpPr>
        <p:spPr>
          <a:xfrm>
            <a:off x="448574" y="252426"/>
            <a:ext cx="11203271" cy="584775"/>
          </a:xfrm>
          <a:prstGeom prst="rect">
            <a:avLst/>
          </a:prstGeom>
          <a:noFill/>
        </p:spPr>
        <p:txBody>
          <a:bodyPr wrap="square" rtlCol="0">
            <a:spAutoFit/>
          </a:bodyPr>
          <a:lstStyle/>
          <a:p>
            <a:pPr algn="ctr"/>
            <a:r>
              <a:rPr lang="fa-IR" sz="3200" b="1" dirty="0">
                <a:solidFill>
                  <a:schemeClr val="bg1">
                    <a:lumMod val="95000"/>
                  </a:schemeClr>
                </a:solidFill>
                <a:latin typeface="Ray ExtraBlack" panose="02000504000000020004" pitchFamily="2" charset="-78"/>
                <a:cs typeface="Ray ExtraBlack" panose="02000504000000020004" pitchFamily="2" charset="-78"/>
              </a:rPr>
              <a:t>معرفی ابزارهای هوش مصنوعی برای نوشتن مقاله یا پیداکردن موضوع پژوهش</a:t>
            </a:r>
            <a:endParaRPr lang="en-US" sz="32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80" name="TextBox 79">
            <a:extLst>
              <a:ext uri="{FF2B5EF4-FFF2-40B4-BE49-F238E27FC236}">
                <a16:creationId xmlns:a16="http://schemas.microsoft.com/office/drawing/2014/main" id="{88369716-C51A-4BF8-BE75-A3ABEB6AF356}"/>
              </a:ext>
            </a:extLst>
          </p:cNvPr>
          <p:cNvSpPr txBox="1"/>
          <p:nvPr/>
        </p:nvSpPr>
        <p:spPr>
          <a:xfrm>
            <a:off x="8185706" y="3268863"/>
            <a:ext cx="3508683" cy="711733"/>
          </a:xfrm>
          <a:prstGeom prst="rect">
            <a:avLst/>
          </a:prstGeom>
          <a:noFill/>
        </p:spPr>
        <p:txBody>
          <a:bodyPr wrap="square" rtlCol="0">
            <a:spAutoFit/>
          </a:bodyPr>
          <a:lstStyle>
            <a:defPPr>
              <a:defRPr lang="en-US"/>
            </a:defPPr>
            <a:lvl1pPr algn="ctr">
              <a:defRPr sz="1400">
                <a:solidFill>
                  <a:schemeClr val="bg1">
                    <a:lumMod val="95000"/>
                  </a:schemeClr>
                </a:solidFill>
                <a:latin typeface="Pinar" pitchFamily="2" charset="-78"/>
                <a:cs typeface="Pinar" pitchFamily="2" charset="-78"/>
              </a:defRPr>
            </a:lvl1pPr>
          </a:lstStyle>
          <a:p>
            <a:pPr>
              <a:lnSpc>
                <a:spcPct val="150000"/>
              </a:lnSpc>
            </a:pPr>
            <a:r>
              <a:rPr lang="fa-IR" dirty="0"/>
              <a:t>ارائه پاسخ‌های همراه با استناد به منابع علمی</a:t>
            </a:r>
          </a:p>
          <a:p>
            <a:pPr>
              <a:lnSpc>
                <a:spcPct val="150000"/>
              </a:lnSpc>
            </a:pPr>
            <a:r>
              <a:rPr lang="fa-IR" dirty="0"/>
              <a:t>پیشنهاد موضوعات به همراه منابع اولیه.</a:t>
            </a:r>
            <a:endParaRPr lang="en-US" dirty="0"/>
          </a:p>
        </p:txBody>
      </p:sp>
    </p:spTree>
    <p:extLst>
      <p:ext uri="{BB962C8B-B14F-4D97-AF65-F5344CB8AC3E}">
        <p14:creationId xmlns:p14="http://schemas.microsoft.com/office/powerpoint/2010/main" val="8462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nodeType="withEffect">
                                  <p:stCondLst>
                                    <p:cond delay="50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50"/>
                                        <p:tgtEl>
                                          <p:spTgt spid="3"/>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53" presetClass="entr" presetSubtype="16" fill="hold" nodeType="withEffect">
                                  <p:stCondLst>
                                    <p:cond delay="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250"/>
                                        <p:tgtEl>
                                          <p:spTgt spid="26"/>
                                        </p:tgtEl>
                                      </p:cBhvr>
                                    </p:animEffect>
                                  </p:childTnLst>
                                </p:cTn>
                              </p:par>
                            </p:childTnLst>
                          </p:cTn>
                        </p:par>
                        <p:par>
                          <p:cTn id="52" fill="hold">
                            <p:stCondLst>
                              <p:cond delay="1250"/>
                            </p:stCondLst>
                            <p:childTnLst>
                              <p:par>
                                <p:cTn id="53" presetID="10"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250"/>
                                  </p:stCondLst>
                                  <p:childTnLst>
                                    <p:set>
                                      <p:cBhvr>
                                        <p:cTn id="67" dur="1" fill="hold">
                                          <p:stCondLst>
                                            <p:cond delay="0"/>
                                          </p:stCondLst>
                                        </p:cTn>
                                        <p:tgtEl>
                                          <p:spTgt spid="49"/>
                                        </p:tgtEl>
                                        <p:attrNameLst>
                                          <p:attrName>style.visibility</p:attrName>
                                        </p:attrNameLst>
                                      </p:cBhvr>
                                      <p:to>
                                        <p:strVal val="visible"/>
                                      </p:to>
                                    </p:set>
                                    <p:anim calcmode="lin" valueType="num">
                                      <p:cBhvr>
                                        <p:cTn id="68" dur="500" fill="hold"/>
                                        <p:tgtEl>
                                          <p:spTgt spid="49"/>
                                        </p:tgtEl>
                                        <p:attrNameLst>
                                          <p:attrName>ppt_w</p:attrName>
                                        </p:attrNameLst>
                                      </p:cBhvr>
                                      <p:tavLst>
                                        <p:tav tm="0">
                                          <p:val>
                                            <p:fltVal val="0"/>
                                          </p:val>
                                        </p:tav>
                                        <p:tav tm="100000">
                                          <p:val>
                                            <p:strVal val="#ppt_w"/>
                                          </p:val>
                                        </p:tav>
                                      </p:tavLst>
                                    </p:anim>
                                    <p:anim calcmode="lin" valueType="num">
                                      <p:cBhvr>
                                        <p:cTn id="69" dur="500" fill="hold"/>
                                        <p:tgtEl>
                                          <p:spTgt spid="49"/>
                                        </p:tgtEl>
                                        <p:attrNameLst>
                                          <p:attrName>ppt_h</p:attrName>
                                        </p:attrNameLst>
                                      </p:cBhvr>
                                      <p:tavLst>
                                        <p:tav tm="0">
                                          <p:val>
                                            <p:fltVal val="0"/>
                                          </p:val>
                                        </p:tav>
                                        <p:tav tm="100000">
                                          <p:val>
                                            <p:strVal val="#ppt_h"/>
                                          </p:val>
                                        </p:tav>
                                      </p:tavLst>
                                    </p:anim>
                                    <p:animEffect transition="in" filter="fade">
                                      <p:cBhvr>
                                        <p:cTn id="70" dur="500"/>
                                        <p:tgtEl>
                                          <p:spTgt spid="49"/>
                                        </p:tgtEl>
                                      </p:cBhvr>
                                    </p:animEffect>
                                  </p:childTnLst>
                                </p:cTn>
                              </p:par>
                              <p:par>
                                <p:cTn id="71" presetID="53" presetClass="entr" presetSubtype="16" fill="hold" nodeType="withEffect">
                                  <p:stCondLst>
                                    <p:cond delay="50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wipe(left)">
                                      <p:cBhvr>
                                        <p:cTn id="79" dur="250"/>
                                        <p:tgtEl>
                                          <p:spTgt spid="86"/>
                                        </p:tgtEl>
                                      </p:cBhvr>
                                    </p:animEffect>
                                  </p:childTnLst>
                                </p:cTn>
                              </p:par>
                            </p:childTnLst>
                          </p:cTn>
                        </p:par>
                        <p:par>
                          <p:cTn id="80" fill="hold">
                            <p:stCondLst>
                              <p:cond delay="125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0"/>
                                        <p:tgtEl>
                                          <p:spTgt spid="7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500"/>
                                        <p:tgtEl>
                                          <p:spTgt spid="8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wipe(up)">
                                      <p:cBhvr>
                                        <p:cTn id="91" dur="250"/>
                                        <p:tgtEl>
                                          <p:spTgt spid="88"/>
                                        </p:tgtEl>
                                      </p:cBhvr>
                                    </p:animEffect>
                                  </p:childTnLst>
                                </p:cTn>
                              </p:par>
                            </p:childTnLst>
                          </p:cTn>
                        </p:par>
                        <p:par>
                          <p:cTn id="92" fill="hold">
                            <p:stCondLst>
                              <p:cond delay="250"/>
                            </p:stCondLst>
                            <p:childTnLst>
                              <p:par>
                                <p:cTn id="93" presetID="22" presetClass="entr" presetSubtype="2" fill="hold" nodeType="after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wipe(right)">
                                      <p:cBhvr>
                                        <p:cTn id="95" dur="250"/>
                                        <p:tgtEl>
                                          <p:spTgt spid="87"/>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fade">
                                      <p:cBhvr>
                                        <p:cTn id="102" dur="500"/>
                                        <p:tgtEl>
                                          <p:spTgt spid="82"/>
                                        </p:tgtEl>
                                      </p:cBhvr>
                                    </p:animEffect>
                                  </p:childTnLst>
                                </p:cTn>
                              </p:par>
                            </p:childTnLst>
                          </p:cTn>
                        </p:par>
                        <p:par>
                          <p:cTn id="103" fill="hold">
                            <p:stCondLst>
                              <p:cond delay="1000"/>
                            </p:stCondLst>
                            <p:childTnLst>
                              <p:par>
                                <p:cTn id="104" presetID="53" presetClass="entr" presetSubtype="16"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Effect transition="in" filter="fade">
                                      <p:cBhvr>
                                        <p:cTn id="108" dur="500"/>
                                        <p:tgtEl>
                                          <p:spTgt spid="42"/>
                                        </p:tgtEl>
                                      </p:cBhvr>
                                    </p:animEffect>
                                  </p:childTnLst>
                                </p:cTn>
                              </p:par>
                              <p:par>
                                <p:cTn id="109" presetID="53" presetClass="entr" presetSubtype="16" fill="hold" grpId="0" nodeType="withEffect">
                                  <p:stCondLst>
                                    <p:cond delay="25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fltVal val="0"/>
                                          </p:val>
                                        </p:tav>
                                        <p:tav tm="100000">
                                          <p:val>
                                            <p:strVal val="#ppt_h"/>
                                          </p:val>
                                        </p:tav>
                                      </p:tavLst>
                                    </p:anim>
                                    <p:animEffect transition="in" filter="fade">
                                      <p:cBhvr>
                                        <p:cTn id="113" dur="500"/>
                                        <p:tgtEl>
                                          <p:spTgt spid="51"/>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109"/>
                                        </p:tgtEl>
                                        <p:attrNameLst>
                                          <p:attrName>style.visibility</p:attrName>
                                        </p:attrNameLst>
                                      </p:cBhvr>
                                      <p:to>
                                        <p:strVal val="visible"/>
                                      </p:to>
                                    </p:set>
                                    <p:anim calcmode="lin" valueType="num">
                                      <p:cBhvr>
                                        <p:cTn id="116" dur="500" fill="hold"/>
                                        <p:tgtEl>
                                          <p:spTgt spid="109"/>
                                        </p:tgtEl>
                                        <p:attrNameLst>
                                          <p:attrName>ppt_w</p:attrName>
                                        </p:attrNameLst>
                                      </p:cBhvr>
                                      <p:tavLst>
                                        <p:tav tm="0">
                                          <p:val>
                                            <p:fltVal val="0"/>
                                          </p:val>
                                        </p:tav>
                                        <p:tav tm="100000">
                                          <p:val>
                                            <p:strVal val="#ppt_w"/>
                                          </p:val>
                                        </p:tav>
                                      </p:tavLst>
                                    </p:anim>
                                    <p:anim calcmode="lin" valueType="num">
                                      <p:cBhvr>
                                        <p:cTn id="117" dur="500" fill="hold"/>
                                        <p:tgtEl>
                                          <p:spTgt spid="109"/>
                                        </p:tgtEl>
                                        <p:attrNameLst>
                                          <p:attrName>ppt_h</p:attrName>
                                        </p:attrNameLst>
                                      </p:cBhvr>
                                      <p:tavLst>
                                        <p:tav tm="0">
                                          <p:val>
                                            <p:fltVal val="0"/>
                                          </p:val>
                                        </p:tav>
                                        <p:tav tm="100000">
                                          <p:val>
                                            <p:strVal val="#ppt_h"/>
                                          </p:val>
                                        </p:tav>
                                      </p:tavLst>
                                    </p:anim>
                                    <p:animEffect transition="in" filter="fade">
                                      <p:cBhvr>
                                        <p:cTn id="118" dur="500"/>
                                        <p:tgtEl>
                                          <p:spTgt spid="10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right)">
                                      <p:cBhvr>
                                        <p:cTn id="123" dur="250"/>
                                        <p:tgtEl>
                                          <p:spTgt spid="40"/>
                                        </p:tgtEl>
                                      </p:cBhvr>
                                    </p:animEffect>
                                  </p:childTnLst>
                                </p:cTn>
                              </p:par>
                            </p:childTnLst>
                          </p:cTn>
                        </p:par>
                        <p:par>
                          <p:cTn id="124" fill="hold">
                            <p:stCondLst>
                              <p:cond delay="25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500"/>
                                        <p:tgtEl>
                                          <p:spTgt spid="78"/>
                                        </p:tgtEl>
                                      </p:cBhvr>
                                    </p:animEffect>
                                  </p:childTnLst>
                                </p:cTn>
                              </p:par>
                            </p:childTnLst>
                          </p:cTn>
                        </p:par>
                        <p:par>
                          <p:cTn id="131" fill="hold">
                            <p:stCondLst>
                              <p:cond delay="750"/>
                            </p:stCondLst>
                            <p:childTnLst>
                              <p:par>
                                <p:cTn id="132" presetID="53" presetClass="entr" presetSubtype="16"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 calcmode="lin" valueType="num">
                                      <p:cBhvr>
                                        <p:cTn id="134" dur="500" fill="hold"/>
                                        <p:tgtEl>
                                          <p:spTgt spid="39"/>
                                        </p:tgtEl>
                                        <p:attrNameLst>
                                          <p:attrName>ppt_w</p:attrName>
                                        </p:attrNameLst>
                                      </p:cBhvr>
                                      <p:tavLst>
                                        <p:tav tm="0">
                                          <p:val>
                                            <p:fltVal val="0"/>
                                          </p:val>
                                        </p:tav>
                                        <p:tav tm="100000">
                                          <p:val>
                                            <p:strVal val="#ppt_w"/>
                                          </p:val>
                                        </p:tav>
                                      </p:tavLst>
                                    </p:anim>
                                    <p:anim calcmode="lin" valueType="num">
                                      <p:cBhvr>
                                        <p:cTn id="135" dur="500" fill="hold"/>
                                        <p:tgtEl>
                                          <p:spTgt spid="39"/>
                                        </p:tgtEl>
                                        <p:attrNameLst>
                                          <p:attrName>ppt_h</p:attrName>
                                        </p:attrNameLst>
                                      </p:cBhvr>
                                      <p:tavLst>
                                        <p:tav tm="0">
                                          <p:val>
                                            <p:fltVal val="0"/>
                                          </p:val>
                                        </p:tav>
                                        <p:tav tm="100000">
                                          <p:val>
                                            <p:strVal val="#ppt_h"/>
                                          </p:val>
                                        </p:tav>
                                      </p:tavLst>
                                    </p:anim>
                                    <p:animEffect transition="in" filter="fade">
                                      <p:cBhvr>
                                        <p:cTn id="136" dur="500"/>
                                        <p:tgtEl>
                                          <p:spTgt spid="39"/>
                                        </p:tgtEl>
                                      </p:cBhvr>
                                    </p:animEffect>
                                  </p:childTnLst>
                                </p:cTn>
                              </p:par>
                              <p:par>
                                <p:cTn id="137" presetID="53" presetClass="entr" presetSubtype="16" fill="hold" grpId="0" nodeType="withEffect">
                                  <p:stCondLst>
                                    <p:cond delay="250"/>
                                  </p:stCondLst>
                                  <p:childTnLst>
                                    <p:set>
                                      <p:cBhvr>
                                        <p:cTn id="138" dur="1" fill="hold">
                                          <p:stCondLst>
                                            <p:cond delay="0"/>
                                          </p:stCondLst>
                                        </p:cTn>
                                        <p:tgtEl>
                                          <p:spTgt spid="50"/>
                                        </p:tgtEl>
                                        <p:attrNameLst>
                                          <p:attrName>style.visibility</p:attrName>
                                        </p:attrNameLst>
                                      </p:cBhvr>
                                      <p:to>
                                        <p:strVal val="visible"/>
                                      </p:to>
                                    </p:set>
                                    <p:anim calcmode="lin" valueType="num">
                                      <p:cBhvr>
                                        <p:cTn id="139" dur="500" fill="hold"/>
                                        <p:tgtEl>
                                          <p:spTgt spid="50"/>
                                        </p:tgtEl>
                                        <p:attrNameLst>
                                          <p:attrName>ppt_w</p:attrName>
                                        </p:attrNameLst>
                                      </p:cBhvr>
                                      <p:tavLst>
                                        <p:tav tm="0">
                                          <p:val>
                                            <p:fltVal val="0"/>
                                          </p:val>
                                        </p:tav>
                                        <p:tav tm="100000">
                                          <p:val>
                                            <p:strVal val="#ppt_w"/>
                                          </p:val>
                                        </p:tav>
                                      </p:tavLst>
                                    </p:anim>
                                    <p:anim calcmode="lin" valueType="num">
                                      <p:cBhvr>
                                        <p:cTn id="140" dur="500" fill="hold"/>
                                        <p:tgtEl>
                                          <p:spTgt spid="50"/>
                                        </p:tgtEl>
                                        <p:attrNameLst>
                                          <p:attrName>ppt_h</p:attrName>
                                        </p:attrNameLst>
                                      </p:cBhvr>
                                      <p:tavLst>
                                        <p:tav tm="0">
                                          <p:val>
                                            <p:fltVal val="0"/>
                                          </p:val>
                                        </p:tav>
                                        <p:tav tm="100000">
                                          <p:val>
                                            <p:strVal val="#ppt_h"/>
                                          </p:val>
                                        </p:tav>
                                      </p:tavLst>
                                    </p:anim>
                                    <p:animEffect transition="in" filter="fade">
                                      <p:cBhvr>
                                        <p:cTn id="141" dur="500"/>
                                        <p:tgtEl>
                                          <p:spTgt spid="50"/>
                                        </p:tgtEl>
                                      </p:cBhvr>
                                    </p:animEffect>
                                  </p:childTnLst>
                                </p:cTn>
                              </p:par>
                              <p:par>
                                <p:cTn id="142" presetID="53" presetClass="entr" presetSubtype="16" fill="hold" nodeType="withEffect">
                                  <p:stCondLst>
                                    <p:cond delay="500"/>
                                  </p:stCondLst>
                                  <p:childTnLst>
                                    <p:set>
                                      <p:cBhvr>
                                        <p:cTn id="143" dur="1" fill="hold">
                                          <p:stCondLst>
                                            <p:cond delay="0"/>
                                          </p:stCondLst>
                                        </p:cTn>
                                        <p:tgtEl>
                                          <p:spTgt spid="94"/>
                                        </p:tgtEl>
                                        <p:attrNameLst>
                                          <p:attrName>style.visibility</p:attrName>
                                        </p:attrNameLst>
                                      </p:cBhvr>
                                      <p:to>
                                        <p:strVal val="visible"/>
                                      </p:to>
                                    </p:set>
                                    <p:anim calcmode="lin" valueType="num">
                                      <p:cBhvr>
                                        <p:cTn id="144" dur="500" fill="hold"/>
                                        <p:tgtEl>
                                          <p:spTgt spid="94"/>
                                        </p:tgtEl>
                                        <p:attrNameLst>
                                          <p:attrName>ppt_w</p:attrName>
                                        </p:attrNameLst>
                                      </p:cBhvr>
                                      <p:tavLst>
                                        <p:tav tm="0">
                                          <p:val>
                                            <p:fltVal val="0"/>
                                          </p:val>
                                        </p:tav>
                                        <p:tav tm="100000">
                                          <p:val>
                                            <p:strVal val="#ppt_w"/>
                                          </p:val>
                                        </p:tav>
                                      </p:tavLst>
                                    </p:anim>
                                    <p:anim calcmode="lin" valueType="num">
                                      <p:cBhvr>
                                        <p:cTn id="145" dur="500" fill="hold"/>
                                        <p:tgtEl>
                                          <p:spTgt spid="94"/>
                                        </p:tgtEl>
                                        <p:attrNameLst>
                                          <p:attrName>ppt_h</p:attrName>
                                        </p:attrNameLst>
                                      </p:cBhvr>
                                      <p:tavLst>
                                        <p:tav tm="0">
                                          <p:val>
                                            <p:fltVal val="0"/>
                                          </p:val>
                                        </p:tav>
                                        <p:tav tm="100000">
                                          <p:val>
                                            <p:strVal val="#ppt_h"/>
                                          </p:val>
                                        </p:tav>
                                      </p:tavLst>
                                    </p:anim>
                                    <p:animEffect transition="in" filter="fade">
                                      <p:cBhvr>
                                        <p:cTn id="14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1" grpId="0" animBg="1"/>
      <p:bldP spid="27" grpId="0" animBg="1"/>
      <p:bldP spid="39" grpId="0" animBg="1"/>
      <p:bldP spid="42" grpId="0" animBg="1"/>
      <p:bldP spid="47" grpId="0" animBg="1"/>
      <p:bldP spid="49" grpId="0" animBg="1"/>
      <p:bldP spid="50" grpId="0" animBg="1"/>
      <p:bldP spid="51" grpId="0" animBg="1"/>
      <p:bldP spid="52" grpId="0" animBg="1"/>
      <p:bldP spid="71" grpId="0"/>
      <p:bldP spid="72" grpId="0"/>
      <p:bldP spid="75" grpId="0"/>
      <p:bldP spid="76" grpId="0"/>
      <p:bldP spid="77" grpId="0"/>
      <p:bldP spid="78" grpId="0"/>
      <p:bldP spid="79" grpId="0"/>
      <p:bldP spid="81" grpId="0"/>
      <p:bldP spid="82" grpId="0"/>
      <p:bldP spid="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09256-2360-4931-A15C-894E2F25F29D}"/>
              </a:ext>
            </a:extLst>
          </p:cNvPr>
          <p:cNvSpPr/>
          <p:nvPr/>
        </p:nvSpPr>
        <p:spPr>
          <a:xfrm>
            <a:off x="0" y="0"/>
            <a:ext cx="6095999"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3" name="Group 12">
            <a:extLst>
              <a:ext uri="{FF2B5EF4-FFF2-40B4-BE49-F238E27FC236}">
                <a16:creationId xmlns:a16="http://schemas.microsoft.com/office/drawing/2014/main" id="{AF3947CD-295C-4AA1-BA45-8F4293806D2F}"/>
              </a:ext>
            </a:extLst>
          </p:cNvPr>
          <p:cNvGrpSpPr/>
          <p:nvPr/>
        </p:nvGrpSpPr>
        <p:grpSpPr>
          <a:xfrm>
            <a:off x="1511300" y="858192"/>
            <a:ext cx="3092742" cy="466734"/>
            <a:chOff x="1511300" y="858192"/>
            <a:chExt cx="3092742" cy="466734"/>
          </a:xfrm>
        </p:grpSpPr>
        <p:sp>
          <p:nvSpPr>
            <p:cNvPr id="5" name="Rectangle: Rounded Corners 4">
              <a:extLst>
                <a:ext uri="{FF2B5EF4-FFF2-40B4-BE49-F238E27FC236}">
                  <a16:creationId xmlns:a16="http://schemas.microsoft.com/office/drawing/2014/main" id="{C4C6562D-805D-4DCF-9F0A-CE0275A17EDE}"/>
                </a:ext>
              </a:extLst>
            </p:cNvPr>
            <p:cNvSpPr/>
            <p:nvPr/>
          </p:nvSpPr>
          <p:spPr>
            <a:xfrm>
              <a:off x="1511300"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TextBox 9">
              <a:extLst>
                <a:ext uri="{FF2B5EF4-FFF2-40B4-BE49-F238E27FC236}">
                  <a16:creationId xmlns:a16="http://schemas.microsoft.com/office/drawing/2014/main" id="{0AAE02A2-E436-4D00-8F9D-4231677F6A5F}"/>
                </a:ext>
              </a:extLst>
            </p:cNvPr>
            <p:cNvSpPr txBox="1"/>
            <p:nvPr/>
          </p:nvSpPr>
          <p:spPr>
            <a:xfrm>
              <a:off x="1559617" y="904935"/>
              <a:ext cx="2976763" cy="369332"/>
            </a:xfrm>
            <a:prstGeom prst="rect">
              <a:avLst/>
            </a:prstGeom>
            <a:noFill/>
          </p:spPr>
          <p:txBody>
            <a:bodyPr wrap="square" rtlCol="0">
              <a:spAutoFit/>
            </a:bodyPr>
            <a:lstStyle/>
            <a:p>
              <a:pPr algn="ctr" rtl="1"/>
              <a:r>
                <a:rPr lang="fa-IR" dirty="0">
                  <a:solidFill>
                    <a:schemeClr val="bg1"/>
                  </a:solidFill>
                  <a:latin typeface="Ray ExtraBlack" panose="02000504000000020004" pitchFamily="2" charset="-78"/>
                  <a:cs typeface="Ray ExtraBlack" panose="02000504000000020004" pitchFamily="2" charset="-78"/>
                </a:rPr>
                <a:t>نمونه پرامپت بهینه‌شده برای مقاله</a:t>
              </a:r>
              <a:endParaRPr lang="en-US" dirty="0">
                <a:solidFill>
                  <a:schemeClr val="bg1"/>
                </a:solidFill>
                <a:latin typeface="Ray ExtraBlack" panose="02000504000000020004" pitchFamily="2" charset="-78"/>
                <a:cs typeface="Ray ExtraBlack" panose="02000504000000020004" pitchFamily="2" charset="-78"/>
              </a:endParaRPr>
            </a:p>
          </p:txBody>
        </p:sp>
      </p:grpSp>
      <p:sp>
        <p:nvSpPr>
          <p:cNvPr id="6" name="Oval 5">
            <a:extLst>
              <a:ext uri="{FF2B5EF4-FFF2-40B4-BE49-F238E27FC236}">
                <a16:creationId xmlns:a16="http://schemas.microsoft.com/office/drawing/2014/main" id="{4DAE9F14-010C-43E3-9F96-2358A71F899A}"/>
              </a:ext>
            </a:extLst>
          </p:cNvPr>
          <p:cNvSpPr/>
          <p:nvPr/>
        </p:nvSpPr>
        <p:spPr>
          <a:xfrm>
            <a:off x="656120" y="305385"/>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0" name="Freeform: Shape 29">
            <a:extLst>
              <a:ext uri="{FF2B5EF4-FFF2-40B4-BE49-F238E27FC236}">
                <a16:creationId xmlns:a16="http://schemas.microsoft.com/office/drawing/2014/main" id="{9F8A01AB-3E47-44B0-A7E9-B14464891F80}"/>
              </a:ext>
            </a:extLst>
          </p:cNvPr>
          <p:cNvSpPr/>
          <p:nvPr/>
        </p:nvSpPr>
        <p:spPr>
          <a:xfrm rot="10800000">
            <a:off x="-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1" name="Freeform: Shape 30">
            <a:extLst>
              <a:ext uri="{FF2B5EF4-FFF2-40B4-BE49-F238E27FC236}">
                <a16:creationId xmlns:a16="http://schemas.microsoft.com/office/drawing/2014/main" id="{D8C860C2-CCE7-4AB6-9756-A9594B9869E4}"/>
              </a:ext>
            </a:extLst>
          </p:cNvPr>
          <p:cNvSpPr/>
          <p:nvPr/>
        </p:nvSpPr>
        <p:spPr>
          <a:xfrm rot="10800000">
            <a:off x="-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2" name="Oval 31">
            <a:extLst>
              <a:ext uri="{FF2B5EF4-FFF2-40B4-BE49-F238E27FC236}">
                <a16:creationId xmlns:a16="http://schemas.microsoft.com/office/drawing/2014/main" id="{2006332C-7924-45F6-8F1B-0029924742E8}"/>
              </a:ext>
            </a:extLst>
          </p:cNvPr>
          <p:cNvSpPr/>
          <p:nvPr/>
        </p:nvSpPr>
        <p:spPr>
          <a:xfrm>
            <a:off x="4719992"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3" name="Oval 32">
            <a:extLst>
              <a:ext uri="{FF2B5EF4-FFF2-40B4-BE49-F238E27FC236}">
                <a16:creationId xmlns:a16="http://schemas.microsoft.com/office/drawing/2014/main" id="{33344FEB-2281-442D-A72E-BA4F1945E27F}"/>
              </a:ext>
            </a:extLst>
          </p:cNvPr>
          <p:cNvSpPr/>
          <p:nvPr/>
        </p:nvSpPr>
        <p:spPr>
          <a:xfrm>
            <a:off x="4341482"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5" name="Freeform: Shape 34">
            <a:extLst>
              <a:ext uri="{FF2B5EF4-FFF2-40B4-BE49-F238E27FC236}">
                <a16:creationId xmlns:a16="http://schemas.microsoft.com/office/drawing/2014/main" id="{EC3C6562-A7BF-45C4-8F1B-47634E9E4BD2}"/>
              </a:ext>
            </a:extLst>
          </p:cNvPr>
          <p:cNvSpPr/>
          <p:nvPr/>
        </p:nvSpPr>
        <p:spPr>
          <a:xfrm>
            <a:off x="5960309"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7" name="Freeform: Shape 36">
            <a:extLst>
              <a:ext uri="{FF2B5EF4-FFF2-40B4-BE49-F238E27FC236}">
                <a16:creationId xmlns:a16="http://schemas.microsoft.com/office/drawing/2014/main" id="{60A61356-271A-4F3F-BF03-642010FE8FD2}"/>
              </a:ext>
            </a:extLst>
          </p:cNvPr>
          <p:cNvSpPr/>
          <p:nvPr/>
        </p:nvSpPr>
        <p:spPr>
          <a:xfrm>
            <a:off x="5960309"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11" name="Oval 110">
            <a:extLst>
              <a:ext uri="{FF2B5EF4-FFF2-40B4-BE49-F238E27FC236}">
                <a16:creationId xmlns:a16="http://schemas.microsoft.com/office/drawing/2014/main" id="{1193EA8F-BC4A-4C71-9BCC-C09677F8A73D}"/>
              </a:ext>
            </a:extLst>
          </p:cNvPr>
          <p:cNvSpPr/>
          <p:nvPr/>
        </p:nvSpPr>
        <p:spPr>
          <a:xfrm>
            <a:off x="1006837" y="2107831"/>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2" name="Oval 111">
            <a:extLst>
              <a:ext uri="{FF2B5EF4-FFF2-40B4-BE49-F238E27FC236}">
                <a16:creationId xmlns:a16="http://schemas.microsoft.com/office/drawing/2014/main" id="{0E292DEE-4531-42A7-94E7-BE61FF6D36DC}"/>
              </a:ext>
            </a:extLst>
          </p:cNvPr>
          <p:cNvSpPr/>
          <p:nvPr/>
        </p:nvSpPr>
        <p:spPr>
          <a:xfrm>
            <a:off x="920160" y="2021154"/>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cxnSp>
        <p:nvCxnSpPr>
          <p:cNvPr id="113" name="Straight Connector 112">
            <a:extLst>
              <a:ext uri="{FF2B5EF4-FFF2-40B4-BE49-F238E27FC236}">
                <a16:creationId xmlns:a16="http://schemas.microsoft.com/office/drawing/2014/main" id="{B3E0BDFA-97CA-4B2F-A0C2-6253332547FA}"/>
              </a:ext>
            </a:extLst>
          </p:cNvPr>
          <p:cNvCxnSpPr>
            <a:cxnSpLocks/>
          </p:cNvCxnSpPr>
          <p:nvPr/>
        </p:nvCxnSpPr>
        <p:spPr>
          <a:xfrm>
            <a:off x="1049700" y="2280234"/>
            <a:ext cx="0" cy="1126686"/>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ADF5D618-7601-4683-B3BF-A155325FDDDF}"/>
              </a:ext>
            </a:extLst>
          </p:cNvPr>
          <p:cNvGrpSpPr/>
          <p:nvPr/>
        </p:nvGrpSpPr>
        <p:grpSpPr>
          <a:xfrm>
            <a:off x="1296952" y="1886930"/>
            <a:ext cx="3834299" cy="1020569"/>
            <a:chOff x="6681901" y="1442950"/>
            <a:chExt cx="3834299" cy="1020569"/>
          </a:xfrm>
        </p:grpSpPr>
        <p:sp>
          <p:nvSpPr>
            <p:cNvPr id="115" name="TextBox 114">
              <a:extLst>
                <a:ext uri="{FF2B5EF4-FFF2-40B4-BE49-F238E27FC236}">
                  <a16:creationId xmlns:a16="http://schemas.microsoft.com/office/drawing/2014/main" id="{64F9D532-385A-41C2-9422-2C92CC173A59}"/>
                </a:ext>
              </a:extLst>
            </p:cNvPr>
            <p:cNvSpPr txBox="1"/>
            <p:nvPr/>
          </p:nvSpPr>
          <p:spPr>
            <a:xfrm>
              <a:off x="6681901" y="1442950"/>
              <a:ext cx="2542205" cy="461665"/>
            </a:xfrm>
            <a:prstGeom prst="rect">
              <a:avLst/>
            </a:prstGeom>
            <a:noFill/>
          </p:spPr>
          <p:txBody>
            <a:bodyPr wrap="square" rtlCol="0">
              <a:spAutoFit/>
            </a:bodyPr>
            <a:lstStyle/>
            <a:p>
              <a:pPr algn="r" rtl="1"/>
              <a:r>
                <a:rPr lang="fa-IR" sz="2400" b="1" dirty="0">
                  <a:solidFill>
                    <a:srgbClr val="FFC000"/>
                  </a:solidFill>
                  <a:latin typeface="Ray ExtraBlack" panose="02000504000000020004" pitchFamily="2" charset="-78"/>
                  <a:cs typeface="Ray ExtraBlack" panose="02000504000000020004" pitchFamily="2" charset="-78"/>
                </a:rPr>
                <a:t>پرامپت ساده و ناقص:</a:t>
              </a:r>
              <a:endParaRPr lang="en-US" sz="2400" b="1" dirty="0">
                <a:solidFill>
                  <a:srgbClr val="FFC000"/>
                </a:solidFill>
                <a:latin typeface="Ray ExtraBlack" panose="02000504000000020004" pitchFamily="2" charset="-78"/>
                <a:cs typeface="Ray ExtraBlack" panose="02000504000000020004" pitchFamily="2" charset="-78"/>
              </a:endParaRPr>
            </a:p>
          </p:txBody>
        </p:sp>
        <p:sp>
          <p:nvSpPr>
            <p:cNvPr id="116" name="TextBox 115">
              <a:extLst>
                <a:ext uri="{FF2B5EF4-FFF2-40B4-BE49-F238E27FC236}">
                  <a16:creationId xmlns:a16="http://schemas.microsoft.com/office/drawing/2014/main" id="{760135AF-AB8C-4A7A-B3FA-DBE2F74535E0}"/>
                </a:ext>
              </a:extLst>
            </p:cNvPr>
            <p:cNvSpPr txBox="1"/>
            <p:nvPr/>
          </p:nvSpPr>
          <p:spPr>
            <a:xfrm>
              <a:off x="6681901" y="1878744"/>
              <a:ext cx="3834299" cy="584775"/>
            </a:xfrm>
            <a:prstGeom prst="rect">
              <a:avLst/>
            </a:prstGeom>
            <a:noFill/>
          </p:spPr>
          <p:txBody>
            <a:bodyPr wrap="square" rtlCol="0">
              <a:spAutoFit/>
            </a:bodyPr>
            <a:lstStyle/>
            <a:p>
              <a:pPr algn="r" rtl="1"/>
              <a:r>
                <a:rPr lang="fa-IR" sz="1600" dirty="0">
                  <a:solidFill>
                    <a:schemeClr val="bg1">
                      <a:lumMod val="95000"/>
                    </a:schemeClr>
                  </a:solidFill>
                  <a:latin typeface="Pinar" pitchFamily="2" charset="-78"/>
                  <a:cs typeface="Pinar" pitchFamily="2" charset="-78"/>
                </a:rPr>
                <a:t>«یک مقاله درباره تأثیر ایمان بر سلامت روان بنویس.»</a:t>
              </a:r>
            </a:p>
          </p:txBody>
        </p:sp>
      </p:grpSp>
      <p:sp>
        <p:nvSpPr>
          <p:cNvPr id="117" name="Oval 116">
            <a:extLst>
              <a:ext uri="{FF2B5EF4-FFF2-40B4-BE49-F238E27FC236}">
                <a16:creationId xmlns:a16="http://schemas.microsoft.com/office/drawing/2014/main" id="{B78728E8-4E2C-4F2C-A5FF-1F738F674ED5}"/>
              </a:ext>
            </a:extLst>
          </p:cNvPr>
          <p:cNvSpPr/>
          <p:nvPr/>
        </p:nvSpPr>
        <p:spPr>
          <a:xfrm>
            <a:off x="1006837" y="3487247"/>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8" name="Oval 117">
            <a:extLst>
              <a:ext uri="{FF2B5EF4-FFF2-40B4-BE49-F238E27FC236}">
                <a16:creationId xmlns:a16="http://schemas.microsoft.com/office/drawing/2014/main" id="{99D80301-A86B-44E3-8C91-BC2F9945C8BD}"/>
              </a:ext>
            </a:extLst>
          </p:cNvPr>
          <p:cNvSpPr/>
          <p:nvPr/>
        </p:nvSpPr>
        <p:spPr>
          <a:xfrm>
            <a:off x="920160" y="3400570"/>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9" name="Group 118">
            <a:extLst>
              <a:ext uri="{FF2B5EF4-FFF2-40B4-BE49-F238E27FC236}">
                <a16:creationId xmlns:a16="http://schemas.microsoft.com/office/drawing/2014/main" id="{C200B673-9142-4B13-8DAD-F8BEEA621A56}"/>
              </a:ext>
            </a:extLst>
          </p:cNvPr>
          <p:cNvGrpSpPr/>
          <p:nvPr/>
        </p:nvGrpSpPr>
        <p:grpSpPr>
          <a:xfrm>
            <a:off x="1210276" y="3265571"/>
            <a:ext cx="4246313" cy="2131178"/>
            <a:chOff x="6595225" y="1442950"/>
            <a:chExt cx="4246313" cy="2131178"/>
          </a:xfrm>
        </p:grpSpPr>
        <p:sp>
          <p:nvSpPr>
            <p:cNvPr id="120" name="TextBox 119">
              <a:extLst>
                <a:ext uri="{FF2B5EF4-FFF2-40B4-BE49-F238E27FC236}">
                  <a16:creationId xmlns:a16="http://schemas.microsoft.com/office/drawing/2014/main" id="{449A20D3-D1E3-48B2-AEB2-FE1E7D57A505}"/>
                </a:ext>
              </a:extLst>
            </p:cNvPr>
            <p:cNvSpPr txBox="1"/>
            <p:nvPr/>
          </p:nvSpPr>
          <p:spPr>
            <a:xfrm>
              <a:off x="6595225" y="1442950"/>
              <a:ext cx="2542205" cy="461665"/>
            </a:xfrm>
            <a:prstGeom prst="rect">
              <a:avLst/>
            </a:prstGeom>
            <a:noFill/>
          </p:spPr>
          <p:txBody>
            <a:bodyPr wrap="square" rtlCol="0">
              <a:spAutoFit/>
            </a:bodyPr>
            <a:lstStyle>
              <a:defPPr>
                <a:defRPr lang="en-US"/>
              </a:defPPr>
              <a:lvl1pPr rtl="1">
                <a:defRPr sz="2400" b="1">
                  <a:solidFill>
                    <a:schemeClr val="bg1">
                      <a:lumMod val="95000"/>
                    </a:schemeClr>
                  </a:solidFill>
                  <a:latin typeface="Pinar" pitchFamily="2" charset="-78"/>
                  <a:cs typeface="Pinar" pitchFamily="2" charset="-78"/>
                </a:defRPr>
              </a:lvl1pPr>
            </a:lstStyle>
            <a:p>
              <a:pPr algn="r"/>
              <a:r>
                <a:rPr lang="fa-IR" dirty="0">
                  <a:solidFill>
                    <a:srgbClr val="FFC000"/>
                  </a:solidFill>
                  <a:latin typeface="Ray ExtraBlack" panose="02000504000000020004" pitchFamily="2" charset="-78"/>
                  <a:cs typeface="Ray ExtraBlack" panose="02000504000000020004" pitchFamily="2" charset="-78"/>
                </a:rPr>
                <a:t> پرامپت بهینه و کامل:</a:t>
              </a:r>
              <a:endParaRPr lang="en-US" dirty="0">
                <a:solidFill>
                  <a:srgbClr val="FFC000"/>
                </a:solidFill>
                <a:latin typeface="Ray ExtraBlack" panose="02000504000000020004" pitchFamily="2" charset="-78"/>
                <a:cs typeface="Ray ExtraBlack" panose="02000504000000020004" pitchFamily="2" charset="-78"/>
              </a:endParaRPr>
            </a:p>
          </p:txBody>
        </p:sp>
        <p:sp>
          <p:nvSpPr>
            <p:cNvPr id="121" name="TextBox 120">
              <a:extLst>
                <a:ext uri="{FF2B5EF4-FFF2-40B4-BE49-F238E27FC236}">
                  <a16:creationId xmlns:a16="http://schemas.microsoft.com/office/drawing/2014/main" id="{CCDF64C5-151D-481A-8B31-0784219DA281}"/>
                </a:ext>
              </a:extLst>
            </p:cNvPr>
            <p:cNvSpPr txBox="1"/>
            <p:nvPr/>
          </p:nvSpPr>
          <p:spPr>
            <a:xfrm>
              <a:off x="6681901" y="1842885"/>
              <a:ext cx="4159637" cy="1731243"/>
            </a:xfrm>
            <a:prstGeom prst="rect">
              <a:avLst/>
            </a:prstGeom>
            <a:noFill/>
          </p:spPr>
          <p:txBody>
            <a:bodyPr wrap="square" rtlCol="0">
              <a:spAutoFit/>
            </a:bodyPr>
            <a:lstStyle>
              <a:defPPr>
                <a:defRPr lang="en-US"/>
              </a:defPPr>
              <a:lvl1pPr rtl="1">
                <a:defRPr sz="1600">
                  <a:solidFill>
                    <a:schemeClr val="bg1">
                      <a:lumMod val="95000"/>
                    </a:schemeClr>
                  </a:solidFill>
                  <a:latin typeface="Pinar" pitchFamily="2" charset="-78"/>
                  <a:cs typeface="Pinar" pitchFamily="2" charset="-78"/>
                </a:defRPr>
              </a:lvl1pPr>
            </a:lstStyle>
            <a:p>
              <a:pPr algn="r">
                <a:lnSpc>
                  <a:spcPct val="150000"/>
                </a:lnSpc>
              </a:pPr>
              <a:r>
                <a:rPr lang="fa-IR" sz="1200" dirty="0"/>
                <a:t>«یک مقاله علمی و دانشگاهی درباره تأثیر ایمان بر سلامت روان بنویس. مقاله باید حداقل ۱۵۰۰ کلمه باشد، با مقدمه، تحلیل علمی، استناد به منابع معتبر، و نتیجه‌گیری. منابع پژوهشی از مقالات علمی و کتب اسلامی معتبر ذکر شود. مخاطب این مقاله، پژوهشگران علوم انسانی و علاقه‌مندان به روان‌شناسی اسلامی هستند.»</a:t>
              </a:r>
              <a:endParaRPr lang="en-US" sz="1200" dirty="0"/>
            </a:p>
          </p:txBody>
        </p:sp>
      </p:grpSp>
      <p:grpSp>
        <p:nvGrpSpPr>
          <p:cNvPr id="14" name="Group 13">
            <a:extLst>
              <a:ext uri="{FF2B5EF4-FFF2-40B4-BE49-F238E27FC236}">
                <a16:creationId xmlns:a16="http://schemas.microsoft.com/office/drawing/2014/main" id="{A0BD0C0E-8513-48E3-891D-E211E35A6661}"/>
              </a:ext>
            </a:extLst>
          </p:cNvPr>
          <p:cNvGrpSpPr/>
          <p:nvPr/>
        </p:nvGrpSpPr>
        <p:grpSpPr>
          <a:xfrm>
            <a:off x="7611984" y="858192"/>
            <a:ext cx="3710440" cy="466734"/>
            <a:chOff x="7611984" y="858192"/>
            <a:chExt cx="3092742" cy="466734"/>
          </a:xfrm>
        </p:grpSpPr>
        <p:sp>
          <p:nvSpPr>
            <p:cNvPr id="127" name="Rectangle: Rounded Corners 126">
              <a:extLst>
                <a:ext uri="{FF2B5EF4-FFF2-40B4-BE49-F238E27FC236}">
                  <a16:creationId xmlns:a16="http://schemas.microsoft.com/office/drawing/2014/main" id="{5EAC5BC0-1F7B-42B2-BDB9-8DD169BDCE3A}"/>
                </a:ext>
              </a:extLst>
            </p:cNvPr>
            <p:cNvSpPr/>
            <p:nvPr/>
          </p:nvSpPr>
          <p:spPr>
            <a:xfrm>
              <a:off x="7611984"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28" name="TextBox 127">
              <a:extLst>
                <a:ext uri="{FF2B5EF4-FFF2-40B4-BE49-F238E27FC236}">
                  <a16:creationId xmlns:a16="http://schemas.microsoft.com/office/drawing/2014/main" id="{A3E640F7-B3EE-4178-9429-DCA4B0FEF316}"/>
                </a:ext>
              </a:extLst>
            </p:cNvPr>
            <p:cNvSpPr txBox="1"/>
            <p:nvPr/>
          </p:nvSpPr>
          <p:spPr>
            <a:xfrm>
              <a:off x="7660301" y="904935"/>
              <a:ext cx="2976763" cy="369332"/>
            </a:xfrm>
            <a:prstGeom prst="rect">
              <a:avLst/>
            </a:prstGeom>
            <a:noFill/>
          </p:spPr>
          <p:txBody>
            <a:bodyPr wrap="square" rtlCol="0">
              <a:spAutoFit/>
            </a:bodyPr>
            <a:lstStyle>
              <a:defPPr>
                <a:defRPr lang="en-US"/>
              </a:defPPr>
              <a:lvl1pPr algn="ctr">
                <a:defRPr>
                  <a:solidFill>
                    <a:schemeClr val="bg1"/>
                  </a:solidFill>
                  <a:latin typeface="Ray ExtraBlack" panose="02000504000000020004" pitchFamily="2" charset="-78"/>
                  <a:cs typeface="Ray ExtraBlack" panose="02000504000000020004" pitchFamily="2" charset="-78"/>
                </a:defRPr>
              </a:lvl1pPr>
            </a:lstStyle>
            <a:p>
              <a:r>
                <a:rPr lang="fa-IR" dirty="0"/>
                <a:t>نمونه پرامپت بهینه‌شده موضوع پژوهش</a:t>
              </a:r>
              <a:endParaRPr lang="en-US" dirty="0"/>
            </a:p>
          </p:txBody>
        </p:sp>
      </p:grpSp>
      <p:sp>
        <p:nvSpPr>
          <p:cNvPr id="2" name="Oval 1">
            <a:extLst>
              <a:ext uri="{FF2B5EF4-FFF2-40B4-BE49-F238E27FC236}">
                <a16:creationId xmlns:a16="http://schemas.microsoft.com/office/drawing/2014/main" id="{45B3E930-5B54-4098-8DDE-4CA1633F61CE}"/>
              </a:ext>
            </a:extLst>
          </p:cNvPr>
          <p:cNvSpPr/>
          <p:nvPr/>
        </p:nvSpPr>
        <p:spPr>
          <a:xfrm>
            <a:off x="8477045" y="5835290"/>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 name="Freeform: Shape 2">
            <a:extLst>
              <a:ext uri="{FF2B5EF4-FFF2-40B4-BE49-F238E27FC236}">
                <a16:creationId xmlns:a16="http://schemas.microsoft.com/office/drawing/2014/main" id="{2B2068FB-D538-423F-8081-D3F5E2537891}"/>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4" name="Freeform: Shape 3">
            <a:extLst>
              <a:ext uri="{FF2B5EF4-FFF2-40B4-BE49-F238E27FC236}">
                <a16:creationId xmlns:a16="http://schemas.microsoft.com/office/drawing/2014/main" id="{BEAA200B-56CF-43D6-B662-0A8082F098C0}"/>
              </a:ext>
            </a:extLst>
          </p:cNvPr>
          <p:cNvSpPr/>
          <p:nvPr/>
        </p:nvSpPr>
        <p:spPr>
          <a:xfrm rot="10800000">
            <a:off x="6095998" y="251266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7" name="Oval 6">
            <a:extLst>
              <a:ext uri="{FF2B5EF4-FFF2-40B4-BE49-F238E27FC236}">
                <a16:creationId xmlns:a16="http://schemas.microsoft.com/office/drawing/2014/main" id="{00349701-D5FE-42FF-9E96-5385942D4CA8}"/>
              </a:ext>
            </a:extLst>
          </p:cNvPr>
          <p:cNvSpPr/>
          <p:nvPr/>
        </p:nvSpPr>
        <p:spPr>
          <a:xfrm>
            <a:off x="10815991"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9" name="Oval 8">
            <a:extLst>
              <a:ext uri="{FF2B5EF4-FFF2-40B4-BE49-F238E27FC236}">
                <a16:creationId xmlns:a16="http://schemas.microsoft.com/office/drawing/2014/main" id="{9CBDD39B-5DEC-4E93-BAC2-E2F0B7C40476}"/>
              </a:ext>
            </a:extLst>
          </p:cNvPr>
          <p:cNvSpPr/>
          <p:nvPr/>
        </p:nvSpPr>
        <p:spPr>
          <a:xfrm>
            <a:off x="10553431" y="62192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687F1216-3F27-4917-A837-AD367EC70350}"/>
              </a:ext>
            </a:extLst>
          </p:cNvPr>
          <p:cNvSpPr/>
          <p:nvPr/>
        </p:nvSpPr>
        <p:spPr>
          <a:xfrm>
            <a:off x="12056308"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 name="Freeform: Shape 11">
            <a:extLst>
              <a:ext uri="{FF2B5EF4-FFF2-40B4-BE49-F238E27FC236}">
                <a16:creationId xmlns:a16="http://schemas.microsoft.com/office/drawing/2014/main" id="{4CEB28C1-AB4C-4EC0-8920-BB6DE8083190}"/>
              </a:ext>
            </a:extLst>
          </p:cNvPr>
          <p:cNvSpPr/>
          <p:nvPr/>
        </p:nvSpPr>
        <p:spPr>
          <a:xfrm>
            <a:off x="12056308"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59" name="Oval 58">
            <a:extLst>
              <a:ext uri="{FF2B5EF4-FFF2-40B4-BE49-F238E27FC236}">
                <a16:creationId xmlns:a16="http://schemas.microsoft.com/office/drawing/2014/main" id="{9EE65680-0676-4143-A7B0-2D4EAB86F045}"/>
              </a:ext>
            </a:extLst>
          </p:cNvPr>
          <p:cNvSpPr/>
          <p:nvPr/>
        </p:nvSpPr>
        <p:spPr>
          <a:xfrm>
            <a:off x="7229256" y="2107831"/>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0" name="Oval 59">
            <a:extLst>
              <a:ext uri="{FF2B5EF4-FFF2-40B4-BE49-F238E27FC236}">
                <a16:creationId xmlns:a16="http://schemas.microsoft.com/office/drawing/2014/main" id="{773873ED-590E-4DA5-B6E1-EADA9EFB5458}"/>
              </a:ext>
            </a:extLst>
          </p:cNvPr>
          <p:cNvSpPr/>
          <p:nvPr/>
        </p:nvSpPr>
        <p:spPr>
          <a:xfrm>
            <a:off x="7142579" y="2021154"/>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cxnSp>
        <p:nvCxnSpPr>
          <p:cNvPr id="61" name="Straight Connector 60">
            <a:extLst>
              <a:ext uri="{FF2B5EF4-FFF2-40B4-BE49-F238E27FC236}">
                <a16:creationId xmlns:a16="http://schemas.microsoft.com/office/drawing/2014/main" id="{5C73A631-6CD5-4D4D-98A4-737ED11539F6}"/>
              </a:ext>
            </a:extLst>
          </p:cNvPr>
          <p:cNvCxnSpPr>
            <a:cxnSpLocks/>
            <a:endCxn id="66" idx="0"/>
          </p:cNvCxnSpPr>
          <p:nvPr/>
        </p:nvCxnSpPr>
        <p:spPr>
          <a:xfrm>
            <a:off x="7272119" y="2280234"/>
            <a:ext cx="0" cy="1568573"/>
          </a:xfrm>
          <a:prstGeom prst="line">
            <a:avLst/>
          </a:prstGeom>
          <a:ln w="28575">
            <a:solidFill>
              <a:srgbClr val="9188E5"/>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4281584A-BE79-4EC0-BA31-AD1D89869FB6}"/>
              </a:ext>
            </a:extLst>
          </p:cNvPr>
          <p:cNvGrpSpPr/>
          <p:nvPr/>
        </p:nvGrpSpPr>
        <p:grpSpPr>
          <a:xfrm>
            <a:off x="7519371" y="1886930"/>
            <a:ext cx="4159637" cy="1092286"/>
            <a:chOff x="6681901" y="1442950"/>
            <a:chExt cx="4159637" cy="1092286"/>
          </a:xfrm>
        </p:grpSpPr>
        <p:sp>
          <p:nvSpPr>
            <p:cNvPr id="63" name="TextBox 62">
              <a:extLst>
                <a:ext uri="{FF2B5EF4-FFF2-40B4-BE49-F238E27FC236}">
                  <a16:creationId xmlns:a16="http://schemas.microsoft.com/office/drawing/2014/main" id="{2A2FAAB5-E833-4CC6-8830-6BEF70570816}"/>
                </a:ext>
              </a:extLst>
            </p:cNvPr>
            <p:cNvSpPr txBox="1"/>
            <p:nvPr/>
          </p:nvSpPr>
          <p:spPr>
            <a:xfrm>
              <a:off x="6681902" y="1442950"/>
              <a:ext cx="2892712" cy="461665"/>
            </a:xfrm>
            <a:prstGeom prst="rect">
              <a:avLst/>
            </a:prstGeom>
            <a:noFill/>
          </p:spPr>
          <p:txBody>
            <a:bodyPr wrap="square" rtlCol="0">
              <a:spAutoFit/>
            </a:bodyPr>
            <a:lstStyle/>
            <a:p>
              <a:pPr algn="r" rtl="1"/>
              <a:r>
                <a:rPr lang="fa-IR" sz="2400" b="1" dirty="0">
                  <a:solidFill>
                    <a:srgbClr val="9188E5"/>
                  </a:solidFill>
                  <a:latin typeface="Ray ExtraBlack" panose="02000504000000020004" pitchFamily="2" charset="-78"/>
                  <a:cs typeface="Ray ExtraBlack" panose="02000504000000020004" pitchFamily="2" charset="-78"/>
                </a:rPr>
                <a:t>پرامپت ساده و ناقص:</a:t>
              </a:r>
              <a:endParaRPr lang="en-US" sz="2400" b="1" dirty="0">
                <a:solidFill>
                  <a:srgbClr val="9188E5"/>
                </a:solidFill>
                <a:latin typeface="Ray ExtraBlack" panose="02000504000000020004" pitchFamily="2" charset="-78"/>
                <a:cs typeface="Ray ExtraBlack" panose="02000504000000020004" pitchFamily="2" charset="-78"/>
              </a:endParaRPr>
            </a:p>
          </p:txBody>
        </p:sp>
        <p:sp>
          <p:nvSpPr>
            <p:cNvPr id="64" name="TextBox 63">
              <a:extLst>
                <a:ext uri="{FF2B5EF4-FFF2-40B4-BE49-F238E27FC236}">
                  <a16:creationId xmlns:a16="http://schemas.microsoft.com/office/drawing/2014/main" id="{A2630F91-8409-403B-98B7-7A91D7792F79}"/>
                </a:ext>
              </a:extLst>
            </p:cNvPr>
            <p:cNvSpPr txBox="1"/>
            <p:nvPr/>
          </p:nvSpPr>
          <p:spPr>
            <a:xfrm>
              <a:off x="6681901" y="1950461"/>
              <a:ext cx="4159637" cy="584775"/>
            </a:xfrm>
            <a:prstGeom prst="rect">
              <a:avLst/>
            </a:prstGeom>
            <a:noFill/>
          </p:spPr>
          <p:txBody>
            <a:bodyPr wrap="square" rtlCol="0">
              <a:spAutoFit/>
            </a:bodyPr>
            <a:lstStyle/>
            <a:p>
              <a:pPr algn="r" rtl="1"/>
              <a:r>
                <a:rPr lang="fa-IR" sz="1600" dirty="0">
                  <a:solidFill>
                    <a:schemeClr val="tx1">
                      <a:lumMod val="50000"/>
                      <a:lumOff val="50000"/>
                    </a:schemeClr>
                  </a:solidFill>
                  <a:latin typeface="Pinar" pitchFamily="2" charset="-78"/>
                  <a:cs typeface="Pinar" pitchFamily="2" charset="-78"/>
                </a:rPr>
                <a:t>«یک موضوع تحقیق در مورد اخلاق اسلامی پیشنهاد بده.»</a:t>
              </a:r>
              <a:endParaRPr lang="en-US" sz="1600" dirty="0">
                <a:solidFill>
                  <a:schemeClr val="tx1">
                    <a:lumMod val="50000"/>
                    <a:lumOff val="50000"/>
                  </a:schemeClr>
                </a:solidFill>
                <a:latin typeface="Pinar" pitchFamily="2" charset="-78"/>
                <a:cs typeface="Pinar" pitchFamily="2" charset="-78"/>
              </a:endParaRPr>
            </a:p>
          </p:txBody>
        </p:sp>
      </p:grpSp>
      <p:sp>
        <p:nvSpPr>
          <p:cNvPr id="65" name="Oval 64">
            <a:extLst>
              <a:ext uri="{FF2B5EF4-FFF2-40B4-BE49-F238E27FC236}">
                <a16:creationId xmlns:a16="http://schemas.microsoft.com/office/drawing/2014/main" id="{7D0BE69C-AF71-4CA9-A7FC-0D145B9B2F20}"/>
              </a:ext>
            </a:extLst>
          </p:cNvPr>
          <p:cNvSpPr/>
          <p:nvPr/>
        </p:nvSpPr>
        <p:spPr>
          <a:xfrm>
            <a:off x="7229256" y="3935484"/>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6" name="Oval 65">
            <a:extLst>
              <a:ext uri="{FF2B5EF4-FFF2-40B4-BE49-F238E27FC236}">
                <a16:creationId xmlns:a16="http://schemas.microsoft.com/office/drawing/2014/main" id="{734BAEAE-2A34-401F-B4F8-174F79D6B1AC}"/>
              </a:ext>
            </a:extLst>
          </p:cNvPr>
          <p:cNvSpPr/>
          <p:nvPr/>
        </p:nvSpPr>
        <p:spPr>
          <a:xfrm>
            <a:off x="7142579" y="3848807"/>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grpSp>
        <p:nvGrpSpPr>
          <p:cNvPr id="67" name="Group 66">
            <a:extLst>
              <a:ext uri="{FF2B5EF4-FFF2-40B4-BE49-F238E27FC236}">
                <a16:creationId xmlns:a16="http://schemas.microsoft.com/office/drawing/2014/main" id="{430B1F8B-CDAA-4278-8B32-22F216DBF922}"/>
              </a:ext>
            </a:extLst>
          </p:cNvPr>
          <p:cNvGrpSpPr/>
          <p:nvPr/>
        </p:nvGrpSpPr>
        <p:grpSpPr>
          <a:xfrm>
            <a:off x="7519371" y="3722772"/>
            <a:ext cx="4159637" cy="1879575"/>
            <a:chOff x="6681901" y="1442950"/>
            <a:chExt cx="4159637" cy="1879575"/>
          </a:xfrm>
        </p:grpSpPr>
        <p:sp>
          <p:nvSpPr>
            <p:cNvPr id="68" name="TextBox 67">
              <a:extLst>
                <a:ext uri="{FF2B5EF4-FFF2-40B4-BE49-F238E27FC236}">
                  <a16:creationId xmlns:a16="http://schemas.microsoft.com/office/drawing/2014/main" id="{340E98A9-6D00-4AF0-9C84-27651352CAD7}"/>
                </a:ext>
              </a:extLst>
            </p:cNvPr>
            <p:cNvSpPr txBox="1"/>
            <p:nvPr/>
          </p:nvSpPr>
          <p:spPr>
            <a:xfrm>
              <a:off x="6681901" y="1442950"/>
              <a:ext cx="2542205" cy="461665"/>
            </a:xfrm>
            <a:prstGeom prst="rect">
              <a:avLst/>
            </a:prstGeom>
            <a:noFill/>
          </p:spPr>
          <p:txBody>
            <a:bodyPr wrap="square" rtlCol="0">
              <a:spAutoFit/>
            </a:bodyPr>
            <a:lstStyle>
              <a:defPPr>
                <a:defRPr lang="en-US"/>
              </a:defPPr>
              <a:lvl1pPr algn="r" rtl="1">
                <a:defRPr sz="2400" b="1">
                  <a:solidFill>
                    <a:srgbClr val="9188E5"/>
                  </a:solidFill>
                  <a:latin typeface="Ray ExtraBlack" panose="02000504000000020004" pitchFamily="2" charset="-78"/>
                  <a:cs typeface="Ray ExtraBlack" panose="02000504000000020004" pitchFamily="2" charset="-78"/>
                </a:defRPr>
              </a:lvl1pPr>
            </a:lstStyle>
            <a:p>
              <a:r>
                <a:rPr lang="fa-IR" dirty="0"/>
                <a:t>پرامپت بهینه و کامل:</a:t>
              </a:r>
              <a:endParaRPr lang="en-US" dirty="0"/>
            </a:p>
          </p:txBody>
        </p:sp>
        <p:sp>
          <p:nvSpPr>
            <p:cNvPr id="69" name="TextBox 68">
              <a:extLst>
                <a:ext uri="{FF2B5EF4-FFF2-40B4-BE49-F238E27FC236}">
                  <a16:creationId xmlns:a16="http://schemas.microsoft.com/office/drawing/2014/main" id="{CCAE11FC-E45D-4171-B126-42E058CBA3F1}"/>
                </a:ext>
              </a:extLst>
            </p:cNvPr>
            <p:cNvSpPr txBox="1"/>
            <p:nvPr/>
          </p:nvSpPr>
          <p:spPr>
            <a:xfrm>
              <a:off x="6681901" y="1868281"/>
              <a:ext cx="4159637" cy="1454244"/>
            </a:xfrm>
            <a:prstGeom prst="rect">
              <a:avLst/>
            </a:prstGeom>
            <a:noFill/>
          </p:spPr>
          <p:txBody>
            <a:bodyPr wrap="square" rtlCol="0">
              <a:spAutoFit/>
            </a:bodyPr>
            <a:lstStyle>
              <a:defPPr>
                <a:defRPr lang="en-US"/>
              </a:defPPr>
              <a:lvl1pPr algn="r" rtl="1">
                <a:defRPr sz="1600">
                  <a:solidFill>
                    <a:schemeClr val="tx1">
                      <a:lumMod val="50000"/>
                      <a:lumOff val="50000"/>
                    </a:schemeClr>
                  </a:solidFill>
                  <a:latin typeface="Pinar" pitchFamily="2" charset="-78"/>
                  <a:cs typeface="Pinar" pitchFamily="2" charset="-78"/>
                </a:defRPr>
              </a:lvl1pPr>
            </a:lstStyle>
            <a:p>
              <a:pPr>
                <a:lnSpc>
                  <a:spcPct val="150000"/>
                </a:lnSpc>
              </a:pPr>
              <a:r>
                <a:rPr lang="fa-IR" sz="1200" dirty="0"/>
                <a:t>«چند موضوع پژوهشی جدید و منحصربه‌فرد در زمینه اخلاق اسلامی پیشنهاد بده که در ۵ سال اخیر کمتر بررسی شده‌اند. این موضوعات باید از نظر علمی ارزشمند باشند، دارای منابع اولیه باشند و بتوانند یک شکاف پژوهشی را پر کنند. مخاطب این تحقیق، پژوهشگران دانشگاهی و مبلغان دینی هستند.»</a:t>
              </a:r>
            </a:p>
          </p:txBody>
        </p:sp>
      </p:grpSp>
      <p:pic>
        <p:nvPicPr>
          <p:cNvPr id="15" name="Graphic 14" descr="Video camera with solid fill">
            <a:hlinkClick r:id="rId2" action="ppaction://hlinkfile"/>
            <a:extLst>
              <a:ext uri="{FF2B5EF4-FFF2-40B4-BE49-F238E27FC236}">
                <a16:creationId xmlns:a16="http://schemas.microsoft.com/office/drawing/2014/main" id="{C6DF1EC2-720B-082B-E0BE-145496DCD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2553" y="5402745"/>
            <a:ext cx="914400" cy="914400"/>
          </a:xfrm>
          <a:prstGeom prst="rect">
            <a:avLst/>
          </a:prstGeom>
        </p:spPr>
      </p:pic>
      <p:pic>
        <p:nvPicPr>
          <p:cNvPr id="16" name="Graphic 15" descr="Video camera with solid fill">
            <a:hlinkClick r:id="rId5" action="ppaction://hlinkfile"/>
            <a:extLst>
              <a:ext uri="{FF2B5EF4-FFF2-40B4-BE49-F238E27FC236}">
                <a16:creationId xmlns:a16="http://schemas.microsoft.com/office/drawing/2014/main" id="{5C767A2F-B75B-B138-7440-C32B8C410D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139" y="5457174"/>
            <a:ext cx="914400" cy="914400"/>
          </a:xfrm>
          <a:prstGeom prst="rect">
            <a:avLst/>
          </a:prstGeom>
        </p:spPr>
      </p:pic>
    </p:spTree>
    <p:extLst>
      <p:ext uri="{BB962C8B-B14F-4D97-AF65-F5344CB8AC3E}">
        <p14:creationId xmlns:p14="http://schemas.microsoft.com/office/powerpoint/2010/main" val="34014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250" fill="hold"/>
                                        <p:tgtEl>
                                          <p:spTgt spid="112"/>
                                        </p:tgtEl>
                                        <p:attrNameLst>
                                          <p:attrName>ppt_w</p:attrName>
                                        </p:attrNameLst>
                                      </p:cBhvr>
                                      <p:tavLst>
                                        <p:tav tm="0">
                                          <p:val>
                                            <p:fltVal val="0"/>
                                          </p:val>
                                        </p:tav>
                                        <p:tav tm="100000">
                                          <p:val>
                                            <p:strVal val="#ppt_w"/>
                                          </p:val>
                                        </p:tav>
                                      </p:tavLst>
                                    </p:anim>
                                    <p:anim calcmode="lin" valueType="num">
                                      <p:cBhvr>
                                        <p:cTn id="15" dur="250" fill="hold"/>
                                        <p:tgtEl>
                                          <p:spTgt spid="112"/>
                                        </p:tgtEl>
                                        <p:attrNameLst>
                                          <p:attrName>ppt_h</p:attrName>
                                        </p:attrNameLst>
                                      </p:cBhvr>
                                      <p:tavLst>
                                        <p:tav tm="0">
                                          <p:val>
                                            <p:fltVal val="0"/>
                                          </p:val>
                                        </p:tav>
                                        <p:tav tm="100000">
                                          <p:val>
                                            <p:strVal val="#ppt_h"/>
                                          </p:val>
                                        </p:tav>
                                      </p:tavLst>
                                    </p:anim>
                                    <p:animEffect transition="in" filter="fade">
                                      <p:cBhvr>
                                        <p:cTn id="16" dur="250"/>
                                        <p:tgtEl>
                                          <p:spTgt spid="11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250" fill="hold"/>
                                        <p:tgtEl>
                                          <p:spTgt spid="111"/>
                                        </p:tgtEl>
                                        <p:attrNameLst>
                                          <p:attrName>ppt_w</p:attrName>
                                        </p:attrNameLst>
                                      </p:cBhvr>
                                      <p:tavLst>
                                        <p:tav tm="0">
                                          <p:val>
                                            <p:fltVal val="0"/>
                                          </p:val>
                                        </p:tav>
                                        <p:tav tm="100000">
                                          <p:val>
                                            <p:strVal val="#ppt_w"/>
                                          </p:val>
                                        </p:tav>
                                      </p:tavLst>
                                    </p:anim>
                                    <p:anim calcmode="lin" valueType="num">
                                      <p:cBhvr>
                                        <p:cTn id="20" dur="250" fill="hold"/>
                                        <p:tgtEl>
                                          <p:spTgt spid="111"/>
                                        </p:tgtEl>
                                        <p:attrNameLst>
                                          <p:attrName>ppt_h</p:attrName>
                                        </p:attrNameLst>
                                      </p:cBhvr>
                                      <p:tavLst>
                                        <p:tav tm="0">
                                          <p:val>
                                            <p:fltVal val="0"/>
                                          </p:val>
                                        </p:tav>
                                        <p:tav tm="100000">
                                          <p:val>
                                            <p:strVal val="#ppt_h"/>
                                          </p:val>
                                        </p:tav>
                                      </p:tavLst>
                                    </p:anim>
                                    <p:animEffect transition="in" filter="fade">
                                      <p:cBhvr>
                                        <p:cTn id="21" dur="250"/>
                                        <p:tgtEl>
                                          <p:spTgt spid="1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up)">
                                      <p:cBhvr>
                                        <p:cTn id="30" dur="25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250" fill="hold"/>
                                        <p:tgtEl>
                                          <p:spTgt spid="118"/>
                                        </p:tgtEl>
                                        <p:attrNameLst>
                                          <p:attrName>ppt_w</p:attrName>
                                        </p:attrNameLst>
                                      </p:cBhvr>
                                      <p:tavLst>
                                        <p:tav tm="0">
                                          <p:val>
                                            <p:fltVal val="0"/>
                                          </p:val>
                                        </p:tav>
                                        <p:tav tm="100000">
                                          <p:val>
                                            <p:strVal val="#ppt_w"/>
                                          </p:val>
                                        </p:tav>
                                      </p:tavLst>
                                    </p:anim>
                                    <p:anim calcmode="lin" valueType="num">
                                      <p:cBhvr>
                                        <p:cTn id="36" dur="250" fill="hold"/>
                                        <p:tgtEl>
                                          <p:spTgt spid="118"/>
                                        </p:tgtEl>
                                        <p:attrNameLst>
                                          <p:attrName>ppt_h</p:attrName>
                                        </p:attrNameLst>
                                      </p:cBhvr>
                                      <p:tavLst>
                                        <p:tav tm="0">
                                          <p:val>
                                            <p:fltVal val="0"/>
                                          </p:val>
                                        </p:tav>
                                        <p:tav tm="100000">
                                          <p:val>
                                            <p:strVal val="#ppt_h"/>
                                          </p:val>
                                        </p:tav>
                                      </p:tavLst>
                                    </p:anim>
                                    <p:animEffect transition="in" filter="fade">
                                      <p:cBhvr>
                                        <p:cTn id="37" dur="250"/>
                                        <p:tgtEl>
                                          <p:spTgt spid="118"/>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17"/>
                                        </p:tgtEl>
                                        <p:attrNameLst>
                                          <p:attrName>style.visibility</p:attrName>
                                        </p:attrNameLst>
                                      </p:cBhvr>
                                      <p:to>
                                        <p:strVal val="visible"/>
                                      </p:to>
                                    </p:set>
                                    <p:anim calcmode="lin" valueType="num">
                                      <p:cBhvr>
                                        <p:cTn id="40" dur="250" fill="hold"/>
                                        <p:tgtEl>
                                          <p:spTgt spid="117"/>
                                        </p:tgtEl>
                                        <p:attrNameLst>
                                          <p:attrName>ppt_w</p:attrName>
                                        </p:attrNameLst>
                                      </p:cBhvr>
                                      <p:tavLst>
                                        <p:tav tm="0">
                                          <p:val>
                                            <p:fltVal val="0"/>
                                          </p:val>
                                        </p:tav>
                                        <p:tav tm="100000">
                                          <p:val>
                                            <p:strVal val="#ppt_w"/>
                                          </p:val>
                                        </p:tav>
                                      </p:tavLst>
                                    </p:anim>
                                    <p:anim calcmode="lin" valueType="num">
                                      <p:cBhvr>
                                        <p:cTn id="41" dur="250" fill="hold"/>
                                        <p:tgtEl>
                                          <p:spTgt spid="117"/>
                                        </p:tgtEl>
                                        <p:attrNameLst>
                                          <p:attrName>ppt_h</p:attrName>
                                        </p:attrNameLst>
                                      </p:cBhvr>
                                      <p:tavLst>
                                        <p:tav tm="0">
                                          <p:val>
                                            <p:fltVal val="0"/>
                                          </p:val>
                                        </p:tav>
                                        <p:tav tm="100000">
                                          <p:val>
                                            <p:strVal val="#ppt_h"/>
                                          </p:val>
                                        </p:tav>
                                      </p:tavLst>
                                    </p:anim>
                                    <p:animEffect transition="in" filter="fade">
                                      <p:cBhvr>
                                        <p:cTn id="42" dur="250"/>
                                        <p:tgtEl>
                                          <p:spTgt spid="11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250"/>
                                        <p:tgtEl>
                                          <p:spTgt spid="11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250" fill="hold"/>
                                        <p:tgtEl>
                                          <p:spTgt spid="60"/>
                                        </p:tgtEl>
                                        <p:attrNameLst>
                                          <p:attrName>ppt_w</p:attrName>
                                        </p:attrNameLst>
                                      </p:cBhvr>
                                      <p:tavLst>
                                        <p:tav tm="0">
                                          <p:val>
                                            <p:fltVal val="0"/>
                                          </p:val>
                                        </p:tav>
                                        <p:tav tm="100000">
                                          <p:val>
                                            <p:strVal val="#ppt_w"/>
                                          </p:val>
                                        </p:tav>
                                      </p:tavLst>
                                    </p:anim>
                                    <p:anim calcmode="lin" valueType="num">
                                      <p:cBhvr>
                                        <p:cTn id="59" dur="250" fill="hold"/>
                                        <p:tgtEl>
                                          <p:spTgt spid="60"/>
                                        </p:tgtEl>
                                        <p:attrNameLst>
                                          <p:attrName>ppt_h</p:attrName>
                                        </p:attrNameLst>
                                      </p:cBhvr>
                                      <p:tavLst>
                                        <p:tav tm="0">
                                          <p:val>
                                            <p:fltVal val="0"/>
                                          </p:val>
                                        </p:tav>
                                        <p:tav tm="100000">
                                          <p:val>
                                            <p:strVal val="#ppt_h"/>
                                          </p:val>
                                        </p:tav>
                                      </p:tavLst>
                                    </p:anim>
                                    <p:animEffect transition="in" filter="fade">
                                      <p:cBhvr>
                                        <p:cTn id="60" dur="250"/>
                                        <p:tgtEl>
                                          <p:spTgt spid="60"/>
                                        </p:tgtEl>
                                      </p:cBhvr>
                                    </p:animEffect>
                                  </p:childTnLst>
                                </p:cTn>
                              </p:par>
                              <p:par>
                                <p:cTn id="61" presetID="53" presetClass="entr" presetSubtype="16" fill="hold" grpId="0" nodeType="withEffect">
                                  <p:stCondLst>
                                    <p:cond delay="250"/>
                                  </p:stCondLst>
                                  <p:childTnLst>
                                    <p:set>
                                      <p:cBhvr>
                                        <p:cTn id="62" dur="1" fill="hold">
                                          <p:stCondLst>
                                            <p:cond delay="0"/>
                                          </p:stCondLst>
                                        </p:cTn>
                                        <p:tgtEl>
                                          <p:spTgt spid="59"/>
                                        </p:tgtEl>
                                        <p:attrNameLst>
                                          <p:attrName>style.visibility</p:attrName>
                                        </p:attrNameLst>
                                      </p:cBhvr>
                                      <p:to>
                                        <p:strVal val="visible"/>
                                      </p:to>
                                    </p:set>
                                    <p:anim calcmode="lin" valueType="num">
                                      <p:cBhvr>
                                        <p:cTn id="63" dur="250" fill="hold"/>
                                        <p:tgtEl>
                                          <p:spTgt spid="59"/>
                                        </p:tgtEl>
                                        <p:attrNameLst>
                                          <p:attrName>ppt_w</p:attrName>
                                        </p:attrNameLst>
                                      </p:cBhvr>
                                      <p:tavLst>
                                        <p:tav tm="0">
                                          <p:val>
                                            <p:fltVal val="0"/>
                                          </p:val>
                                        </p:tav>
                                        <p:tav tm="100000">
                                          <p:val>
                                            <p:strVal val="#ppt_w"/>
                                          </p:val>
                                        </p:tav>
                                      </p:tavLst>
                                    </p:anim>
                                    <p:anim calcmode="lin" valueType="num">
                                      <p:cBhvr>
                                        <p:cTn id="64" dur="250" fill="hold"/>
                                        <p:tgtEl>
                                          <p:spTgt spid="59"/>
                                        </p:tgtEl>
                                        <p:attrNameLst>
                                          <p:attrName>ppt_h</p:attrName>
                                        </p:attrNameLst>
                                      </p:cBhvr>
                                      <p:tavLst>
                                        <p:tav tm="0">
                                          <p:val>
                                            <p:fltVal val="0"/>
                                          </p:val>
                                        </p:tav>
                                        <p:tav tm="100000">
                                          <p:val>
                                            <p:strVal val="#ppt_h"/>
                                          </p:val>
                                        </p:tav>
                                      </p:tavLst>
                                    </p:anim>
                                    <p:animEffect transition="in" filter="fade">
                                      <p:cBhvr>
                                        <p:cTn id="65" dur="250"/>
                                        <p:tgtEl>
                                          <p:spTgt spid="59"/>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25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up)">
                                      <p:cBhvr>
                                        <p:cTn id="74" dur="25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250" fill="hold"/>
                                        <p:tgtEl>
                                          <p:spTgt spid="66"/>
                                        </p:tgtEl>
                                        <p:attrNameLst>
                                          <p:attrName>ppt_w</p:attrName>
                                        </p:attrNameLst>
                                      </p:cBhvr>
                                      <p:tavLst>
                                        <p:tav tm="0">
                                          <p:val>
                                            <p:fltVal val="0"/>
                                          </p:val>
                                        </p:tav>
                                        <p:tav tm="100000">
                                          <p:val>
                                            <p:strVal val="#ppt_w"/>
                                          </p:val>
                                        </p:tav>
                                      </p:tavLst>
                                    </p:anim>
                                    <p:anim calcmode="lin" valueType="num">
                                      <p:cBhvr>
                                        <p:cTn id="80" dur="250" fill="hold"/>
                                        <p:tgtEl>
                                          <p:spTgt spid="66"/>
                                        </p:tgtEl>
                                        <p:attrNameLst>
                                          <p:attrName>ppt_h</p:attrName>
                                        </p:attrNameLst>
                                      </p:cBhvr>
                                      <p:tavLst>
                                        <p:tav tm="0">
                                          <p:val>
                                            <p:fltVal val="0"/>
                                          </p:val>
                                        </p:tav>
                                        <p:tav tm="100000">
                                          <p:val>
                                            <p:strVal val="#ppt_h"/>
                                          </p:val>
                                        </p:tav>
                                      </p:tavLst>
                                    </p:anim>
                                    <p:animEffect transition="in" filter="fade">
                                      <p:cBhvr>
                                        <p:cTn id="81" dur="250"/>
                                        <p:tgtEl>
                                          <p:spTgt spid="66"/>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65"/>
                                        </p:tgtEl>
                                        <p:attrNameLst>
                                          <p:attrName>style.visibility</p:attrName>
                                        </p:attrNameLst>
                                      </p:cBhvr>
                                      <p:to>
                                        <p:strVal val="visible"/>
                                      </p:to>
                                    </p:set>
                                    <p:anim calcmode="lin" valueType="num">
                                      <p:cBhvr>
                                        <p:cTn id="84" dur="250" fill="hold"/>
                                        <p:tgtEl>
                                          <p:spTgt spid="65"/>
                                        </p:tgtEl>
                                        <p:attrNameLst>
                                          <p:attrName>ppt_w</p:attrName>
                                        </p:attrNameLst>
                                      </p:cBhvr>
                                      <p:tavLst>
                                        <p:tav tm="0">
                                          <p:val>
                                            <p:fltVal val="0"/>
                                          </p:val>
                                        </p:tav>
                                        <p:tav tm="100000">
                                          <p:val>
                                            <p:strVal val="#ppt_w"/>
                                          </p:val>
                                        </p:tav>
                                      </p:tavLst>
                                    </p:anim>
                                    <p:anim calcmode="lin" valueType="num">
                                      <p:cBhvr>
                                        <p:cTn id="85" dur="250" fill="hold"/>
                                        <p:tgtEl>
                                          <p:spTgt spid="65"/>
                                        </p:tgtEl>
                                        <p:attrNameLst>
                                          <p:attrName>ppt_h</p:attrName>
                                        </p:attrNameLst>
                                      </p:cBhvr>
                                      <p:tavLst>
                                        <p:tav tm="0">
                                          <p:val>
                                            <p:fltVal val="0"/>
                                          </p:val>
                                        </p:tav>
                                        <p:tav tm="100000">
                                          <p:val>
                                            <p:strVal val="#ppt_h"/>
                                          </p:val>
                                        </p:tav>
                                      </p:tavLst>
                                    </p:anim>
                                    <p:animEffect transition="in" filter="fade">
                                      <p:cBhvr>
                                        <p:cTn id="86" dur="250"/>
                                        <p:tgtEl>
                                          <p:spTgt spid="65"/>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250"/>
                                        <p:tgtEl>
                                          <p:spTgt spid="67"/>
                                        </p:tgtEl>
                                      </p:cBhvr>
                                    </p:animEffect>
                                  </p:childTnLst>
                                </p:cTn>
                              </p:par>
                              <p:par>
                                <p:cTn id="91" presetID="53" presetClass="entr" presetSubtype="16"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250" fill="hold"/>
                                        <p:tgtEl>
                                          <p:spTgt spid="15"/>
                                        </p:tgtEl>
                                        <p:attrNameLst>
                                          <p:attrName>ppt_w</p:attrName>
                                        </p:attrNameLst>
                                      </p:cBhvr>
                                      <p:tavLst>
                                        <p:tav tm="0">
                                          <p:val>
                                            <p:fltVal val="0"/>
                                          </p:val>
                                        </p:tav>
                                        <p:tav tm="100000">
                                          <p:val>
                                            <p:strVal val="#ppt_w"/>
                                          </p:val>
                                        </p:tav>
                                      </p:tavLst>
                                    </p:anim>
                                    <p:anim calcmode="lin" valueType="num">
                                      <p:cBhvr>
                                        <p:cTn id="94" dur="250" fill="hold"/>
                                        <p:tgtEl>
                                          <p:spTgt spid="15"/>
                                        </p:tgtEl>
                                        <p:attrNameLst>
                                          <p:attrName>ppt_h</p:attrName>
                                        </p:attrNameLst>
                                      </p:cBhvr>
                                      <p:tavLst>
                                        <p:tav tm="0">
                                          <p:val>
                                            <p:fltVal val="0"/>
                                          </p:val>
                                        </p:tav>
                                        <p:tav tm="100000">
                                          <p:val>
                                            <p:strVal val="#ppt_h"/>
                                          </p:val>
                                        </p:tav>
                                      </p:tavLst>
                                    </p:anim>
                                    <p:animEffect transition="in" filter="fade">
                                      <p:cBhvr>
                                        <p:cTn id="95" dur="250"/>
                                        <p:tgtEl>
                                          <p:spTgt spid="15"/>
                                        </p:tgtEl>
                                      </p:cBhvr>
                                    </p:animEffect>
                                  </p:childTnLst>
                                </p:cTn>
                              </p:par>
                              <p:par>
                                <p:cTn id="96" presetID="53" presetClass="entr" presetSubtype="16"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250" fill="hold"/>
                                        <p:tgtEl>
                                          <p:spTgt spid="16"/>
                                        </p:tgtEl>
                                        <p:attrNameLst>
                                          <p:attrName>ppt_w</p:attrName>
                                        </p:attrNameLst>
                                      </p:cBhvr>
                                      <p:tavLst>
                                        <p:tav tm="0">
                                          <p:val>
                                            <p:fltVal val="0"/>
                                          </p:val>
                                        </p:tav>
                                        <p:tav tm="100000">
                                          <p:val>
                                            <p:strVal val="#ppt_w"/>
                                          </p:val>
                                        </p:tav>
                                      </p:tavLst>
                                    </p:anim>
                                    <p:anim calcmode="lin" valueType="num">
                                      <p:cBhvr>
                                        <p:cTn id="99" dur="250" fill="hold"/>
                                        <p:tgtEl>
                                          <p:spTgt spid="16"/>
                                        </p:tgtEl>
                                        <p:attrNameLst>
                                          <p:attrName>ppt_h</p:attrName>
                                        </p:attrNameLst>
                                      </p:cBhvr>
                                      <p:tavLst>
                                        <p:tav tm="0">
                                          <p:val>
                                            <p:fltVal val="0"/>
                                          </p:val>
                                        </p:tav>
                                        <p:tav tm="100000">
                                          <p:val>
                                            <p:strVal val="#ppt_h"/>
                                          </p:val>
                                        </p:tav>
                                      </p:tavLst>
                                    </p:anim>
                                    <p:animEffect transition="in" filter="fade">
                                      <p:cBhvr>
                                        <p:cTn id="10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7" grpId="0" animBg="1"/>
      <p:bldP spid="118" grpId="0" animBg="1"/>
      <p:bldP spid="59" grpId="0" animBg="1"/>
      <p:bldP spid="60" grpId="0" animBg="1"/>
      <p:bldP spid="65" grpId="0" animBg="1"/>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C6AA"/>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1489568" y="2800182"/>
            <a:ext cx="5629924" cy="1077218"/>
          </a:xfrm>
          <a:prstGeom prst="rect">
            <a:avLst/>
          </a:prstGeom>
          <a:noFill/>
        </p:spPr>
        <p:txBody>
          <a:bodyPr wrap="square" rtlCol="0">
            <a:spAutoFit/>
          </a:bodyPr>
          <a:lstStyle/>
          <a:p>
            <a:pPr algn="r" rtl="1"/>
            <a:r>
              <a:rPr lang="fa-IR" sz="3200" b="1" dirty="0">
                <a:latin typeface="Ray ExtraBlack" panose="02000504000000020004" pitchFamily="2" charset="-78"/>
                <a:cs typeface="Ray ExtraBlack" panose="02000504000000020004" pitchFamily="2" charset="-78"/>
              </a:rPr>
              <a:t>هنر پرامپت‌نویسی: تولید تصاویر و فیلم‌های هدفمند با هوش مصنوعی</a:t>
            </a:r>
            <a:endParaRPr lang="en-US" sz="3200" b="1" dirty="0">
              <a:latin typeface="Ray ExtraBlack" panose="02000504000000020004" pitchFamily="2" charset="-78"/>
              <a:cs typeface="Ray ExtraBlack" panose="02000504000000020004"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17C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34" name="Picture 10" descr="Artificial intelligence and consultancy: Opportunities and challenges of  Generative AI">
            <a:extLst>
              <a:ext uri="{FF2B5EF4-FFF2-40B4-BE49-F238E27FC236}">
                <a16:creationId xmlns:a16="http://schemas.microsoft.com/office/drawing/2014/main" id="{498C2188-57DB-E10A-3F87-C8A1FEC7E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1875"/>
          <a:stretch/>
        </p:blipFill>
        <p:spPr bwMode="auto">
          <a:xfrm>
            <a:off x="8044830" y="2146288"/>
            <a:ext cx="2565426" cy="256542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1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dissolve">
                                      <p:cBhvr>
                                        <p:cTn id="23" dur="250"/>
                                        <p:tgtEl>
                                          <p:spTgt spid="1034"/>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5591340" y="2858104"/>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a:cxnSpLocks/>
          </p:cNvCxnSpPr>
          <p:nvPr/>
        </p:nvCxnSpPr>
        <p:spPr>
          <a:xfrm>
            <a:off x="6103951" y="3818182"/>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DECB40A-4838-47F9-98B6-1E5FF74A5251}"/>
              </a:ext>
            </a:extLst>
          </p:cNvPr>
          <p:cNvSpPr/>
          <p:nvPr/>
        </p:nvSpPr>
        <p:spPr>
          <a:xfrm>
            <a:off x="5719024" y="2985788"/>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TextBox 70">
            <a:extLst>
              <a:ext uri="{FF2B5EF4-FFF2-40B4-BE49-F238E27FC236}">
                <a16:creationId xmlns:a16="http://schemas.microsoft.com/office/drawing/2014/main" id="{ABE3D059-B595-414F-981D-6E43EAF82DC6}"/>
              </a:ext>
            </a:extLst>
          </p:cNvPr>
          <p:cNvSpPr txBox="1"/>
          <p:nvPr/>
        </p:nvSpPr>
        <p:spPr>
          <a:xfrm>
            <a:off x="6592552" y="3154817"/>
            <a:ext cx="3506037" cy="461665"/>
          </a:xfrm>
          <a:prstGeom prst="rect">
            <a:avLst/>
          </a:prstGeom>
          <a:noFill/>
        </p:spPr>
        <p:txBody>
          <a:bodyPr wrap="square" rtlCol="0">
            <a:spAutoFit/>
          </a:bodyPr>
          <a:lstStyle/>
          <a:p>
            <a:pPr rtl="1"/>
            <a:r>
              <a:rPr lang="fa-IR" sz="2400" b="1" dirty="0">
                <a:solidFill>
                  <a:schemeClr val="bg1">
                    <a:lumMod val="95000"/>
                  </a:schemeClr>
                </a:solidFill>
                <a:latin typeface="Ray ExtraBlack" panose="02000504000000020004" pitchFamily="2" charset="-78"/>
                <a:cs typeface="Ray ExtraBlack" panose="02000504000000020004" pitchFamily="2" charset="-78"/>
              </a:rPr>
              <a:t>تعیین موضوع و محتوای کلی</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108" name="TextBox 107">
            <a:extLst>
              <a:ext uri="{FF2B5EF4-FFF2-40B4-BE49-F238E27FC236}">
                <a16:creationId xmlns:a16="http://schemas.microsoft.com/office/drawing/2014/main" id="{243A210A-3366-43AA-8E9F-141057DA669B}"/>
              </a:ext>
            </a:extLst>
          </p:cNvPr>
          <p:cNvSpPr txBox="1"/>
          <p:nvPr/>
        </p:nvSpPr>
        <p:spPr>
          <a:xfrm>
            <a:off x="2959333" y="3093263"/>
            <a:ext cx="2528333" cy="584775"/>
          </a:xfrm>
          <a:prstGeom prst="rect">
            <a:avLst/>
          </a:prstGeom>
          <a:noFill/>
        </p:spPr>
        <p:txBody>
          <a:bodyPr wrap="square" rtlCol="0">
            <a:spAutoFit/>
          </a:bodyPr>
          <a:lstStyle/>
          <a:p>
            <a:pPr algn="r" rtl="1"/>
            <a:r>
              <a:rPr lang="fa-IR" sz="1600" dirty="0">
                <a:solidFill>
                  <a:schemeClr val="bg1">
                    <a:lumMod val="95000"/>
                  </a:schemeClr>
                </a:solidFill>
                <a:latin typeface="Pinar" pitchFamily="2" charset="-78"/>
                <a:cs typeface="Pinar" pitchFamily="2" charset="-78"/>
              </a:rPr>
              <a:t>«تصویری از یک مسجد سنتی با نور طلوع خورشید.»</a:t>
            </a:r>
            <a:endParaRPr lang="en-US" sz="1600" dirty="0">
              <a:solidFill>
                <a:schemeClr val="bg1">
                  <a:lumMod val="95000"/>
                </a:schemeClr>
              </a:solidFill>
              <a:latin typeface="Pinar" pitchFamily="2" charset="-78"/>
              <a:cs typeface="Pinar" pitchFamily="2" charset="-78"/>
            </a:endParaRPr>
          </a:p>
        </p:txBody>
      </p:sp>
      <p:sp>
        <p:nvSpPr>
          <p:cNvPr id="114" name="TextBox 113">
            <a:extLst>
              <a:ext uri="{FF2B5EF4-FFF2-40B4-BE49-F238E27FC236}">
                <a16:creationId xmlns:a16="http://schemas.microsoft.com/office/drawing/2014/main" id="{8294445F-D448-40F3-8F2A-FF2A29D292AC}"/>
              </a:ext>
            </a:extLst>
          </p:cNvPr>
          <p:cNvSpPr txBox="1"/>
          <p:nvPr/>
        </p:nvSpPr>
        <p:spPr>
          <a:xfrm>
            <a:off x="5822698" y="3009641"/>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1</a:t>
            </a:r>
          </a:p>
        </p:txBody>
      </p:sp>
      <p:sp>
        <p:nvSpPr>
          <p:cNvPr id="115" name="Oval 114">
            <a:extLst>
              <a:ext uri="{FF2B5EF4-FFF2-40B4-BE49-F238E27FC236}">
                <a16:creationId xmlns:a16="http://schemas.microsoft.com/office/drawing/2014/main" id="{0B137645-EFCA-46AE-9957-E8CD92BC8BBB}"/>
              </a:ext>
            </a:extLst>
          </p:cNvPr>
          <p:cNvSpPr/>
          <p:nvPr/>
        </p:nvSpPr>
        <p:spPr>
          <a:xfrm>
            <a:off x="5591340" y="4855404"/>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6" name="Straight Connector 115">
            <a:extLst>
              <a:ext uri="{FF2B5EF4-FFF2-40B4-BE49-F238E27FC236}">
                <a16:creationId xmlns:a16="http://schemas.microsoft.com/office/drawing/2014/main" id="{10B2A4A5-7B5B-4600-8B9C-202891C8CAD6}"/>
              </a:ext>
            </a:extLst>
          </p:cNvPr>
          <p:cNvCxnSpPr>
            <a:cxnSpLocks/>
          </p:cNvCxnSpPr>
          <p:nvPr/>
        </p:nvCxnSpPr>
        <p:spPr>
          <a:xfrm>
            <a:off x="6103951" y="5815482"/>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D8C657C-DA5D-4CCD-81EA-DE73E10F4FBD}"/>
              </a:ext>
            </a:extLst>
          </p:cNvPr>
          <p:cNvSpPr/>
          <p:nvPr/>
        </p:nvSpPr>
        <p:spPr>
          <a:xfrm>
            <a:off x="5719024" y="4983088"/>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8" name="TextBox 117">
            <a:extLst>
              <a:ext uri="{FF2B5EF4-FFF2-40B4-BE49-F238E27FC236}">
                <a16:creationId xmlns:a16="http://schemas.microsoft.com/office/drawing/2014/main" id="{E5B8AF58-5ECD-47EA-AA83-B442D7826F81}"/>
              </a:ext>
            </a:extLst>
          </p:cNvPr>
          <p:cNvSpPr txBox="1"/>
          <p:nvPr/>
        </p:nvSpPr>
        <p:spPr>
          <a:xfrm>
            <a:off x="5822698" y="5006941"/>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2</a:t>
            </a:r>
          </a:p>
        </p:txBody>
      </p:sp>
      <p:sp>
        <p:nvSpPr>
          <p:cNvPr id="119" name="TextBox 118">
            <a:extLst>
              <a:ext uri="{FF2B5EF4-FFF2-40B4-BE49-F238E27FC236}">
                <a16:creationId xmlns:a16="http://schemas.microsoft.com/office/drawing/2014/main" id="{673A2531-51AA-4685-8B18-DBFA3E545914}"/>
              </a:ext>
            </a:extLst>
          </p:cNvPr>
          <p:cNvSpPr txBox="1"/>
          <p:nvPr/>
        </p:nvSpPr>
        <p:spPr>
          <a:xfrm>
            <a:off x="6744246" y="5139772"/>
            <a:ext cx="3314073" cy="584775"/>
          </a:xfrm>
          <a:prstGeom prst="rect">
            <a:avLst/>
          </a:prstGeom>
          <a:noFill/>
        </p:spPr>
        <p:txBody>
          <a:bodyPr wrap="square" rtlCol="0">
            <a:spAutoFit/>
          </a:bodyPr>
          <a:lstStyle>
            <a:defPPr>
              <a:defRPr lang="en-US"/>
            </a:defPPr>
            <a:lvl1pPr algn="r" rtl="1">
              <a:defRPr sz="1600">
                <a:solidFill>
                  <a:schemeClr val="bg1">
                    <a:lumMod val="95000"/>
                  </a:schemeClr>
                </a:solidFill>
                <a:latin typeface="Pinar" pitchFamily="2" charset="-78"/>
                <a:cs typeface="Pinar" pitchFamily="2" charset="-78"/>
              </a:defRPr>
            </a:lvl1pPr>
          </a:lstStyle>
          <a:p>
            <a:pPr algn="l"/>
            <a:r>
              <a:rPr lang="fa-IR" dirty="0"/>
              <a:t>«در سبک مینیاتور اسلامی یا واقع‌گرایانه.»</a:t>
            </a:r>
            <a:endParaRPr lang="en-US" dirty="0"/>
          </a:p>
        </p:txBody>
      </p:sp>
      <p:sp>
        <p:nvSpPr>
          <p:cNvPr id="120" name="TextBox 119">
            <a:extLst>
              <a:ext uri="{FF2B5EF4-FFF2-40B4-BE49-F238E27FC236}">
                <a16:creationId xmlns:a16="http://schemas.microsoft.com/office/drawing/2014/main" id="{58320C63-18AF-4069-B25C-D2DA88A64BAC}"/>
              </a:ext>
            </a:extLst>
          </p:cNvPr>
          <p:cNvSpPr txBox="1"/>
          <p:nvPr/>
        </p:nvSpPr>
        <p:spPr>
          <a:xfrm>
            <a:off x="2024285" y="5168567"/>
            <a:ext cx="3625498" cy="461665"/>
          </a:xfrm>
          <a:prstGeom prst="rect">
            <a:avLst/>
          </a:prstGeom>
          <a:noFill/>
        </p:spPr>
        <p:txBody>
          <a:bodyPr wrap="square" rtlCol="0">
            <a:spAutoFit/>
          </a:bodyPr>
          <a:lstStyle>
            <a:defPPr>
              <a:defRPr lang="en-US"/>
            </a:defPPr>
            <a:lvl1pP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pPr algn="r"/>
            <a:r>
              <a:rPr lang="fa-IR" dirty="0"/>
              <a:t>سبک هنری یا واقع‌گرایانه بودن</a:t>
            </a:r>
            <a:endParaRPr lang="en-US" dirty="0"/>
          </a:p>
        </p:txBody>
      </p:sp>
      <p:sp>
        <p:nvSpPr>
          <p:cNvPr id="5" name="Rectangle 4">
            <a:extLst>
              <a:ext uri="{FF2B5EF4-FFF2-40B4-BE49-F238E27FC236}">
                <a16:creationId xmlns:a16="http://schemas.microsoft.com/office/drawing/2014/main" id="{FEC2EA0D-D707-427C-A18E-48EEABDBC975}"/>
              </a:ext>
            </a:extLst>
          </p:cNvPr>
          <p:cNvSpPr/>
          <p:nvPr/>
        </p:nvSpPr>
        <p:spPr>
          <a:xfrm>
            <a:off x="-872" y="2638425"/>
            <a:ext cx="2230391" cy="4214279"/>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1" name="Rectangle 120">
            <a:extLst>
              <a:ext uri="{FF2B5EF4-FFF2-40B4-BE49-F238E27FC236}">
                <a16:creationId xmlns:a16="http://schemas.microsoft.com/office/drawing/2014/main" id="{FEAC92B2-C69B-4AAD-B31B-AD104C7359FB}"/>
              </a:ext>
            </a:extLst>
          </p:cNvPr>
          <p:cNvSpPr/>
          <p:nvPr/>
        </p:nvSpPr>
        <p:spPr>
          <a:xfrm>
            <a:off x="9937537" y="2638425"/>
            <a:ext cx="2252821" cy="4214279"/>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9" name="TextBox 28">
            <a:extLst>
              <a:ext uri="{FF2B5EF4-FFF2-40B4-BE49-F238E27FC236}">
                <a16:creationId xmlns:a16="http://schemas.microsoft.com/office/drawing/2014/main" id="{FC71C6F1-D94E-4157-8557-C7532C7F680C}"/>
              </a:ext>
            </a:extLst>
          </p:cNvPr>
          <p:cNvSpPr txBox="1"/>
          <p:nvPr/>
        </p:nvSpPr>
        <p:spPr>
          <a:xfrm>
            <a:off x="543232" y="87814"/>
            <a:ext cx="11423100" cy="830997"/>
          </a:xfrm>
          <a:prstGeom prst="rect">
            <a:avLst/>
          </a:prstGeom>
          <a:noFill/>
        </p:spPr>
        <p:txBody>
          <a:bodyPr wrap="square" rtlCol="0">
            <a:spAutoFit/>
          </a:bodyPr>
          <a:lstStyle/>
          <a:p>
            <a:pPr algn="ctr"/>
            <a:r>
              <a:rPr lang="fa-IR" sz="4800" b="1" dirty="0">
                <a:solidFill>
                  <a:schemeClr val="bg1">
                    <a:lumMod val="95000"/>
                  </a:schemeClr>
                </a:solidFill>
                <a:latin typeface="Ray ExtraBlack" panose="02000504000000020004" pitchFamily="2" charset="-78"/>
                <a:cs typeface="Ray ExtraBlack" panose="02000504000000020004" pitchFamily="2" charset="-78"/>
              </a:rPr>
              <a:t>اصول پرامپت‌نویسی برای تولید تصویر و فیلم</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30" name="TextBox 29">
            <a:extLst>
              <a:ext uri="{FF2B5EF4-FFF2-40B4-BE49-F238E27FC236}">
                <a16:creationId xmlns:a16="http://schemas.microsoft.com/office/drawing/2014/main" id="{259D95A8-46EA-4B6F-BD4C-11B7CF56EDF7}"/>
              </a:ext>
            </a:extLst>
          </p:cNvPr>
          <p:cNvSpPr txBox="1"/>
          <p:nvPr/>
        </p:nvSpPr>
        <p:spPr>
          <a:xfrm>
            <a:off x="1890346" y="815984"/>
            <a:ext cx="9434146" cy="338554"/>
          </a:xfrm>
          <a:prstGeom prst="rect">
            <a:avLst/>
          </a:prstGeom>
          <a:noFill/>
        </p:spPr>
        <p:txBody>
          <a:bodyPr wrap="square" rtlCol="0">
            <a:spAutoFit/>
          </a:bodyPr>
          <a:lstStyle/>
          <a:p>
            <a:pPr algn="ctr"/>
            <a:r>
              <a:rPr lang="fa-IR" sz="1600" dirty="0">
                <a:solidFill>
                  <a:schemeClr val="bg1">
                    <a:lumMod val="95000"/>
                  </a:schemeClr>
                </a:solidFill>
                <a:latin typeface="Pinar" pitchFamily="2" charset="-78"/>
                <a:cs typeface="Pinar" pitchFamily="2" charset="-78"/>
              </a:rPr>
              <a:t>هوش مصنوعی می‌تواند در تولید تصاویر و فیلم‌های باکیفیت و منحصربه‌فرد کمک کند.</a:t>
            </a:r>
            <a:endParaRPr lang="en-US" sz="1600" dirty="0">
              <a:solidFill>
                <a:schemeClr val="bg1">
                  <a:lumMod val="95000"/>
                </a:schemeClr>
              </a:solidFill>
              <a:latin typeface="Pinar" pitchFamily="2" charset="-78"/>
              <a:cs typeface="Pinar" pitchFamily="2" charset="-78"/>
            </a:endParaRPr>
          </a:p>
        </p:txBody>
      </p:sp>
    </p:spTree>
    <p:extLst>
      <p:ext uri="{BB962C8B-B14F-4D97-AF65-F5344CB8AC3E}">
        <p14:creationId xmlns:p14="http://schemas.microsoft.com/office/powerpoint/2010/main" val="14288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childTnLst>
                          </p:cTn>
                        </p:par>
                        <p:par>
                          <p:cTn id="19" fill="hold">
                            <p:stCondLst>
                              <p:cond delay="1250"/>
                            </p:stCondLst>
                            <p:childTnLst>
                              <p:par>
                                <p:cTn id="20" presetID="2" presetClass="entr" presetSubtype="2"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1+#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500" fill="hold"/>
                                        <p:tgtEl>
                                          <p:spTgt spid="108"/>
                                        </p:tgtEl>
                                        <p:attrNameLst>
                                          <p:attrName>ppt_x</p:attrName>
                                        </p:attrNameLst>
                                      </p:cBhvr>
                                      <p:tavLst>
                                        <p:tav tm="0">
                                          <p:val>
                                            <p:strVal val="0-#ppt_w/2"/>
                                          </p:val>
                                        </p:tav>
                                        <p:tav tm="100000">
                                          <p:val>
                                            <p:strVal val="#ppt_x"/>
                                          </p:val>
                                        </p:tav>
                                      </p:tavLst>
                                    </p:anim>
                                    <p:anim calcmode="lin" valueType="num">
                                      <p:cBhvr additive="base">
                                        <p:cTn id="27"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250"/>
                                        <p:tgtEl>
                                          <p:spTgt spid="3"/>
                                        </p:tgtEl>
                                      </p:cBhvr>
                                    </p:animEffect>
                                  </p:childTnLst>
                                </p:cTn>
                              </p:par>
                            </p:childTnLst>
                          </p:cTn>
                        </p:par>
                        <p:par>
                          <p:cTn id="33" fill="hold">
                            <p:stCondLst>
                              <p:cond delay="250"/>
                            </p:stCondLst>
                            <p:childTnLst>
                              <p:par>
                                <p:cTn id="34" presetID="53" presetClass="entr" presetSubtype="16" fill="hold" grpId="0" nodeType="after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p:cTn id="36" dur="500" fill="hold"/>
                                        <p:tgtEl>
                                          <p:spTgt spid="115"/>
                                        </p:tgtEl>
                                        <p:attrNameLst>
                                          <p:attrName>ppt_w</p:attrName>
                                        </p:attrNameLst>
                                      </p:cBhvr>
                                      <p:tavLst>
                                        <p:tav tm="0">
                                          <p:val>
                                            <p:fltVal val="0"/>
                                          </p:val>
                                        </p:tav>
                                        <p:tav tm="100000">
                                          <p:val>
                                            <p:strVal val="#ppt_w"/>
                                          </p:val>
                                        </p:tav>
                                      </p:tavLst>
                                    </p:anim>
                                    <p:anim calcmode="lin" valueType="num">
                                      <p:cBhvr>
                                        <p:cTn id="37" dur="500" fill="hold"/>
                                        <p:tgtEl>
                                          <p:spTgt spid="115"/>
                                        </p:tgtEl>
                                        <p:attrNameLst>
                                          <p:attrName>ppt_h</p:attrName>
                                        </p:attrNameLst>
                                      </p:cBhvr>
                                      <p:tavLst>
                                        <p:tav tm="0">
                                          <p:val>
                                            <p:fltVal val="0"/>
                                          </p:val>
                                        </p:tav>
                                        <p:tav tm="100000">
                                          <p:val>
                                            <p:strVal val="#ppt_h"/>
                                          </p:val>
                                        </p:tav>
                                      </p:tavLst>
                                    </p:anim>
                                    <p:animEffect transition="in" filter="fade">
                                      <p:cBhvr>
                                        <p:cTn id="38" dur="500"/>
                                        <p:tgtEl>
                                          <p:spTgt spid="1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500" fill="hold"/>
                                        <p:tgtEl>
                                          <p:spTgt spid="117"/>
                                        </p:tgtEl>
                                        <p:attrNameLst>
                                          <p:attrName>ppt_w</p:attrName>
                                        </p:attrNameLst>
                                      </p:cBhvr>
                                      <p:tavLst>
                                        <p:tav tm="0">
                                          <p:val>
                                            <p:fltVal val="0"/>
                                          </p:val>
                                        </p:tav>
                                        <p:tav tm="100000">
                                          <p:val>
                                            <p:strVal val="#ppt_w"/>
                                          </p:val>
                                        </p:tav>
                                      </p:tavLst>
                                    </p:anim>
                                    <p:anim calcmode="lin" valueType="num">
                                      <p:cBhvr>
                                        <p:cTn id="42" dur="500" fill="hold"/>
                                        <p:tgtEl>
                                          <p:spTgt spid="117"/>
                                        </p:tgtEl>
                                        <p:attrNameLst>
                                          <p:attrName>ppt_h</p:attrName>
                                        </p:attrNameLst>
                                      </p:cBhvr>
                                      <p:tavLst>
                                        <p:tav tm="0">
                                          <p:val>
                                            <p:fltVal val="0"/>
                                          </p:val>
                                        </p:tav>
                                        <p:tav tm="100000">
                                          <p:val>
                                            <p:strVal val="#ppt_h"/>
                                          </p:val>
                                        </p:tav>
                                      </p:tavLst>
                                    </p:anim>
                                    <p:animEffect transition="in" filter="fade">
                                      <p:cBhvr>
                                        <p:cTn id="43" dur="500"/>
                                        <p:tgtEl>
                                          <p:spTgt spid="11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fade">
                                      <p:cBhvr>
                                        <p:cTn id="47" dur="500"/>
                                        <p:tgtEl>
                                          <p:spTgt spid="118"/>
                                        </p:tgtEl>
                                      </p:cBhvr>
                                    </p:animEffect>
                                  </p:childTnLst>
                                </p:cTn>
                              </p:par>
                            </p:childTnLst>
                          </p:cTn>
                        </p:par>
                        <p:par>
                          <p:cTn id="48" fill="hold">
                            <p:stCondLst>
                              <p:cond delay="1500"/>
                            </p:stCondLst>
                            <p:childTnLst>
                              <p:par>
                                <p:cTn id="49" presetID="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additive="base">
                                        <p:cTn id="51" dur="500" fill="hold"/>
                                        <p:tgtEl>
                                          <p:spTgt spid="120"/>
                                        </p:tgtEl>
                                        <p:attrNameLst>
                                          <p:attrName>ppt_x</p:attrName>
                                        </p:attrNameLst>
                                      </p:cBhvr>
                                      <p:tavLst>
                                        <p:tav tm="0">
                                          <p:val>
                                            <p:strVal val="0-#ppt_w/2"/>
                                          </p:val>
                                        </p:tav>
                                        <p:tav tm="100000">
                                          <p:val>
                                            <p:strVal val="#ppt_x"/>
                                          </p:val>
                                        </p:tav>
                                      </p:tavLst>
                                    </p:anim>
                                    <p:anim calcmode="lin" valueType="num">
                                      <p:cBhvr additive="base">
                                        <p:cTn id="52" dur="500" fill="hold"/>
                                        <p:tgtEl>
                                          <p:spTgt spid="12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 calcmode="lin" valueType="num">
                                      <p:cBhvr additive="base">
                                        <p:cTn id="55" dur="500" fill="hold"/>
                                        <p:tgtEl>
                                          <p:spTgt spid="119"/>
                                        </p:tgtEl>
                                        <p:attrNameLst>
                                          <p:attrName>ppt_x</p:attrName>
                                        </p:attrNameLst>
                                      </p:cBhvr>
                                      <p:tavLst>
                                        <p:tav tm="0">
                                          <p:val>
                                            <p:strVal val="1+#ppt_w/2"/>
                                          </p:val>
                                        </p:tav>
                                        <p:tav tm="100000">
                                          <p:val>
                                            <p:strVal val="#ppt_x"/>
                                          </p:val>
                                        </p:tav>
                                      </p:tavLst>
                                    </p:anim>
                                    <p:anim calcmode="lin" valueType="num">
                                      <p:cBhvr additive="base">
                                        <p:cTn id="56"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up)">
                                      <p:cBhvr>
                                        <p:cTn id="61" dur="25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71" grpId="0"/>
      <p:bldP spid="108" grpId="0"/>
      <p:bldP spid="114" grpId="0"/>
      <p:bldP spid="115" grpId="0" animBg="1"/>
      <p:bldP spid="117" grpId="0" animBg="1"/>
      <p:bldP spid="118" grpId="0"/>
      <p:bldP spid="119" grpId="0"/>
      <p:bldP spid="1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5591340" y="1030872"/>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a:cxnSpLocks/>
          </p:cNvCxnSpPr>
          <p:nvPr/>
        </p:nvCxnSpPr>
        <p:spPr>
          <a:xfrm>
            <a:off x="6103951" y="199095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DECB40A-4838-47F9-98B6-1E5FF74A5251}"/>
              </a:ext>
            </a:extLst>
          </p:cNvPr>
          <p:cNvSpPr/>
          <p:nvPr/>
        </p:nvSpPr>
        <p:spPr>
          <a:xfrm>
            <a:off x="5719024" y="1158556"/>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TextBox 70">
            <a:extLst>
              <a:ext uri="{FF2B5EF4-FFF2-40B4-BE49-F238E27FC236}">
                <a16:creationId xmlns:a16="http://schemas.microsoft.com/office/drawing/2014/main" id="{ABE3D059-B595-414F-981D-6E43EAF82DC6}"/>
              </a:ext>
            </a:extLst>
          </p:cNvPr>
          <p:cNvSpPr txBox="1"/>
          <p:nvPr/>
        </p:nvSpPr>
        <p:spPr>
          <a:xfrm>
            <a:off x="6788713" y="1307066"/>
            <a:ext cx="3315604" cy="461665"/>
          </a:xfrm>
          <a:prstGeom prst="rect">
            <a:avLst/>
          </a:prstGeom>
          <a:noFill/>
        </p:spPr>
        <p:txBody>
          <a:bodyPr wrap="square" rtlCol="0">
            <a:spAutoFit/>
          </a:bodyPr>
          <a:lstStyle>
            <a:defPPr>
              <a:defRPr lang="en-US"/>
            </a:defPPr>
            <a:lvl1pP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جزئیات ظاهری و احساسی</a:t>
            </a:r>
            <a:endParaRPr lang="en-US" dirty="0"/>
          </a:p>
        </p:txBody>
      </p:sp>
      <p:sp>
        <p:nvSpPr>
          <p:cNvPr id="108" name="TextBox 107">
            <a:extLst>
              <a:ext uri="{FF2B5EF4-FFF2-40B4-BE49-F238E27FC236}">
                <a16:creationId xmlns:a16="http://schemas.microsoft.com/office/drawing/2014/main" id="{243A210A-3366-43AA-8E9F-141057DA669B}"/>
              </a:ext>
            </a:extLst>
          </p:cNvPr>
          <p:cNvSpPr txBox="1"/>
          <p:nvPr/>
        </p:nvSpPr>
        <p:spPr>
          <a:xfrm>
            <a:off x="2173890" y="1405084"/>
            <a:ext cx="3297194" cy="338554"/>
          </a:xfrm>
          <a:prstGeom prst="rect">
            <a:avLst/>
          </a:prstGeom>
          <a:noFill/>
        </p:spPr>
        <p:txBody>
          <a:bodyPr wrap="square" rtlCol="0">
            <a:spAutoFit/>
          </a:bodyPr>
          <a:lstStyle>
            <a:defPPr>
              <a:defRPr lang="en-US"/>
            </a:defPPr>
            <a:lvl1pPr algn="r" rtl="1">
              <a:defRPr sz="1600">
                <a:solidFill>
                  <a:schemeClr val="bg1">
                    <a:lumMod val="95000"/>
                  </a:schemeClr>
                </a:solidFill>
                <a:latin typeface="Pinar" pitchFamily="2" charset="-78"/>
                <a:cs typeface="Pinar" pitchFamily="2" charset="-78"/>
              </a:defRPr>
            </a:lvl1pPr>
          </a:lstStyle>
          <a:p>
            <a:r>
              <a:rPr lang="fa-IR" dirty="0"/>
              <a:t>فضای آرامش‌بخش، مردم در حال دعا.</a:t>
            </a:r>
            <a:endParaRPr lang="en-US" dirty="0"/>
          </a:p>
        </p:txBody>
      </p:sp>
      <p:sp>
        <p:nvSpPr>
          <p:cNvPr id="114" name="TextBox 113">
            <a:extLst>
              <a:ext uri="{FF2B5EF4-FFF2-40B4-BE49-F238E27FC236}">
                <a16:creationId xmlns:a16="http://schemas.microsoft.com/office/drawing/2014/main" id="{8294445F-D448-40F3-8F2A-FF2A29D292AC}"/>
              </a:ext>
            </a:extLst>
          </p:cNvPr>
          <p:cNvSpPr txBox="1"/>
          <p:nvPr/>
        </p:nvSpPr>
        <p:spPr>
          <a:xfrm>
            <a:off x="5833797" y="1183956"/>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3</a:t>
            </a:r>
          </a:p>
        </p:txBody>
      </p:sp>
      <p:sp>
        <p:nvSpPr>
          <p:cNvPr id="115" name="Oval 114">
            <a:extLst>
              <a:ext uri="{FF2B5EF4-FFF2-40B4-BE49-F238E27FC236}">
                <a16:creationId xmlns:a16="http://schemas.microsoft.com/office/drawing/2014/main" id="{0B137645-EFCA-46AE-9957-E8CD92BC8BBB}"/>
              </a:ext>
            </a:extLst>
          </p:cNvPr>
          <p:cNvSpPr/>
          <p:nvPr/>
        </p:nvSpPr>
        <p:spPr>
          <a:xfrm>
            <a:off x="5591340" y="3028172"/>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6" name="Straight Connector 115">
            <a:extLst>
              <a:ext uri="{FF2B5EF4-FFF2-40B4-BE49-F238E27FC236}">
                <a16:creationId xmlns:a16="http://schemas.microsoft.com/office/drawing/2014/main" id="{10B2A4A5-7B5B-4600-8B9C-202891C8CAD6}"/>
              </a:ext>
            </a:extLst>
          </p:cNvPr>
          <p:cNvCxnSpPr>
            <a:cxnSpLocks/>
          </p:cNvCxnSpPr>
          <p:nvPr/>
        </p:nvCxnSpPr>
        <p:spPr>
          <a:xfrm>
            <a:off x="6103951" y="398825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D8C657C-DA5D-4CCD-81EA-DE73E10F4FBD}"/>
              </a:ext>
            </a:extLst>
          </p:cNvPr>
          <p:cNvSpPr/>
          <p:nvPr/>
        </p:nvSpPr>
        <p:spPr>
          <a:xfrm>
            <a:off x="5719024" y="3155856"/>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8" name="TextBox 117">
            <a:extLst>
              <a:ext uri="{FF2B5EF4-FFF2-40B4-BE49-F238E27FC236}">
                <a16:creationId xmlns:a16="http://schemas.microsoft.com/office/drawing/2014/main" id="{E5B8AF58-5ECD-47EA-AA83-B442D7826F81}"/>
              </a:ext>
            </a:extLst>
          </p:cNvPr>
          <p:cNvSpPr txBox="1"/>
          <p:nvPr/>
        </p:nvSpPr>
        <p:spPr>
          <a:xfrm>
            <a:off x="5833797" y="3181256"/>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4</a:t>
            </a:r>
          </a:p>
        </p:txBody>
      </p:sp>
      <p:sp>
        <p:nvSpPr>
          <p:cNvPr id="119" name="TextBox 118">
            <a:extLst>
              <a:ext uri="{FF2B5EF4-FFF2-40B4-BE49-F238E27FC236}">
                <a16:creationId xmlns:a16="http://schemas.microsoft.com/office/drawing/2014/main" id="{673A2531-51AA-4685-8B18-DBFA3E545914}"/>
              </a:ext>
            </a:extLst>
          </p:cNvPr>
          <p:cNvSpPr txBox="1"/>
          <p:nvPr/>
        </p:nvSpPr>
        <p:spPr>
          <a:xfrm>
            <a:off x="6789477" y="3242811"/>
            <a:ext cx="3244535" cy="584775"/>
          </a:xfrm>
          <a:prstGeom prst="rect">
            <a:avLst/>
          </a:prstGeom>
          <a:noFill/>
        </p:spPr>
        <p:txBody>
          <a:bodyPr wrap="square" rtlCol="0">
            <a:spAutoFit/>
          </a:bodyPr>
          <a:lstStyle>
            <a:defPPr>
              <a:defRPr lang="en-US"/>
            </a:defPPr>
            <a:lvl1pPr algn="r" rtl="1">
              <a:defRPr sz="1600">
                <a:solidFill>
                  <a:schemeClr val="bg1">
                    <a:lumMod val="95000"/>
                  </a:schemeClr>
                </a:solidFill>
                <a:latin typeface="Pinar" pitchFamily="2" charset="-78"/>
                <a:cs typeface="Pinar" pitchFamily="2" charset="-78"/>
              </a:defRPr>
            </a:lvl1pPr>
          </a:lstStyle>
          <a:p>
            <a:r>
              <a:rPr lang="fa-IR" dirty="0"/>
              <a:t>نور نرم و گرم، رنگ‌های آبی و طلایی، زاویه دید از نمای بالا.</a:t>
            </a:r>
            <a:endParaRPr lang="en-US" dirty="0"/>
          </a:p>
        </p:txBody>
      </p:sp>
      <p:sp>
        <p:nvSpPr>
          <p:cNvPr id="120" name="TextBox 119">
            <a:extLst>
              <a:ext uri="{FF2B5EF4-FFF2-40B4-BE49-F238E27FC236}">
                <a16:creationId xmlns:a16="http://schemas.microsoft.com/office/drawing/2014/main" id="{58320C63-18AF-4069-B25C-D2DA88A64BAC}"/>
              </a:ext>
            </a:extLst>
          </p:cNvPr>
          <p:cNvSpPr txBox="1"/>
          <p:nvPr/>
        </p:nvSpPr>
        <p:spPr>
          <a:xfrm>
            <a:off x="2104349" y="3276190"/>
            <a:ext cx="3297194" cy="461665"/>
          </a:xfrm>
          <a:prstGeom prst="rect">
            <a:avLst/>
          </a:prstGeom>
          <a:noFill/>
        </p:spPr>
        <p:txBody>
          <a:bodyPr wrap="square" rtlCol="0">
            <a:spAutoFit/>
          </a:bodyPr>
          <a:lstStyle>
            <a:defPPr>
              <a:defRPr lang="en-US"/>
            </a:defPPr>
            <a:lvl1pP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pPr algn="r"/>
            <a:r>
              <a:rPr lang="fa-IR" dirty="0"/>
              <a:t>نور، رنگ و ترکیب‌بندی</a:t>
            </a:r>
            <a:endParaRPr lang="en-US" dirty="0"/>
          </a:p>
        </p:txBody>
      </p:sp>
      <p:sp>
        <p:nvSpPr>
          <p:cNvPr id="5" name="Rectangle 4">
            <a:extLst>
              <a:ext uri="{FF2B5EF4-FFF2-40B4-BE49-F238E27FC236}">
                <a16:creationId xmlns:a16="http://schemas.microsoft.com/office/drawing/2014/main" id="{FEC2EA0D-D707-427C-A18E-48EEABDBC975}"/>
              </a:ext>
            </a:extLst>
          </p:cNvPr>
          <p:cNvSpPr/>
          <p:nvPr/>
        </p:nvSpPr>
        <p:spPr>
          <a:xfrm>
            <a:off x="-872" y="1"/>
            <a:ext cx="2174762" cy="6852704"/>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1" name="Rectangle 120">
            <a:extLst>
              <a:ext uri="{FF2B5EF4-FFF2-40B4-BE49-F238E27FC236}">
                <a16:creationId xmlns:a16="http://schemas.microsoft.com/office/drawing/2014/main" id="{FEAC92B2-C69B-4AAD-B31B-AD104C7359FB}"/>
              </a:ext>
            </a:extLst>
          </p:cNvPr>
          <p:cNvSpPr/>
          <p:nvPr/>
        </p:nvSpPr>
        <p:spPr>
          <a:xfrm>
            <a:off x="9937537" y="1"/>
            <a:ext cx="2252821" cy="6852704"/>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cxnSp>
        <p:nvCxnSpPr>
          <p:cNvPr id="29" name="Straight Connector 28">
            <a:extLst>
              <a:ext uri="{FF2B5EF4-FFF2-40B4-BE49-F238E27FC236}">
                <a16:creationId xmlns:a16="http://schemas.microsoft.com/office/drawing/2014/main" id="{21D25BEF-70F3-473C-B81B-9EED301A4F2C}"/>
              </a:ext>
            </a:extLst>
          </p:cNvPr>
          <p:cNvCxnSpPr>
            <a:cxnSpLocks/>
          </p:cNvCxnSpPr>
          <p:nvPr/>
        </p:nvCxnSpPr>
        <p:spPr>
          <a:xfrm>
            <a:off x="6103951" y="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AC3F5E4-D7DD-4439-BA25-FE0A5054DEA7}"/>
              </a:ext>
            </a:extLst>
          </p:cNvPr>
          <p:cNvSpPr/>
          <p:nvPr/>
        </p:nvSpPr>
        <p:spPr>
          <a:xfrm>
            <a:off x="5591340" y="5020245"/>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Oval 30">
            <a:extLst>
              <a:ext uri="{FF2B5EF4-FFF2-40B4-BE49-F238E27FC236}">
                <a16:creationId xmlns:a16="http://schemas.microsoft.com/office/drawing/2014/main" id="{2F399B65-5BBD-40EA-9110-0B5193F6342C}"/>
              </a:ext>
            </a:extLst>
          </p:cNvPr>
          <p:cNvSpPr/>
          <p:nvPr/>
        </p:nvSpPr>
        <p:spPr>
          <a:xfrm>
            <a:off x="5719024" y="5147929"/>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TextBox 31">
            <a:extLst>
              <a:ext uri="{FF2B5EF4-FFF2-40B4-BE49-F238E27FC236}">
                <a16:creationId xmlns:a16="http://schemas.microsoft.com/office/drawing/2014/main" id="{C410ED0A-18DB-4952-ADB6-1E1C79DE2592}"/>
              </a:ext>
            </a:extLst>
          </p:cNvPr>
          <p:cNvSpPr txBox="1"/>
          <p:nvPr/>
        </p:nvSpPr>
        <p:spPr>
          <a:xfrm>
            <a:off x="6806359" y="5250161"/>
            <a:ext cx="3314076" cy="461665"/>
          </a:xfrm>
          <a:prstGeom prst="rect">
            <a:avLst/>
          </a:prstGeom>
          <a:noFill/>
        </p:spPr>
        <p:txBody>
          <a:bodyPr wrap="square" rtlCol="0">
            <a:spAutoFit/>
          </a:bodyPr>
          <a:lstStyle>
            <a:defPPr>
              <a:defRPr lang="en-US"/>
            </a:defPPr>
            <a:lvl1pP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فرمت و کیفیت و مدت</a:t>
            </a:r>
            <a:endParaRPr lang="en-US" dirty="0"/>
          </a:p>
        </p:txBody>
      </p:sp>
      <p:sp>
        <p:nvSpPr>
          <p:cNvPr id="33" name="TextBox 32">
            <a:extLst>
              <a:ext uri="{FF2B5EF4-FFF2-40B4-BE49-F238E27FC236}">
                <a16:creationId xmlns:a16="http://schemas.microsoft.com/office/drawing/2014/main" id="{A8B9A458-9620-4317-94B2-74A6489914F6}"/>
              </a:ext>
            </a:extLst>
          </p:cNvPr>
          <p:cNvSpPr txBox="1"/>
          <p:nvPr/>
        </p:nvSpPr>
        <p:spPr>
          <a:xfrm>
            <a:off x="2047130" y="5178630"/>
            <a:ext cx="3413998" cy="830997"/>
          </a:xfrm>
          <a:prstGeom prst="rect">
            <a:avLst/>
          </a:prstGeom>
          <a:noFill/>
        </p:spPr>
        <p:txBody>
          <a:bodyPr wrap="square" rtlCol="0">
            <a:spAutoFit/>
          </a:bodyPr>
          <a:lstStyle>
            <a:defPPr>
              <a:defRPr lang="en-US"/>
            </a:defPPr>
            <a:lvl1pPr algn="r" rtl="1">
              <a:defRPr sz="1600">
                <a:solidFill>
                  <a:schemeClr val="bg1">
                    <a:lumMod val="95000"/>
                  </a:schemeClr>
                </a:solidFill>
                <a:latin typeface="Pinar" pitchFamily="2" charset="-78"/>
                <a:cs typeface="Pinar" pitchFamily="2" charset="-78"/>
              </a:defRPr>
            </a:lvl1pPr>
          </a:lstStyle>
          <a:p>
            <a:r>
              <a:rPr lang="fa-IR" dirty="0"/>
              <a:t>تصویر با وضوح بالا (</a:t>
            </a:r>
            <a:r>
              <a:rPr lang="en-US" dirty="0"/>
              <a:t>K</a:t>
            </a:r>
            <a:r>
              <a:rPr lang="fa-IR" dirty="0"/>
              <a:t>4)برای استفاده در محتوای تبلیغی</a:t>
            </a:r>
          </a:p>
          <a:p>
            <a:r>
              <a:rPr lang="fa-IR" dirty="0"/>
              <a:t>۳۰ ثانیه، وضوح </a:t>
            </a:r>
            <a:r>
              <a:rPr lang="en-US" dirty="0"/>
              <a:t>p</a:t>
            </a:r>
            <a:r>
              <a:rPr lang="fa-IR" dirty="0"/>
              <a:t> 1080</a:t>
            </a:r>
            <a:r>
              <a:rPr lang="en-US" dirty="0"/>
              <a:t>، </a:t>
            </a:r>
            <a:r>
              <a:rPr lang="fa-IR" dirty="0"/>
              <a:t>فرمت </a:t>
            </a:r>
            <a:r>
              <a:rPr lang="en-US" dirty="0"/>
              <a:t>MP4.</a:t>
            </a:r>
          </a:p>
        </p:txBody>
      </p:sp>
      <p:sp>
        <p:nvSpPr>
          <p:cNvPr id="34" name="TextBox 33">
            <a:extLst>
              <a:ext uri="{FF2B5EF4-FFF2-40B4-BE49-F238E27FC236}">
                <a16:creationId xmlns:a16="http://schemas.microsoft.com/office/drawing/2014/main" id="{AC8A7AAC-1CB9-4D3A-90AC-7731E7D13B7F}"/>
              </a:ext>
            </a:extLst>
          </p:cNvPr>
          <p:cNvSpPr txBox="1"/>
          <p:nvPr/>
        </p:nvSpPr>
        <p:spPr>
          <a:xfrm>
            <a:off x="5833797" y="5173329"/>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5</a:t>
            </a:r>
          </a:p>
        </p:txBody>
      </p:sp>
      <p:cxnSp>
        <p:nvCxnSpPr>
          <p:cNvPr id="2" name="Straight Connector 1">
            <a:extLst>
              <a:ext uri="{FF2B5EF4-FFF2-40B4-BE49-F238E27FC236}">
                <a16:creationId xmlns:a16="http://schemas.microsoft.com/office/drawing/2014/main" id="{D513C546-5C0E-4AB7-C413-A6B16CE2C641}"/>
              </a:ext>
            </a:extLst>
          </p:cNvPr>
          <p:cNvCxnSpPr>
            <a:cxnSpLocks/>
          </p:cNvCxnSpPr>
          <p:nvPr/>
        </p:nvCxnSpPr>
        <p:spPr>
          <a:xfrm>
            <a:off x="6114777" y="5917783"/>
            <a:ext cx="0" cy="9349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755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50"/>
                                        <p:tgtEl>
                                          <p:spTgt spid="29"/>
                                        </p:tgtEl>
                                      </p:cBhvr>
                                    </p:animEffect>
                                  </p:childTnLst>
                                </p:cTn>
                              </p:par>
                            </p:childTnLst>
                          </p:cTn>
                        </p:par>
                        <p:par>
                          <p:cTn id="8" fill="hold">
                            <p:stCondLst>
                              <p:cond delay="250"/>
                            </p:stCondLst>
                            <p:childTnLst>
                              <p:par>
                                <p:cTn id="9" presetID="5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1+#ppt_w/2"/>
                                          </p:val>
                                        </p:tav>
                                        <p:tav tm="100000">
                                          <p:val>
                                            <p:strVal val="#ppt_x"/>
                                          </p:val>
                                        </p:tav>
                                      </p:tavLst>
                                    </p:anim>
                                    <p:anim calcmode="lin" valueType="num">
                                      <p:cBhvr additive="base">
                                        <p:cTn id="27" dur="500" fill="hold"/>
                                        <p:tgtEl>
                                          <p:spTgt spid="7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additive="base">
                                        <p:cTn id="30" dur="500" fill="hold"/>
                                        <p:tgtEl>
                                          <p:spTgt spid="108"/>
                                        </p:tgtEl>
                                        <p:attrNameLst>
                                          <p:attrName>ppt_x</p:attrName>
                                        </p:attrNameLst>
                                      </p:cBhvr>
                                      <p:tavLst>
                                        <p:tav tm="0">
                                          <p:val>
                                            <p:strVal val="0-#ppt_w/2"/>
                                          </p:val>
                                        </p:tav>
                                        <p:tav tm="100000">
                                          <p:val>
                                            <p:strVal val="#ppt_x"/>
                                          </p:val>
                                        </p:tav>
                                      </p:tavLst>
                                    </p:anim>
                                    <p:anim calcmode="lin" valueType="num">
                                      <p:cBhvr additive="base">
                                        <p:cTn id="31"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250"/>
                                        <p:tgtEl>
                                          <p:spTgt spid="3"/>
                                        </p:tgtEl>
                                      </p:cBhvr>
                                    </p:animEffect>
                                  </p:childTnLst>
                                </p:cTn>
                              </p:par>
                            </p:childTnLst>
                          </p:cTn>
                        </p:par>
                        <p:par>
                          <p:cTn id="37" fill="hold">
                            <p:stCondLst>
                              <p:cond delay="250"/>
                            </p:stCondLst>
                            <p:childTnLst>
                              <p:par>
                                <p:cTn id="38" presetID="53" presetClass="entr" presetSubtype="16" fill="hold" grpId="0" nodeType="afterEffect">
                                  <p:stCondLst>
                                    <p:cond delay="0"/>
                                  </p:stCondLst>
                                  <p:childTnLst>
                                    <p:set>
                                      <p:cBhvr>
                                        <p:cTn id="39" dur="1" fill="hold">
                                          <p:stCondLst>
                                            <p:cond delay="0"/>
                                          </p:stCondLst>
                                        </p:cTn>
                                        <p:tgtEl>
                                          <p:spTgt spid="115"/>
                                        </p:tgtEl>
                                        <p:attrNameLst>
                                          <p:attrName>style.visibility</p:attrName>
                                        </p:attrNameLst>
                                      </p:cBhvr>
                                      <p:to>
                                        <p:strVal val="visible"/>
                                      </p:to>
                                    </p:set>
                                    <p:anim calcmode="lin" valueType="num">
                                      <p:cBhvr>
                                        <p:cTn id="40" dur="500" fill="hold"/>
                                        <p:tgtEl>
                                          <p:spTgt spid="115"/>
                                        </p:tgtEl>
                                        <p:attrNameLst>
                                          <p:attrName>ppt_w</p:attrName>
                                        </p:attrNameLst>
                                      </p:cBhvr>
                                      <p:tavLst>
                                        <p:tav tm="0">
                                          <p:val>
                                            <p:fltVal val="0"/>
                                          </p:val>
                                        </p:tav>
                                        <p:tav tm="100000">
                                          <p:val>
                                            <p:strVal val="#ppt_w"/>
                                          </p:val>
                                        </p:tav>
                                      </p:tavLst>
                                    </p:anim>
                                    <p:anim calcmode="lin" valueType="num">
                                      <p:cBhvr>
                                        <p:cTn id="41" dur="500" fill="hold"/>
                                        <p:tgtEl>
                                          <p:spTgt spid="115"/>
                                        </p:tgtEl>
                                        <p:attrNameLst>
                                          <p:attrName>ppt_h</p:attrName>
                                        </p:attrNameLst>
                                      </p:cBhvr>
                                      <p:tavLst>
                                        <p:tav tm="0">
                                          <p:val>
                                            <p:fltVal val="0"/>
                                          </p:val>
                                        </p:tav>
                                        <p:tav tm="100000">
                                          <p:val>
                                            <p:strVal val="#ppt_h"/>
                                          </p:val>
                                        </p:tav>
                                      </p:tavLst>
                                    </p:anim>
                                    <p:animEffect transition="in" filter="fade">
                                      <p:cBhvr>
                                        <p:cTn id="42" dur="500"/>
                                        <p:tgtEl>
                                          <p:spTgt spid="115"/>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117"/>
                                        </p:tgtEl>
                                        <p:attrNameLst>
                                          <p:attrName>style.visibility</p:attrName>
                                        </p:attrNameLst>
                                      </p:cBhvr>
                                      <p:to>
                                        <p:strVal val="visible"/>
                                      </p:to>
                                    </p:set>
                                    <p:anim calcmode="lin" valueType="num">
                                      <p:cBhvr>
                                        <p:cTn id="45" dur="500" fill="hold"/>
                                        <p:tgtEl>
                                          <p:spTgt spid="117"/>
                                        </p:tgtEl>
                                        <p:attrNameLst>
                                          <p:attrName>ppt_w</p:attrName>
                                        </p:attrNameLst>
                                      </p:cBhvr>
                                      <p:tavLst>
                                        <p:tav tm="0">
                                          <p:val>
                                            <p:fltVal val="0"/>
                                          </p:val>
                                        </p:tav>
                                        <p:tav tm="100000">
                                          <p:val>
                                            <p:strVal val="#ppt_w"/>
                                          </p:val>
                                        </p:tav>
                                      </p:tavLst>
                                    </p:anim>
                                    <p:anim calcmode="lin" valueType="num">
                                      <p:cBhvr>
                                        <p:cTn id="46" dur="500" fill="hold"/>
                                        <p:tgtEl>
                                          <p:spTgt spid="117"/>
                                        </p:tgtEl>
                                        <p:attrNameLst>
                                          <p:attrName>ppt_h</p:attrName>
                                        </p:attrNameLst>
                                      </p:cBhvr>
                                      <p:tavLst>
                                        <p:tav tm="0">
                                          <p:val>
                                            <p:fltVal val="0"/>
                                          </p:val>
                                        </p:tav>
                                        <p:tav tm="100000">
                                          <p:val>
                                            <p:strVal val="#ppt_h"/>
                                          </p:val>
                                        </p:tav>
                                      </p:tavLst>
                                    </p:anim>
                                    <p:animEffect transition="in" filter="fade">
                                      <p:cBhvr>
                                        <p:cTn id="47" dur="500"/>
                                        <p:tgtEl>
                                          <p:spTgt spid="11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par>
                          <p:cTn id="52" fill="hold">
                            <p:stCondLst>
                              <p:cond delay="1500"/>
                            </p:stCondLst>
                            <p:childTnLst>
                              <p:par>
                                <p:cTn id="53" presetID="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 calcmode="lin" valueType="num">
                                      <p:cBhvr additive="base">
                                        <p:cTn id="55" dur="500" fill="hold"/>
                                        <p:tgtEl>
                                          <p:spTgt spid="120"/>
                                        </p:tgtEl>
                                        <p:attrNameLst>
                                          <p:attrName>ppt_x</p:attrName>
                                        </p:attrNameLst>
                                      </p:cBhvr>
                                      <p:tavLst>
                                        <p:tav tm="0">
                                          <p:val>
                                            <p:strVal val="0-#ppt_w/2"/>
                                          </p:val>
                                        </p:tav>
                                        <p:tav tm="100000">
                                          <p:val>
                                            <p:strVal val="#ppt_x"/>
                                          </p:val>
                                        </p:tav>
                                      </p:tavLst>
                                    </p:anim>
                                    <p:anim calcmode="lin" valueType="num">
                                      <p:cBhvr additive="base">
                                        <p:cTn id="56" dur="500" fill="hold"/>
                                        <p:tgtEl>
                                          <p:spTgt spid="12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1+#ppt_w/2"/>
                                          </p:val>
                                        </p:tav>
                                        <p:tav tm="100000">
                                          <p:val>
                                            <p:strVal val="#ppt_x"/>
                                          </p:val>
                                        </p:tav>
                                      </p:tavLst>
                                    </p:anim>
                                    <p:anim calcmode="lin" valueType="num">
                                      <p:cBhvr additive="base">
                                        <p:cTn id="60"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16"/>
                                        </p:tgtEl>
                                        <p:attrNameLst>
                                          <p:attrName>style.visibility</p:attrName>
                                        </p:attrNameLst>
                                      </p:cBhvr>
                                      <p:to>
                                        <p:strVal val="visible"/>
                                      </p:to>
                                    </p:set>
                                    <p:animEffect transition="in" filter="wipe(up)">
                                      <p:cBhvr>
                                        <p:cTn id="65" dur="250"/>
                                        <p:tgtEl>
                                          <p:spTgt spid="116"/>
                                        </p:tgtEl>
                                      </p:cBhvr>
                                    </p:animEffect>
                                  </p:childTnLst>
                                </p:cTn>
                              </p:par>
                            </p:childTnLst>
                          </p:cTn>
                        </p:par>
                        <p:par>
                          <p:cTn id="66" fill="hold">
                            <p:stCondLst>
                              <p:cond delay="25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grpId="0" nodeType="withEffect">
                                  <p:stCondLst>
                                    <p:cond delay="25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par>
                          <p:cTn id="81" fill="hold">
                            <p:stCondLst>
                              <p:cond delay="1500"/>
                            </p:stCondLst>
                            <p:childTnLst>
                              <p:par>
                                <p:cTn id="82" presetID="2" presetClass="entr" presetSubtype="2"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1+#ppt_w/2"/>
                                          </p:val>
                                        </p:tav>
                                        <p:tav tm="100000">
                                          <p:val>
                                            <p:strVal val="#ppt_x"/>
                                          </p:val>
                                        </p:tav>
                                      </p:tavLst>
                                    </p:anim>
                                    <p:anim calcmode="lin" valueType="num">
                                      <p:cBhvr additive="base">
                                        <p:cTn id="85" dur="500" fill="hold"/>
                                        <p:tgtEl>
                                          <p:spTgt spid="32"/>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0-#ppt_w/2"/>
                                          </p:val>
                                        </p:tav>
                                        <p:tav tm="100000">
                                          <p:val>
                                            <p:strVal val="#ppt_x"/>
                                          </p:val>
                                        </p:tav>
                                      </p:tavLst>
                                    </p:anim>
                                    <p:anim calcmode="lin" valueType="num">
                                      <p:cBhvr additive="base">
                                        <p:cTn id="89" dur="500" fill="hold"/>
                                        <p:tgtEl>
                                          <p:spTgt spid="33"/>
                                        </p:tgtEl>
                                        <p:attrNameLst>
                                          <p:attrName>ppt_y</p:attrName>
                                        </p:attrNameLst>
                                      </p:cBhvr>
                                      <p:tavLst>
                                        <p:tav tm="0">
                                          <p:val>
                                            <p:strVal val="#ppt_y"/>
                                          </p:val>
                                        </p:tav>
                                        <p:tav tm="100000">
                                          <p:val>
                                            <p:strVal val="#ppt_y"/>
                                          </p:val>
                                        </p:tav>
                                      </p:tavLst>
                                    </p:anim>
                                  </p:childTnLst>
                                </p:cTn>
                              </p:par>
                              <p:par>
                                <p:cTn id="90" presetID="22" presetClass="entr" presetSubtype="1" fill="hold" nodeType="with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up)">
                                      <p:cBhvr>
                                        <p:cTn id="9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71" grpId="0"/>
      <p:bldP spid="108" grpId="0"/>
      <p:bldP spid="114" grpId="0"/>
      <p:bldP spid="115" grpId="0" animBg="1"/>
      <p:bldP spid="117" grpId="0" animBg="1"/>
      <p:bldP spid="118" grpId="0"/>
      <p:bldP spid="119" grpId="0"/>
      <p:bldP spid="120" grpId="0"/>
      <p:bldP spid="30" grpId="0" animBg="1"/>
      <p:bldP spid="31" grpId="0" animBg="1"/>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5591340" y="1030872"/>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a:cxnSpLocks/>
          </p:cNvCxnSpPr>
          <p:nvPr/>
        </p:nvCxnSpPr>
        <p:spPr>
          <a:xfrm>
            <a:off x="6103951" y="199095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DECB40A-4838-47F9-98B6-1E5FF74A5251}"/>
              </a:ext>
            </a:extLst>
          </p:cNvPr>
          <p:cNvSpPr/>
          <p:nvPr/>
        </p:nvSpPr>
        <p:spPr>
          <a:xfrm>
            <a:off x="5719024" y="1158556"/>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TextBox 70">
            <a:extLst>
              <a:ext uri="{FF2B5EF4-FFF2-40B4-BE49-F238E27FC236}">
                <a16:creationId xmlns:a16="http://schemas.microsoft.com/office/drawing/2014/main" id="{ABE3D059-B595-414F-981D-6E43EAF82DC6}"/>
              </a:ext>
            </a:extLst>
          </p:cNvPr>
          <p:cNvSpPr txBox="1"/>
          <p:nvPr/>
        </p:nvSpPr>
        <p:spPr>
          <a:xfrm>
            <a:off x="6788713" y="1307066"/>
            <a:ext cx="3315604" cy="461665"/>
          </a:xfrm>
          <a:prstGeom prst="rect">
            <a:avLst/>
          </a:prstGeom>
          <a:noFill/>
        </p:spPr>
        <p:txBody>
          <a:bodyPr wrap="square" rtlCol="0">
            <a:spAutoFit/>
          </a:bodyPr>
          <a:lstStyle>
            <a:defPPr>
              <a:defRPr lang="en-US"/>
            </a:defPPr>
            <a:lvl1pP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تعیین سناریو و داستان</a:t>
            </a:r>
            <a:endParaRPr lang="en-US" dirty="0"/>
          </a:p>
        </p:txBody>
      </p:sp>
      <p:sp>
        <p:nvSpPr>
          <p:cNvPr id="108" name="TextBox 107">
            <a:extLst>
              <a:ext uri="{FF2B5EF4-FFF2-40B4-BE49-F238E27FC236}">
                <a16:creationId xmlns:a16="http://schemas.microsoft.com/office/drawing/2014/main" id="{243A210A-3366-43AA-8E9F-141057DA669B}"/>
              </a:ext>
            </a:extLst>
          </p:cNvPr>
          <p:cNvSpPr txBox="1"/>
          <p:nvPr/>
        </p:nvSpPr>
        <p:spPr>
          <a:xfrm>
            <a:off x="2532924" y="1345708"/>
            <a:ext cx="2938160" cy="584775"/>
          </a:xfrm>
          <a:prstGeom prst="rect">
            <a:avLst/>
          </a:prstGeom>
          <a:noFill/>
        </p:spPr>
        <p:txBody>
          <a:bodyPr wrap="square" rtlCol="0">
            <a:spAutoFit/>
          </a:bodyPr>
          <a:lstStyle>
            <a:defPPr>
              <a:defRPr lang="en-US"/>
            </a:defPPr>
            <a:lvl1pPr algn="r" rtl="1">
              <a:defRPr sz="1600">
                <a:solidFill>
                  <a:schemeClr val="bg1">
                    <a:lumMod val="95000"/>
                  </a:schemeClr>
                </a:solidFill>
                <a:latin typeface="Pinar" pitchFamily="2" charset="-78"/>
                <a:cs typeface="Pinar" pitchFamily="2" charset="-78"/>
              </a:defRPr>
            </a:lvl1pPr>
          </a:lstStyle>
          <a:p>
            <a:r>
              <a:rPr lang="fa-IR" dirty="0"/>
              <a:t>ویدئویی کوتاه از تأثیر نماز بر آرامش روانی.</a:t>
            </a:r>
            <a:endParaRPr lang="en-US" dirty="0"/>
          </a:p>
        </p:txBody>
      </p:sp>
      <p:sp>
        <p:nvSpPr>
          <p:cNvPr id="114" name="TextBox 113">
            <a:extLst>
              <a:ext uri="{FF2B5EF4-FFF2-40B4-BE49-F238E27FC236}">
                <a16:creationId xmlns:a16="http://schemas.microsoft.com/office/drawing/2014/main" id="{8294445F-D448-40F3-8F2A-FF2A29D292AC}"/>
              </a:ext>
            </a:extLst>
          </p:cNvPr>
          <p:cNvSpPr txBox="1"/>
          <p:nvPr/>
        </p:nvSpPr>
        <p:spPr>
          <a:xfrm>
            <a:off x="5833797" y="1183956"/>
            <a:ext cx="562506" cy="707886"/>
          </a:xfrm>
          <a:prstGeom prst="rect">
            <a:avLst/>
          </a:prstGeom>
          <a:noFill/>
        </p:spPr>
        <p:txBody>
          <a:bodyPr wrap="square" rtlCol="0">
            <a:spAutoFit/>
          </a:bodyPr>
          <a:lstStyle/>
          <a:p>
            <a:pPr algn="ctr"/>
            <a:r>
              <a:rPr lang="fa-IR" sz="4000" b="1" dirty="0">
                <a:solidFill>
                  <a:schemeClr val="bg1">
                    <a:lumMod val="95000"/>
                  </a:schemeClr>
                </a:solidFill>
                <a:latin typeface="+mj-lt"/>
              </a:rPr>
              <a:t>6</a:t>
            </a:r>
            <a:endParaRPr lang="en-US" sz="4000" b="1" dirty="0">
              <a:solidFill>
                <a:schemeClr val="bg1">
                  <a:lumMod val="95000"/>
                </a:schemeClr>
              </a:solidFill>
              <a:latin typeface="+mj-lt"/>
            </a:endParaRPr>
          </a:p>
        </p:txBody>
      </p:sp>
      <p:sp>
        <p:nvSpPr>
          <p:cNvPr id="115" name="Oval 114">
            <a:extLst>
              <a:ext uri="{FF2B5EF4-FFF2-40B4-BE49-F238E27FC236}">
                <a16:creationId xmlns:a16="http://schemas.microsoft.com/office/drawing/2014/main" id="{0B137645-EFCA-46AE-9957-E8CD92BC8BBB}"/>
              </a:ext>
            </a:extLst>
          </p:cNvPr>
          <p:cNvSpPr/>
          <p:nvPr/>
        </p:nvSpPr>
        <p:spPr>
          <a:xfrm>
            <a:off x="5591340" y="3028172"/>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6" name="Straight Connector 115">
            <a:extLst>
              <a:ext uri="{FF2B5EF4-FFF2-40B4-BE49-F238E27FC236}">
                <a16:creationId xmlns:a16="http://schemas.microsoft.com/office/drawing/2014/main" id="{10B2A4A5-7B5B-4600-8B9C-202891C8CAD6}"/>
              </a:ext>
            </a:extLst>
          </p:cNvPr>
          <p:cNvCxnSpPr>
            <a:cxnSpLocks/>
          </p:cNvCxnSpPr>
          <p:nvPr/>
        </p:nvCxnSpPr>
        <p:spPr>
          <a:xfrm>
            <a:off x="6103951" y="398825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D8C657C-DA5D-4CCD-81EA-DE73E10F4FBD}"/>
              </a:ext>
            </a:extLst>
          </p:cNvPr>
          <p:cNvSpPr/>
          <p:nvPr/>
        </p:nvSpPr>
        <p:spPr>
          <a:xfrm>
            <a:off x="5719024" y="3155856"/>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8" name="TextBox 117">
            <a:extLst>
              <a:ext uri="{FF2B5EF4-FFF2-40B4-BE49-F238E27FC236}">
                <a16:creationId xmlns:a16="http://schemas.microsoft.com/office/drawing/2014/main" id="{E5B8AF58-5ECD-47EA-AA83-B442D7826F81}"/>
              </a:ext>
            </a:extLst>
          </p:cNvPr>
          <p:cNvSpPr txBox="1"/>
          <p:nvPr/>
        </p:nvSpPr>
        <p:spPr>
          <a:xfrm>
            <a:off x="5833797" y="3181256"/>
            <a:ext cx="562506" cy="707886"/>
          </a:xfrm>
          <a:prstGeom prst="rect">
            <a:avLst/>
          </a:prstGeom>
          <a:noFill/>
        </p:spPr>
        <p:txBody>
          <a:bodyPr wrap="square" rtlCol="0">
            <a:spAutoFit/>
          </a:bodyPr>
          <a:lstStyle/>
          <a:p>
            <a:pPr algn="ctr"/>
            <a:r>
              <a:rPr lang="fa-IR" sz="4000" b="1" dirty="0">
                <a:solidFill>
                  <a:schemeClr val="bg1">
                    <a:lumMod val="95000"/>
                  </a:schemeClr>
                </a:solidFill>
                <a:latin typeface="+mj-lt"/>
              </a:rPr>
              <a:t>7</a:t>
            </a:r>
            <a:endParaRPr lang="en-US" sz="4000" b="1" dirty="0">
              <a:solidFill>
                <a:schemeClr val="bg1">
                  <a:lumMod val="95000"/>
                </a:schemeClr>
              </a:solidFill>
              <a:latin typeface="+mj-lt"/>
            </a:endParaRPr>
          </a:p>
        </p:txBody>
      </p:sp>
      <p:sp>
        <p:nvSpPr>
          <p:cNvPr id="119" name="TextBox 118">
            <a:extLst>
              <a:ext uri="{FF2B5EF4-FFF2-40B4-BE49-F238E27FC236}">
                <a16:creationId xmlns:a16="http://schemas.microsoft.com/office/drawing/2014/main" id="{673A2531-51AA-4685-8B18-DBFA3E545914}"/>
              </a:ext>
            </a:extLst>
          </p:cNvPr>
          <p:cNvSpPr txBox="1"/>
          <p:nvPr/>
        </p:nvSpPr>
        <p:spPr>
          <a:xfrm>
            <a:off x="6789477" y="3242811"/>
            <a:ext cx="3244535" cy="338554"/>
          </a:xfrm>
          <a:prstGeom prst="rect">
            <a:avLst/>
          </a:prstGeom>
          <a:noFill/>
        </p:spPr>
        <p:txBody>
          <a:bodyPr wrap="square" rtlCol="0">
            <a:spAutoFit/>
          </a:bodyPr>
          <a:lstStyle>
            <a:defPPr>
              <a:defRPr lang="en-US"/>
            </a:defPPr>
            <a:lvl1pPr algn="r" rtl="1">
              <a:defRPr sz="1600">
                <a:solidFill>
                  <a:schemeClr val="bg1">
                    <a:lumMod val="95000"/>
                  </a:schemeClr>
                </a:solidFill>
                <a:latin typeface="Pinar" pitchFamily="2" charset="-78"/>
                <a:cs typeface="Pinar" pitchFamily="2" charset="-78"/>
              </a:defRPr>
            </a:lvl1pPr>
          </a:lstStyle>
          <a:p>
            <a:r>
              <a:rPr lang="fa-IR" dirty="0"/>
              <a:t>سبک مستند یا انیمیشن سه‌بعدی.</a:t>
            </a:r>
            <a:endParaRPr lang="en-US" dirty="0"/>
          </a:p>
        </p:txBody>
      </p:sp>
      <p:sp>
        <p:nvSpPr>
          <p:cNvPr id="120" name="TextBox 119">
            <a:extLst>
              <a:ext uri="{FF2B5EF4-FFF2-40B4-BE49-F238E27FC236}">
                <a16:creationId xmlns:a16="http://schemas.microsoft.com/office/drawing/2014/main" id="{58320C63-18AF-4069-B25C-D2DA88A64BAC}"/>
              </a:ext>
            </a:extLst>
          </p:cNvPr>
          <p:cNvSpPr txBox="1"/>
          <p:nvPr/>
        </p:nvSpPr>
        <p:spPr>
          <a:xfrm>
            <a:off x="2104349" y="3276190"/>
            <a:ext cx="3297194" cy="461665"/>
          </a:xfrm>
          <a:prstGeom prst="rect">
            <a:avLst/>
          </a:prstGeom>
          <a:noFill/>
        </p:spPr>
        <p:txBody>
          <a:bodyPr wrap="square" rtlCol="0">
            <a:spAutoFit/>
          </a:bodyPr>
          <a:lstStyle>
            <a:defPPr>
              <a:defRPr lang="en-US"/>
            </a:defPPr>
            <a:lvl1pP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pPr algn="r"/>
            <a:r>
              <a:rPr lang="fa-IR" dirty="0"/>
              <a:t>سبک و تکنیک فیلم‌برداری</a:t>
            </a:r>
            <a:endParaRPr lang="en-US" dirty="0"/>
          </a:p>
        </p:txBody>
      </p:sp>
      <p:sp>
        <p:nvSpPr>
          <p:cNvPr id="5" name="Rectangle 4">
            <a:extLst>
              <a:ext uri="{FF2B5EF4-FFF2-40B4-BE49-F238E27FC236}">
                <a16:creationId xmlns:a16="http://schemas.microsoft.com/office/drawing/2014/main" id="{FEC2EA0D-D707-427C-A18E-48EEABDBC975}"/>
              </a:ext>
            </a:extLst>
          </p:cNvPr>
          <p:cNvSpPr/>
          <p:nvPr/>
        </p:nvSpPr>
        <p:spPr>
          <a:xfrm>
            <a:off x="-872" y="1"/>
            <a:ext cx="2174762" cy="6852704"/>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1" name="Rectangle 120">
            <a:extLst>
              <a:ext uri="{FF2B5EF4-FFF2-40B4-BE49-F238E27FC236}">
                <a16:creationId xmlns:a16="http://schemas.microsoft.com/office/drawing/2014/main" id="{FEAC92B2-C69B-4AAD-B31B-AD104C7359FB}"/>
              </a:ext>
            </a:extLst>
          </p:cNvPr>
          <p:cNvSpPr/>
          <p:nvPr/>
        </p:nvSpPr>
        <p:spPr>
          <a:xfrm>
            <a:off x="9937537" y="1"/>
            <a:ext cx="2252821" cy="6852704"/>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cxnSp>
        <p:nvCxnSpPr>
          <p:cNvPr id="29" name="Straight Connector 28">
            <a:extLst>
              <a:ext uri="{FF2B5EF4-FFF2-40B4-BE49-F238E27FC236}">
                <a16:creationId xmlns:a16="http://schemas.microsoft.com/office/drawing/2014/main" id="{21D25BEF-70F3-473C-B81B-9EED301A4F2C}"/>
              </a:ext>
            </a:extLst>
          </p:cNvPr>
          <p:cNvCxnSpPr>
            <a:cxnSpLocks/>
          </p:cNvCxnSpPr>
          <p:nvPr/>
        </p:nvCxnSpPr>
        <p:spPr>
          <a:xfrm>
            <a:off x="6103951" y="0"/>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AC3F5E4-D7DD-4439-BA25-FE0A5054DEA7}"/>
              </a:ext>
            </a:extLst>
          </p:cNvPr>
          <p:cNvSpPr/>
          <p:nvPr/>
        </p:nvSpPr>
        <p:spPr>
          <a:xfrm>
            <a:off x="5591340" y="5020245"/>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Oval 30">
            <a:extLst>
              <a:ext uri="{FF2B5EF4-FFF2-40B4-BE49-F238E27FC236}">
                <a16:creationId xmlns:a16="http://schemas.microsoft.com/office/drawing/2014/main" id="{2F399B65-5BBD-40EA-9110-0B5193F6342C}"/>
              </a:ext>
            </a:extLst>
          </p:cNvPr>
          <p:cNvSpPr/>
          <p:nvPr/>
        </p:nvSpPr>
        <p:spPr>
          <a:xfrm>
            <a:off x="5719024" y="5147929"/>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TextBox 31">
            <a:extLst>
              <a:ext uri="{FF2B5EF4-FFF2-40B4-BE49-F238E27FC236}">
                <a16:creationId xmlns:a16="http://schemas.microsoft.com/office/drawing/2014/main" id="{C410ED0A-18DB-4952-ADB6-1E1C79DE2592}"/>
              </a:ext>
            </a:extLst>
          </p:cNvPr>
          <p:cNvSpPr txBox="1"/>
          <p:nvPr/>
        </p:nvSpPr>
        <p:spPr>
          <a:xfrm>
            <a:off x="6806359" y="5250161"/>
            <a:ext cx="3314076" cy="461665"/>
          </a:xfrm>
          <a:prstGeom prst="rect">
            <a:avLst/>
          </a:prstGeom>
          <a:noFill/>
        </p:spPr>
        <p:txBody>
          <a:bodyPr wrap="square" rtlCol="0">
            <a:spAutoFit/>
          </a:bodyPr>
          <a:lstStyle>
            <a:defPPr>
              <a:defRPr lang="en-US"/>
            </a:defPPr>
            <a:lvl1pPr rtl="1">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حرکت دوربین و زاویه دید</a:t>
            </a:r>
            <a:endParaRPr lang="en-US" dirty="0"/>
          </a:p>
        </p:txBody>
      </p:sp>
      <p:sp>
        <p:nvSpPr>
          <p:cNvPr id="33" name="TextBox 32">
            <a:extLst>
              <a:ext uri="{FF2B5EF4-FFF2-40B4-BE49-F238E27FC236}">
                <a16:creationId xmlns:a16="http://schemas.microsoft.com/office/drawing/2014/main" id="{A8B9A458-9620-4317-94B2-74A6489914F6}"/>
              </a:ext>
            </a:extLst>
          </p:cNvPr>
          <p:cNvSpPr txBox="1"/>
          <p:nvPr/>
        </p:nvSpPr>
        <p:spPr>
          <a:xfrm>
            <a:off x="2370299" y="5270407"/>
            <a:ext cx="3054737" cy="584775"/>
          </a:xfrm>
          <a:prstGeom prst="rect">
            <a:avLst/>
          </a:prstGeom>
          <a:noFill/>
        </p:spPr>
        <p:txBody>
          <a:bodyPr wrap="square" rtlCol="0">
            <a:spAutoFit/>
          </a:bodyPr>
          <a:lstStyle>
            <a:defPPr>
              <a:defRPr lang="en-US"/>
            </a:defPPr>
            <a:lvl1pPr algn="r" rtl="1">
              <a:defRPr sz="1600">
                <a:solidFill>
                  <a:schemeClr val="bg1">
                    <a:lumMod val="95000"/>
                  </a:schemeClr>
                </a:solidFill>
                <a:latin typeface="Pinar" pitchFamily="2" charset="-78"/>
                <a:cs typeface="Pinar" pitchFamily="2" charset="-78"/>
              </a:defRPr>
            </a:lvl1pPr>
          </a:lstStyle>
          <a:p>
            <a:r>
              <a:rPr lang="fa-IR" dirty="0"/>
              <a:t>حرکت نرم دوربین، نمای نزدیک روی چهره فرد نمازگزار.</a:t>
            </a:r>
            <a:endParaRPr lang="en-US" dirty="0"/>
          </a:p>
        </p:txBody>
      </p:sp>
      <p:sp>
        <p:nvSpPr>
          <p:cNvPr id="34" name="TextBox 33">
            <a:extLst>
              <a:ext uri="{FF2B5EF4-FFF2-40B4-BE49-F238E27FC236}">
                <a16:creationId xmlns:a16="http://schemas.microsoft.com/office/drawing/2014/main" id="{AC8A7AAC-1CB9-4D3A-90AC-7731E7D13B7F}"/>
              </a:ext>
            </a:extLst>
          </p:cNvPr>
          <p:cNvSpPr txBox="1"/>
          <p:nvPr/>
        </p:nvSpPr>
        <p:spPr>
          <a:xfrm>
            <a:off x="5833797" y="5173329"/>
            <a:ext cx="562506" cy="707886"/>
          </a:xfrm>
          <a:prstGeom prst="rect">
            <a:avLst/>
          </a:prstGeom>
          <a:noFill/>
        </p:spPr>
        <p:txBody>
          <a:bodyPr wrap="square" rtlCol="0">
            <a:spAutoFit/>
          </a:bodyPr>
          <a:lstStyle/>
          <a:p>
            <a:pPr algn="ctr"/>
            <a:r>
              <a:rPr lang="fa-IR" sz="4000" b="1" dirty="0">
                <a:solidFill>
                  <a:schemeClr val="bg1">
                    <a:lumMod val="95000"/>
                  </a:schemeClr>
                </a:solidFill>
                <a:latin typeface="+mj-lt"/>
              </a:rPr>
              <a:t>8</a:t>
            </a:r>
            <a:endParaRPr lang="en-US" sz="4000" b="1" dirty="0">
              <a:solidFill>
                <a:schemeClr val="bg1">
                  <a:lumMod val="95000"/>
                </a:schemeClr>
              </a:solidFill>
              <a:latin typeface="+mj-lt"/>
            </a:endParaRPr>
          </a:p>
        </p:txBody>
      </p:sp>
    </p:spTree>
    <p:extLst>
      <p:ext uri="{BB962C8B-B14F-4D97-AF65-F5344CB8AC3E}">
        <p14:creationId xmlns:p14="http://schemas.microsoft.com/office/powerpoint/2010/main" val="1918972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50"/>
                                        <p:tgtEl>
                                          <p:spTgt spid="29"/>
                                        </p:tgtEl>
                                      </p:cBhvr>
                                    </p:animEffect>
                                  </p:childTnLst>
                                </p:cTn>
                              </p:par>
                            </p:childTnLst>
                          </p:cTn>
                        </p:par>
                        <p:par>
                          <p:cTn id="8" fill="hold">
                            <p:stCondLst>
                              <p:cond delay="250"/>
                            </p:stCondLst>
                            <p:childTnLst>
                              <p:par>
                                <p:cTn id="9" presetID="5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1+#ppt_w/2"/>
                                          </p:val>
                                        </p:tav>
                                        <p:tav tm="100000">
                                          <p:val>
                                            <p:strVal val="#ppt_x"/>
                                          </p:val>
                                        </p:tav>
                                      </p:tavLst>
                                    </p:anim>
                                    <p:anim calcmode="lin" valueType="num">
                                      <p:cBhvr additive="base">
                                        <p:cTn id="27" dur="500" fill="hold"/>
                                        <p:tgtEl>
                                          <p:spTgt spid="7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additive="base">
                                        <p:cTn id="30" dur="500" fill="hold"/>
                                        <p:tgtEl>
                                          <p:spTgt spid="108"/>
                                        </p:tgtEl>
                                        <p:attrNameLst>
                                          <p:attrName>ppt_x</p:attrName>
                                        </p:attrNameLst>
                                      </p:cBhvr>
                                      <p:tavLst>
                                        <p:tav tm="0">
                                          <p:val>
                                            <p:strVal val="0-#ppt_w/2"/>
                                          </p:val>
                                        </p:tav>
                                        <p:tav tm="100000">
                                          <p:val>
                                            <p:strVal val="#ppt_x"/>
                                          </p:val>
                                        </p:tav>
                                      </p:tavLst>
                                    </p:anim>
                                    <p:anim calcmode="lin" valueType="num">
                                      <p:cBhvr additive="base">
                                        <p:cTn id="31"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250"/>
                                        <p:tgtEl>
                                          <p:spTgt spid="3"/>
                                        </p:tgtEl>
                                      </p:cBhvr>
                                    </p:animEffect>
                                  </p:childTnLst>
                                </p:cTn>
                              </p:par>
                            </p:childTnLst>
                          </p:cTn>
                        </p:par>
                        <p:par>
                          <p:cTn id="37" fill="hold">
                            <p:stCondLst>
                              <p:cond delay="250"/>
                            </p:stCondLst>
                            <p:childTnLst>
                              <p:par>
                                <p:cTn id="38" presetID="53" presetClass="entr" presetSubtype="16" fill="hold" grpId="0" nodeType="afterEffect">
                                  <p:stCondLst>
                                    <p:cond delay="0"/>
                                  </p:stCondLst>
                                  <p:childTnLst>
                                    <p:set>
                                      <p:cBhvr>
                                        <p:cTn id="39" dur="1" fill="hold">
                                          <p:stCondLst>
                                            <p:cond delay="0"/>
                                          </p:stCondLst>
                                        </p:cTn>
                                        <p:tgtEl>
                                          <p:spTgt spid="115"/>
                                        </p:tgtEl>
                                        <p:attrNameLst>
                                          <p:attrName>style.visibility</p:attrName>
                                        </p:attrNameLst>
                                      </p:cBhvr>
                                      <p:to>
                                        <p:strVal val="visible"/>
                                      </p:to>
                                    </p:set>
                                    <p:anim calcmode="lin" valueType="num">
                                      <p:cBhvr>
                                        <p:cTn id="40" dur="500" fill="hold"/>
                                        <p:tgtEl>
                                          <p:spTgt spid="115"/>
                                        </p:tgtEl>
                                        <p:attrNameLst>
                                          <p:attrName>ppt_w</p:attrName>
                                        </p:attrNameLst>
                                      </p:cBhvr>
                                      <p:tavLst>
                                        <p:tav tm="0">
                                          <p:val>
                                            <p:fltVal val="0"/>
                                          </p:val>
                                        </p:tav>
                                        <p:tav tm="100000">
                                          <p:val>
                                            <p:strVal val="#ppt_w"/>
                                          </p:val>
                                        </p:tav>
                                      </p:tavLst>
                                    </p:anim>
                                    <p:anim calcmode="lin" valueType="num">
                                      <p:cBhvr>
                                        <p:cTn id="41" dur="500" fill="hold"/>
                                        <p:tgtEl>
                                          <p:spTgt spid="115"/>
                                        </p:tgtEl>
                                        <p:attrNameLst>
                                          <p:attrName>ppt_h</p:attrName>
                                        </p:attrNameLst>
                                      </p:cBhvr>
                                      <p:tavLst>
                                        <p:tav tm="0">
                                          <p:val>
                                            <p:fltVal val="0"/>
                                          </p:val>
                                        </p:tav>
                                        <p:tav tm="100000">
                                          <p:val>
                                            <p:strVal val="#ppt_h"/>
                                          </p:val>
                                        </p:tav>
                                      </p:tavLst>
                                    </p:anim>
                                    <p:animEffect transition="in" filter="fade">
                                      <p:cBhvr>
                                        <p:cTn id="42" dur="500"/>
                                        <p:tgtEl>
                                          <p:spTgt spid="115"/>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117"/>
                                        </p:tgtEl>
                                        <p:attrNameLst>
                                          <p:attrName>style.visibility</p:attrName>
                                        </p:attrNameLst>
                                      </p:cBhvr>
                                      <p:to>
                                        <p:strVal val="visible"/>
                                      </p:to>
                                    </p:set>
                                    <p:anim calcmode="lin" valueType="num">
                                      <p:cBhvr>
                                        <p:cTn id="45" dur="500" fill="hold"/>
                                        <p:tgtEl>
                                          <p:spTgt spid="117"/>
                                        </p:tgtEl>
                                        <p:attrNameLst>
                                          <p:attrName>ppt_w</p:attrName>
                                        </p:attrNameLst>
                                      </p:cBhvr>
                                      <p:tavLst>
                                        <p:tav tm="0">
                                          <p:val>
                                            <p:fltVal val="0"/>
                                          </p:val>
                                        </p:tav>
                                        <p:tav tm="100000">
                                          <p:val>
                                            <p:strVal val="#ppt_w"/>
                                          </p:val>
                                        </p:tav>
                                      </p:tavLst>
                                    </p:anim>
                                    <p:anim calcmode="lin" valueType="num">
                                      <p:cBhvr>
                                        <p:cTn id="46" dur="500" fill="hold"/>
                                        <p:tgtEl>
                                          <p:spTgt spid="117"/>
                                        </p:tgtEl>
                                        <p:attrNameLst>
                                          <p:attrName>ppt_h</p:attrName>
                                        </p:attrNameLst>
                                      </p:cBhvr>
                                      <p:tavLst>
                                        <p:tav tm="0">
                                          <p:val>
                                            <p:fltVal val="0"/>
                                          </p:val>
                                        </p:tav>
                                        <p:tav tm="100000">
                                          <p:val>
                                            <p:strVal val="#ppt_h"/>
                                          </p:val>
                                        </p:tav>
                                      </p:tavLst>
                                    </p:anim>
                                    <p:animEffect transition="in" filter="fade">
                                      <p:cBhvr>
                                        <p:cTn id="47" dur="500"/>
                                        <p:tgtEl>
                                          <p:spTgt spid="11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par>
                          <p:cTn id="52" fill="hold">
                            <p:stCondLst>
                              <p:cond delay="1500"/>
                            </p:stCondLst>
                            <p:childTnLst>
                              <p:par>
                                <p:cTn id="53" presetID="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 calcmode="lin" valueType="num">
                                      <p:cBhvr additive="base">
                                        <p:cTn id="55" dur="500" fill="hold"/>
                                        <p:tgtEl>
                                          <p:spTgt spid="120"/>
                                        </p:tgtEl>
                                        <p:attrNameLst>
                                          <p:attrName>ppt_x</p:attrName>
                                        </p:attrNameLst>
                                      </p:cBhvr>
                                      <p:tavLst>
                                        <p:tav tm="0">
                                          <p:val>
                                            <p:strVal val="0-#ppt_w/2"/>
                                          </p:val>
                                        </p:tav>
                                        <p:tav tm="100000">
                                          <p:val>
                                            <p:strVal val="#ppt_x"/>
                                          </p:val>
                                        </p:tav>
                                      </p:tavLst>
                                    </p:anim>
                                    <p:anim calcmode="lin" valueType="num">
                                      <p:cBhvr additive="base">
                                        <p:cTn id="56" dur="500" fill="hold"/>
                                        <p:tgtEl>
                                          <p:spTgt spid="12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1+#ppt_w/2"/>
                                          </p:val>
                                        </p:tav>
                                        <p:tav tm="100000">
                                          <p:val>
                                            <p:strVal val="#ppt_x"/>
                                          </p:val>
                                        </p:tav>
                                      </p:tavLst>
                                    </p:anim>
                                    <p:anim calcmode="lin" valueType="num">
                                      <p:cBhvr additive="base">
                                        <p:cTn id="60"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16"/>
                                        </p:tgtEl>
                                        <p:attrNameLst>
                                          <p:attrName>style.visibility</p:attrName>
                                        </p:attrNameLst>
                                      </p:cBhvr>
                                      <p:to>
                                        <p:strVal val="visible"/>
                                      </p:to>
                                    </p:set>
                                    <p:animEffect transition="in" filter="wipe(up)">
                                      <p:cBhvr>
                                        <p:cTn id="65" dur="250"/>
                                        <p:tgtEl>
                                          <p:spTgt spid="116"/>
                                        </p:tgtEl>
                                      </p:cBhvr>
                                    </p:animEffect>
                                  </p:childTnLst>
                                </p:cTn>
                              </p:par>
                            </p:childTnLst>
                          </p:cTn>
                        </p:par>
                        <p:par>
                          <p:cTn id="66" fill="hold">
                            <p:stCondLst>
                              <p:cond delay="25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grpId="0" nodeType="withEffect">
                                  <p:stCondLst>
                                    <p:cond delay="25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par>
                          <p:cTn id="81" fill="hold">
                            <p:stCondLst>
                              <p:cond delay="1500"/>
                            </p:stCondLst>
                            <p:childTnLst>
                              <p:par>
                                <p:cTn id="82" presetID="2" presetClass="entr" presetSubtype="2"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1+#ppt_w/2"/>
                                          </p:val>
                                        </p:tav>
                                        <p:tav tm="100000">
                                          <p:val>
                                            <p:strVal val="#ppt_x"/>
                                          </p:val>
                                        </p:tav>
                                      </p:tavLst>
                                    </p:anim>
                                    <p:anim calcmode="lin" valueType="num">
                                      <p:cBhvr additive="base">
                                        <p:cTn id="85" dur="500" fill="hold"/>
                                        <p:tgtEl>
                                          <p:spTgt spid="32"/>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0-#ppt_w/2"/>
                                          </p:val>
                                        </p:tav>
                                        <p:tav tm="100000">
                                          <p:val>
                                            <p:strVal val="#ppt_x"/>
                                          </p:val>
                                        </p:tav>
                                      </p:tavLst>
                                    </p:anim>
                                    <p:anim calcmode="lin" valueType="num">
                                      <p:cBhvr additive="base">
                                        <p:cTn id="89"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71" grpId="0"/>
      <p:bldP spid="108" grpId="0"/>
      <p:bldP spid="114" grpId="0"/>
      <p:bldP spid="115" grpId="0" animBg="1"/>
      <p:bldP spid="117" grpId="0" animBg="1"/>
      <p:bldP spid="118" grpId="0"/>
      <p:bldP spid="119" grpId="0"/>
      <p:bldP spid="120" grpId="0"/>
      <p:bldP spid="30" grpId="0" animBg="1"/>
      <p:bldP spid="31" grpId="0" animBg="1"/>
      <p:bldP spid="32" grpId="0"/>
      <p:bldP spid="33"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37AD9"/>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2244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grpSp>
        <p:nvGrpSpPr>
          <p:cNvPr id="18" name="Group 17">
            <a:extLst>
              <a:ext uri="{FF2B5EF4-FFF2-40B4-BE49-F238E27FC236}">
                <a16:creationId xmlns:a16="http://schemas.microsoft.com/office/drawing/2014/main" id="{74A7C4BF-5323-4932-9992-7E6D75854A96}"/>
              </a:ext>
            </a:extLst>
          </p:cNvPr>
          <p:cNvGrpSpPr/>
          <p:nvPr/>
        </p:nvGrpSpPr>
        <p:grpSpPr>
          <a:xfrm>
            <a:off x="1865808" y="2341058"/>
            <a:ext cx="2714626" cy="1866900"/>
            <a:chOff x="6393265" y="2209800"/>
            <a:chExt cx="1805441" cy="1866900"/>
          </a:xfrm>
        </p:grpSpPr>
        <p:sp>
          <p:nvSpPr>
            <p:cNvPr id="19" name="Rectangle: Top Corners Rounded 18">
              <a:extLst>
                <a:ext uri="{FF2B5EF4-FFF2-40B4-BE49-F238E27FC236}">
                  <a16:creationId xmlns:a16="http://schemas.microsoft.com/office/drawing/2014/main" id="{AF6F85B8-6E44-4B92-AA2E-3C99067DE46C}"/>
                </a:ext>
              </a:extLst>
            </p:cNvPr>
            <p:cNvSpPr/>
            <p:nvPr/>
          </p:nvSpPr>
          <p:spPr>
            <a:xfrm>
              <a:off x="6488272" y="2209800"/>
              <a:ext cx="1591582" cy="1866900"/>
            </a:xfrm>
            <a:prstGeom prst="round2SameRect">
              <a:avLst>
                <a:gd name="adj1" fmla="val 1206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0" name="TextBox 19">
              <a:extLst>
                <a:ext uri="{FF2B5EF4-FFF2-40B4-BE49-F238E27FC236}">
                  <a16:creationId xmlns:a16="http://schemas.microsoft.com/office/drawing/2014/main" id="{F02C0A1B-0CD9-4261-9860-704E9F5B6409}"/>
                </a:ext>
              </a:extLst>
            </p:cNvPr>
            <p:cNvSpPr txBox="1"/>
            <p:nvPr/>
          </p:nvSpPr>
          <p:spPr>
            <a:xfrm>
              <a:off x="6393265" y="2391348"/>
              <a:ext cx="1805441" cy="1077218"/>
            </a:xfrm>
            <a:prstGeom prst="rect">
              <a:avLst/>
            </a:prstGeom>
            <a:noFill/>
          </p:spPr>
          <p:txBody>
            <a:bodyPr wrap="square" rtlCol="0">
              <a:spAutoFit/>
            </a:bodyPr>
            <a:lstStyle/>
            <a:p>
              <a:pPr algn="ctr"/>
              <a:r>
                <a:rPr lang="fa-IR" sz="3200" b="1" dirty="0">
                  <a:solidFill>
                    <a:srgbClr val="837AD9"/>
                  </a:solidFill>
                  <a:latin typeface="Ray ExtraBlack" panose="02000504000000020004" pitchFamily="2" charset="-78"/>
                  <a:cs typeface="Ray ExtraBlack" panose="02000504000000020004" pitchFamily="2" charset="-78"/>
                </a:rPr>
                <a:t>برای تولید تصویر</a:t>
              </a:r>
              <a:endParaRPr lang="en-US" sz="3200" b="1" dirty="0">
                <a:solidFill>
                  <a:srgbClr val="837AD9"/>
                </a:solidFill>
                <a:latin typeface="Ray ExtraBlack" panose="02000504000000020004" pitchFamily="2" charset="-78"/>
                <a:cs typeface="Ray ExtraBlack" panose="02000504000000020004" pitchFamily="2" charset="-78"/>
              </a:endParaRPr>
            </a:p>
          </p:txBody>
        </p:sp>
        <p:sp>
          <p:nvSpPr>
            <p:cNvPr id="21" name="TextBox 20">
              <a:extLst>
                <a:ext uri="{FF2B5EF4-FFF2-40B4-BE49-F238E27FC236}">
                  <a16:creationId xmlns:a16="http://schemas.microsoft.com/office/drawing/2014/main" id="{7BCBFA64-ED33-403E-BC7D-AD57A9C339D3}"/>
                </a:ext>
              </a:extLst>
            </p:cNvPr>
            <p:cNvSpPr txBox="1"/>
            <p:nvPr/>
          </p:nvSpPr>
          <p:spPr>
            <a:xfrm>
              <a:off x="6836846" y="2763876"/>
              <a:ext cx="894432" cy="769441"/>
            </a:xfrm>
            <a:prstGeom prst="rect">
              <a:avLst/>
            </a:prstGeom>
            <a:noFill/>
          </p:spPr>
          <p:txBody>
            <a:bodyPr wrap="square" rtlCol="0">
              <a:spAutoFit/>
            </a:bodyPr>
            <a:lstStyle/>
            <a:p>
              <a:pPr algn="ctr"/>
              <a:endParaRPr lang="en-US" sz="4400" b="1" dirty="0">
                <a:solidFill>
                  <a:srgbClr val="837AD9"/>
                </a:solidFill>
                <a:latin typeface="Montserrat" panose="00000500000000000000" pitchFamily="2" charset="0"/>
              </a:endParaRPr>
            </a:p>
          </p:txBody>
        </p:sp>
      </p:grpSp>
      <p:sp>
        <p:nvSpPr>
          <p:cNvPr id="22" name="Freeform: Shape 21">
            <a:extLst>
              <a:ext uri="{FF2B5EF4-FFF2-40B4-BE49-F238E27FC236}">
                <a16:creationId xmlns:a16="http://schemas.microsoft.com/office/drawing/2014/main" id="{4C3D830E-AEFC-4625-AC8C-FF09098F51B7}"/>
              </a:ext>
            </a:extLst>
          </p:cNvPr>
          <p:cNvSpPr/>
          <p:nvPr/>
        </p:nvSpPr>
        <p:spPr>
          <a:xfrm flipV="1">
            <a:off x="2008660" y="3274508"/>
            <a:ext cx="239307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837AD9"/>
          </a:solidFill>
          <a:ln>
            <a:noFill/>
          </a:ln>
          <a:effectLst>
            <a:outerShdw blurRad="101600"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nvGrpSpPr>
          <p:cNvPr id="26" name="Group 25">
            <a:extLst>
              <a:ext uri="{FF2B5EF4-FFF2-40B4-BE49-F238E27FC236}">
                <a16:creationId xmlns:a16="http://schemas.microsoft.com/office/drawing/2014/main" id="{DB932EEF-412F-4485-8D85-4D78BD6566C7}"/>
              </a:ext>
            </a:extLst>
          </p:cNvPr>
          <p:cNvGrpSpPr/>
          <p:nvPr/>
        </p:nvGrpSpPr>
        <p:grpSpPr>
          <a:xfrm>
            <a:off x="2049279" y="3789306"/>
            <a:ext cx="2423861" cy="1631216"/>
            <a:chOff x="6380977" y="3874985"/>
            <a:chExt cx="2423861" cy="926605"/>
          </a:xfrm>
        </p:grpSpPr>
        <p:sp>
          <p:nvSpPr>
            <p:cNvPr id="27" name="TextBox 26">
              <a:extLst>
                <a:ext uri="{FF2B5EF4-FFF2-40B4-BE49-F238E27FC236}">
                  <a16:creationId xmlns:a16="http://schemas.microsoft.com/office/drawing/2014/main" id="{66431667-FB0F-4112-B8ED-8F839BD705A8}"/>
                </a:ext>
              </a:extLst>
            </p:cNvPr>
            <p:cNvSpPr txBox="1"/>
            <p:nvPr/>
          </p:nvSpPr>
          <p:spPr>
            <a:xfrm>
              <a:off x="6380977" y="3874985"/>
              <a:ext cx="2423861" cy="92660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FFC000"/>
                  </a:solidFill>
                  <a:latin typeface="Montserrat" panose="00000500000000000000" pitchFamily="2" charset="0"/>
                </a:rPr>
                <a:t>Adobe Firefly</a:t>
              </a:r>
              <a:endParaRPr lang="fa-IR" sz="2000" b="1" dirty="0">
                <a:solidFill>
                  <a:srgbClr val="FFC000"/>
                </a:solidFill>
                <a:latin typeface="Montserrat" panose="00000500000000000000" pitchFamily="2" charset="0"/>
              </a:endParaRPr>
            </a:p>
            <a:p>
              <a:pPr marL="342900" indent="-342900">
                <a:buFont typeface="Arial" panose="020B0604020202020204" pitchFamily="34" charset="0"/>
                <a:buChar char="•"/>
              </a:pPr>
              <a:r>
                <a:rPr lang="en-US" sz="2000" b="1" dirty="0" err="1">
                  <a:solidFill>
                    <a:srgbClr val="FFC000"/>
                  </a:solidFill>
                  <a:latin typeface="Montserrat" panose="00000500000000000000" pitchFamily="2" charset="0"/>
                </a:rPr>
                <a:t>ImageFX</a:t>
              </a:r>
              <a:endParaRPr lang="fa-IR" sz="2000" b="1" dirty="0">
                <a:solidFill>
                  <a:srgbClr val="FFC000"/>
                </a:solidFill>
                <a:latin typeface="Montserrat" panose="00000500000000000000" pitchFamily="2" charset="0"/>
              </a:endParaRPr>
            </a:p>
            <a:p>
              <a:pPr marL="342900" indent="-342900">
                <a:buFont typeface="Arial" panose="020B0604020202020204" pitchFamily="34" charset="0"/>
                <a:buChar char="•"/>
              </a:pPr>
              <a:r>
                <a:rPr lang="en-US" sz="2000" b="1" dirty="0">
                  <a:solidFill>
                    <a:srgbClr val="FFC000"/>
                  </a:solidFill>
                  <a:latin typeface="Montserrat" panose="00000500000000000000" pitchFamily="2" charset="0"/>
                </a:rPr>
                <a:t>Leonardo</a:t>
              </a:r>
            </a:p>
            <a:p>
              <a:pPr marL="342900" indent="-342900">
                <a:buFont typeface="Arial" panose="020B0604020202020204" pitchFamily="34" charset="0"/>
                <a:buChar char="•"/>
              </a:pPr>
              <a:r>
                <a:rPr lang="en-US" sz="2000" b="1" dirty="0">
                  <a:solidFill>
                    <a:srgbClr val="FFC000"/>
                  </a:solidFill>
                  <a:latin typeface="Montserrat" panose="00000500000000000000" pitchFamily="2" charset="0"/>
                </a:rPr>
                <a:t>Copilot</a:t>
              </a:r>
            </a:p>
            <a:p>
              <a:pPr marL="342900" indent="-342900">
                <a:buFont typeface="Arial" panose="020B0604020202020204" pitchFamily="34" charset="0"/>
                <a:buChar char="•"/>
              </a:pPr>
              <a:r>
                <a:rPr lang="en-US" sz="2000" b="1" dirty="0">
                  <a:solidFill>
                    <a:srgbClr val="FFC000"/>
                  </a:solidFill>
                  <a:latin typeface="Montserrat" panose="00000500000000000000" pitchFamily="2" charset="0"/>
                </a:rPr>
                <a:t>Canva AI</a:t>
              </a:r>
            </a:p>
          </p:txBody>
        </p:sp>
        <p:sp>
          <p:nvSpPr>
            <p:cNvPr id="28" name="TextBox 27">
              <a:extLst>
                <a:ext uri="{FF2B5EF4-FFF2-40B4-BE49-F238E27FC236}">
                  <a16:creationId xmlns:a16="http://schemas.microsoft.com/office/drawing/2014/main" id="{4D8FC72A-5721-45EA-8BEC-41FF8E2AE29C}"/>
                </a:ext>
              </a:extLst>
            </p:cNvPr>
            <p:cNvSpPr txBox="1"/>
            <p:nvPr/>
          </p:nvSpPr>
          <p:spPr>
            <a:xfrm>
              <a:off x="6488272" y="4165877"/>
              <a:ext cx="1591582" cy="276999"/>
            </a:xfrm>
            <a:prstGeom prst="rect">
              <a:avLst/>
            </a:prstGeom>
            <a:noFill/>
          </p:spPr>
          <p:txBody>
            <a:bodyPr wrap="square" rtlCol="0">
              <a:spAutoFit/>
            </a:bodyPr>
            <a:lstStyle/>
            <a:p>
              <a:pPr algn="ctr"/>
              <a:endParaRPr lang="en-US" sz="1200" dirty="0">
                <a:solidFill>
                  <a:schemeClr val="bg1">
                    <a:lumMod val="95000"/>
                  </a:schemeClr>
                </a:solidFill>
                <a:latin typeface="Montserrat" panose="00000500000000000000" pitchFamily="2" charset="0"/>
              </a:endParaRPr>
            </a:p>
          </p:txBody>
        </p:sp>
      </p:grpSp>
      <p:grpSp>
        <p:nvGrpSpPr>
          <p:cNvPr id="38" name="Group 37">
            <a:extLst>
              <a:ext uri="{FF2B5EF4-FFF2-40B4-BE49-F238E27FC236}">
                <a16:creationId xmlns:a16="http://schemas.microsoft.com/office/drawing/2014/main" id="{572C022E-1395-46A9-81AD-F018F866CFD0}"/>
              </a:ext>
            </a:extLst>
          </p:cNvPr>
          <p:cNvGrpSpPr/>
          <p:nvPr/>
        </p:nvGrpSpPr>
        <p:grpSpPr>
          <a:xfrm>
            <a:off x="7550021" y="2341058"/>
            <a:ext cx="2850778" cy="1866900"/>
            <a:chOff x="6420552" y="2209800"/>
            <a:chExt cx="1805441" cy="1866900"/>
          </a:xfrm>
        </p:grpSpPr>
        <p:sp>
          <p:nvSpPr>
            <p:cNvPr id="39" name="Rectangle: Top Corners Rounded 38">
              <a:extLst>
                <a:ext uri="{FF2B5EF4-FFF2-40B4-BE49-F238E27FC236}">
                  <a16:creationId xmlns:a16="http://schemas.microsoft.com/office/drawing/2014/main" id="{608FDDCE-B905-463D-A61A-4099F6BAF99C}"/>
                </a:ext>
              </a:extLst>
            </p:cNvPr>
            <p:cNvSpPr/>
            <p:nvPr/>
          </p:nvSpPr>
          <p:spPr>
            <a:xfrm>
              <a:off x="6488272" y="2209800"/>
              <a:ext cx="1591582" cy="1866900"/>
            </a:xfrm>
            <a:prstGeom prst="round2SameRect">
              <a:avLst>
                <a:gd name="adj1" fmla="val 1206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40" name="TextBox 39">
              <a:extLst>
                <a:ext uri="{FF2B5EF4-FFF2-40B4-BE49-F238E27FC236}">
                  <a16:creationId xmlns:a16="http://schemas.microsoft.com/office/drawing/2014/main" id="{E0BEBD9B-8005-4A8F-A92F-D444B03F0A5C}"/>
                </a:ext>
              </a:extLst>
            </p:cNvPr>
            <p:cNvSpPr txBox="1"/>
            <p:nvPr/>
          </p:nvSpPr>
          <p:spPr>
            <a:xfrm>
              <a:off x="6420552" y="2375944"/>
              <a:ext cx="1805441" cy="584775"/>
            </a:xfrm>
            <a:prstGeom prst="rect">
              <a:avLst/>
            </a:prstGeom>
            <a:noFill/>
          </p:spPr>
          <p:txBody>
            <a:bodyPr wrap="square" rtlCol="0">
              <a:spAutoFit/>
            </a:bodyPr>
            <a:lstStyle>
              <a:defPPr>
                <a:defRPr lang="en-US"/>
              </a:defPPr>
              <a:lvl1pPr algn="ctr">
                <a:defRPr sz="3200" b="1">
                  <a:solidFill>
                    <a:srgbClr val="837AD9"/>
                  </a:solidFill>
                  <a:latin typeface="Ray ExtraBlack" panose="02000504000000020004" pitchFamily="2" charset="-78"/>
                  <a:cs typeface="Ray ExtraBlack" panose="02000504000000020004" pitchFamily="2" charset="-78"/>
                </a:defRPr>
              </a:lvl1pPr>
            </a:lstStyle>
            <a:p>
              <a:r>
                <a:rPr lang="fa-IR" dirty="0"/>
                <a:t>برای تولید فیلم</a:t>
              </a:r>
              <a:endParaRPr lang="en-US" dirty="0"/>
            </a:p>
          </p:txBody>
        </p:sp>
        <p:sp>
          <p:nvSpPr>
            <p:cNvPr id="42" name="TextBox 41">
              <a:extLst>
                <a:ext uri="{FF2B5EF4-FFF2-40B4-BE49-F238E27FC236}">
                  <a16:creationId xmlns:a16="http://schemas.microsoft.com/office/drawing/2014/main" id="{A5CFB830-DBD3-4BEC-A468-6619C78318EC}"/>
                </a:ext>
              </a:extLst>
            </p:cNvPr>
            <p:cNvSpPr txBox="1"/>
            <p:nvPr/>
          </p:nvSpPr>
          <p:spPr>
            <a:xfrm>
              <a:off x="6836846" y="2763876"/>
              <a:ext cx="894432" cy="769441"/>
            </a:xfrm>
            <a:prstGeom prst="rect">
              <a:avLst/>
            </a:prstGeom>
            <a:noFill/>
          </p:spPr>
          <p:txBody>
            <a:bodyPr wrap="square" rtlCol="0">
              <a:spAutoFit/>
            </a:bodyPr>
            <a:lstStyle/>
            <a:p>
              <a:pPr algn="ctr"/>
              <a:endParaRPr lang="en-US" sz="4400" b="1" dirty="0">
                <a:solidFill>
                  <a:srgbClr val="837AD9"/>
                </a:solidFill>
                <a:latin typeface="Montserrat" panose="00000500000000000000" pitchFamily="2" charset="0"/>
              </a:endParaRPr>
            </a:p>
          </p:txBody>
        </p:sp>
      </p:grpSp>
      <p:sp>
        <p:nvSpPr>
          <p:cNvPr id="45" name="Freeform: Shape 44">
            <a:extLst>
              <a:ext uri="{FF2B5EF4-FFF2-40B4-BE49-F238E27FC236}">
                <a16:creationId xmlns:a16="http://schemas.microsoft.com/office/drawing/2014/main" id="{B000DE12-E539-4EE7-98E9-27B65DF5E056}"/>
              </a:ext>
            </a:extLst>
          </p:cNvPr>
          <p:cNvSpPr/>
          <p:nvPr/>
        </p:nvSpPr>
        <p:spPr>
          <a:xfrm flipV="1">
            <a:off x="7656109" y="3274508"/>
            <a:ext cx="2513096"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rgbClr val="837AD9"/>
          </a:solidFill>
          <a:ln>
            <a:noFill/>
          </a:ln>
          <a:effectLst>
            <a:outerShdw blurRad="101600" dist="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47" name="Group 46">
            <a:extLst>
              <a:ext uri="{FF2B5EF4-FFF2-40B4-BE49-F238E27FC236}">
                <a16:creationId xmlns:a16="http://schemas.microsoft.com/office/drawing/2014/main" id="{895B4BE6-D639-4DBA-B47D-2673C4E376A8}"/>
              </a:ext>
            </a:extLst>
          </p:cNvPr>
          <p:cNvGrpSpPr/>
          <p:nvPr/>
        </p:nvGrpSpPr>
        <p:grpSpPr>
          <a:xfrm>
            <a:off x="7718862" y="3936950"/>
            <a:ext cx="2513096" cy="1323439"/>
            <a:chOff x="6488272" y="3805692"/>
            <a:chExt cx="1591582" cy="1323439"/>
          </a:xfrm>
        </p:grpSpPr>
        <p:sp>
          <p:nvSpPr>
            <p:cNvPr id="48" name="TextBox 47">
              <a:extLst>
                <a:ext uri="{FF2B5EF4-FFF2-40B4-BE49-F238E27FC236}">
                  <a16:creationId xmlns:a16="http://schemas.microsoft.com/office/drawing/2014/main" id="{B6FCC4A9-C847-4E4D-9883-0CF878B6835D}"/>
                </a:ext>
              </a:extLst>
            </p:cNvPr>
            <p:cNvSpPr txBox="1"/>
            <p:nvPr/>
          </p:nvSpPr>
          <p:spPr>
            <a:xfrm>
              <a:off x="6488272" y="3805692"/>
              <a:ext cx="1591582" cy="1323439"/>
            </a:xfrm>
            <a:prstGeom prst="rect">
              <a:avLst/>
            </a:prstGeom>
            <a:noFill/>
          </p:spPr>
          <p:txBody>
            <a:bodyPr wrap="square" rtlCol="0">
              <a:spAutoFit/>
            </a:bodyPr>
            <a:lstStyle>
              <a:defPPr>
                <a:defRPr lang="en-US"/>
              </a:defPPr>
              <a:lvl1pPr marL="342900" indent="-342900">
                <a:buFont typeface="Arial" panose="020B0604020202020204" pitchFamily="34" charset="0"/>
                <a:buChar char="•"/>
                <a:defRPr sz="2000" b="1">
                  <a:solidFill>
                    <a:srgbClr val="FFC000"/>
                  </a:solidFill>
                  <a:latin typeface="Montserrat" panose="00000500000000000000" pitchFamily="2" charset="0"/>
                </a:defRPr>
              </a:lvl1pPr>
            </a:lstStyle>
            <a:p>
              <a:r>
                <a:rPr lang="en-US" dirty="0"/>
                <a:t>VEED</a:t>
              </a:r>
            </a:p>
            <a:p>
              <a:r>
                <a:rPr lang="en-US" dirty="0"/>
                <a:t>Canva</a:t>
              </a:r>
            </a:p>
            <a:p>
              <a:r>
                <a:rPr lang="en-US" dirty="0"/>
                <a:t>Runway</a:t>
              </a:r>
            </a:p>
            <a:p>
              <a:r>
                <a:rPr lang="en-US" dirty="0" err="1"/>
                <a:t>Ltx</a:t>
              </a:r>
              <a:r>
                <a:rPr lang="en-US" dirty="0"/>
                <a:t> Studio</a:t>
              </a:r>
            </a:p>
          </p:txBody>
        </p:sp>
        <p:sp>
          <p:nvSpPr>
            <p:cNvPr id="49" name="TextBox 48">
              <a:extLst>
                <a:ext uri="{FF2B5EF4-FFF2-40B4-BE49-F238E27FC236}">
                  <a16:creationId xmlns:a16="http://schemas.microsoft.com/office/drawing/2014/main" id="{3C2209B6-2D55-4979-97D9-CCA07D41305C}"/>
                </a:ext>
              </a:extLst>
            </p:cNvPr>
            <p:cNvSpPr txBox="1"/>
            <p:nvPr/>
          </p:nvSpPr>
          <p:spPr>
            <a:xfrm>
              <a:off x="6488272" y="4165877"/>
              <a:ext cx="1591582" cy="276999"/>
            </a:xfrm>
            <a:prstGeom prst="rect">
              <a:avLst/>
            </a:prstGeom>
            <a:noFill/>
          </p:spPr>
          <p:txBody>
            <a:bodyPr wrap="square" rtlCol="0">
              <a:spAutoFit/>
            </a:bodyPr>
            <a:lstStyle/>
            <a:p>
              <a:pPr algn="ctr"/>
              <a:endParaRPr lang="en-US" sz="1200" dirty="0">
                <a:solidFill>
                  <a:schemeClr val="bg1">
                    <a:lumMod val="95000"/>
                  </a:schemeClr>
                </a:solidFill>
                <a:latin typeface="Montserrat" panose="00000500000000000000" pitchFamily="2" charset="0"/>
              </a:endParaRPr>
            </a:p>
          </p:txBody>
        </p:sp>
      </p:grpSp>
      <p:sp>
        <p:nvSpPr>
          <p:cNvPr id="2" name="Freeform: Shape 1">
            <a:extLst>
              <a:ext uri="{FF2B5EF4-FFF2-40B4-BE49-F238E27FC236}">
                <a16:creationId xmlns:a16="http://schemas.microsoft.com/office/drawing/2014/main" id="{B166B1D9-85B2-49F6-8818-6385740BEB16}"/>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 name="Oval 2">
            <a:extLst>
              <a:ext uri="{FF2B5EF4-FFF2-40B4-BE49-F238E27FC236}">
                <a16:creationId xmlns:a16="http://schemas.microsoft.com/office/drawing/2014/main" id="{CADB06FC-BA02-4523-8E3E-0FCC14838509}"/>
              </a:ext>
            </a:extLst>
          </p:cNvPr>
          <p:cNvSpPr/>
          <p:nvPr/>
        </p:nvSpPr>
        <p:spPr>
          <a:xfrm>
            <a:off x="10553431" y="62192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4" name="Freeform: Shape 3">
            <a:extLst>
              <a:ext uri="{FF2B5EF4-FFF2-40B4-BE49-F238E27FC236}">
                <a16:creationId xmlns:a16="http://schemas.microsoft.com/office/drawing/2014/main" id="{82F5F8EE-1592-47B6-8855-6D364468AD02}"/>
              </a:ext>
            </a:extLst>
          </p:cNvPr>
          <p:cNvSpPr/>
          <p:nvPr/>
        </p:nvSpPr>
        <p:spPr>
          <a:xfrm>
            <a:off x="12056308" y="12282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5" name="Freeform: Shape 4">
            <a:extLst>
              <a:ext uri="{FF2B5EF4-FFF2-40B4-BE49-F238E27FC236}">
                <a16:creationId xmlns:a16="http://schemas.microsoft.com/office/drawing/2014/main" id="{0318EBA7-1AF8-4EFA-B5BE-8D794D0DD7FF}"/>
              </a:ext>
            </a:extLst>
          </p:cNvPr>
          <p:cNvSpPr/>
          <p:nvPr/>
        </p:nvSpPr>
        <p:spPr>
          <a:xfrm>
            <a:off x="12056308"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6" name="Oval 5">
            <a:extLst>
              <a:ext uri="{FF2B5EF4-FFF2-40B4-BE49-F238E27FC236}">
                <a16:creationId xmlns:a16="http://schemas.microsoft.com/office/drawing/2014/main" id="{FF7708AC-486D-49AF-9E0E-CEC269E94F10}"/>
              </a:ext>
            </a:extLst>
          </p:cNvPr>
          <p:cNvSpPr/>
          <p:nvPr/>
        </p:nvSpPr>
        <p:spPr>
          <a:xfrm>
            <a:off x="10625491" y="7493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4" name="TextBox 53">
            <a:extLst>
              <a:ext uri="{FF2B5EF4-FFF2-40B4-BE49-F238E27FC236}">
                <a16:creationId xmlns:a16="http://schemas.microsoft.com/office/drawing/2014/main" id="{DAFA7CDD-AB97-439F-9CA3-0CF337DD2513}"/>
              </a:ext>
            </a:extLst>
          </p:cNvPr>
          <p:cNvSpPr txBox="1"/>
          <p:nvPr/>
        </p:nvSpPr>
        <p:spPr>
          <a:xfrm>
            <a:off x="130410" y="87814"/>
            <a:ext cx="11925896" cy="830997"/>
          </a:xfrm>
          <a:prstGeom prst="rect">
            <a:avLst/>
          </a:prstGeom>
          <a:noFill/>
        </p:spPr>
        <p:txBody>
          <a:bodyPr wrap="square" rtlCol="0">
            <a:spAutoFit/>
          </a:bodyPr>
          <a:lstStyle/>
          <a:p>
            <a:pPr algn="ctr"/>
            <a:r>
              <a:rPr lang="fa-IR" sz="4800" b="1" dirty="0">
                <a:solidFill>
                  <a:schemeClr val="bg1">
                    <a:lumMod val="95000"/>
                  </a:schemeClr>
                </a:solidFill>
                <a:latin typeface="Ray ExtraBlack" panose="02000504000000020004" pitchFamily="2" charset="-78"/>
                <a:cs typeface="Ray ExtraBlack" panose="02000504000000020004" pitchFamily="2" charset="-78"/>
              </a:rPr>
              <a:t>معرفی ابزارهای هوش مصنوعی برای تولید تصویر و فیلم</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Tree>
    <p:extLst>
      <p:ext uri="{BB962C8B-B14F-4D97-AF65-F5344CB8AC3E}">
        <p14:creationId xmlns:p14="http://schemas.microsoft.com/office/powerpoint/2010/main" val="6696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strVal val="#ppt_x"/>
                                          </p:val>
                                        </p:tav>
                                        <p:tav tm="100000">
                                          <p:val>
                                            <p:strVal val="#ppt_x"/>
                                          </p:val>
                                        </p:tav>
                                      </p:tavLst>
                                    </p:anim>
                                    <p:anim calcmode="lin" valueType="num">
                                      <p:cBhvr>
                                        <p:cTn id="30" dur="500" fill="hold"/>
                                        <p:tgtEl>
                                          <p:spTgt spid="3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C6AA"/>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430306" y="3136612"/>
            <a:ext cx="6737007" cy="584775"/>
          </a:xfrm>
          <a:prstGeom prst="rect">
            <a:avLst/>
          </a:prstGeom>
          <a:noFill/>
        </p:spPr>
        <p:txBody>
          <a:bodyPr wrap="square" rtlCol="0">
            <a:spAutoFit/>
          </a:bodyPr>
          <a:lstStyle/>
          <a:p>
            <a:pPr algn="r" rtl="1"/>
            <a:r>
              <a:rPr lang="fa-IR" sz="3200" b="1" dirty="0">
                <a:latin typeface="Ray ExtraBlack" panose="02000504000000020004" pitchFamily="2" charset="-78"/>
                <a:cs typeface="Ray ExtraBlack" panose="02000504000000020004" pitchFamily="2" charset="-78"/>
              </a:rPr>
              <a:t>معرفی هوش مصنوعی و ابزارهای مبتنی بر متن</a:t>
            </a:r>
            <a:endParaRPr lang="en-US" sz="3200" b="1" dirty="0">
              <a:latin typeface="Ray ExtraBlack" panose="02000504000000020004" pitchFamily="2" charset="-78"/>
              <a:cs typeface="Ray ExtraBlack" panose="02000504000000020004"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17C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34" name="Picture 10" descr="Artificial intelligence and consultancy: Opportunities and challenges of  Generative AI">
            <a:extLst>
              <a:ext uri="{FF2B5EF4-FFF2-40B4-BE49-F238E27FC236}">
                <a16:creationId xmlns:a16="http://schemas.microsoft.com/office/drawing/2014/main" id="{498C2188-57DB-E10A-3F87-C8A1FEC7E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1875"/>
          <a:stretch/>
        </p:blipFill>
        <p:spPr bwMode="auto">
          <a:xfrm>
            <a:off x="8044830" y="2146288"/>
            <a:ext cx="2565426" cy="256542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dissolve">
                                      <p:cBhvr>
                                        <p:cTn id="23" dur="250"/>
                                        <p:tgtEl>
                                          <p:spTgt spid="1034"/>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09256-2360-4931-A15C-894E2F25F29D}"/>
              </a:ext>
            </a:extLst>
          </p:cNvPr>
          <p:cNvSpPr/>
          <p:nvPr/>
        </p:nvSpPr>
        <p:spPr>
          <a:xfrm>
            <a:off x="0" y="0"/>
            <a:ext cx="6095999"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nvGrpSpPr>
          <p:cNvPr id="13" name="Group 12">
            <a:extLst>
              <a:ext uri="{FF2B5EF4-FFF2-40B4-BE49-F238E27FC236}">
                <a16:creationId xmlns:a16="http://schemas.microsoft.com/office/drawing/2014/main" id="{AF3947CD-295C-4AA1-BA45-8F4293806D2F}"/>
              </a:ext>
            </a:extLst>
          </p:cNvPr>
          <p:cNvGrpSpPr/>
          <p:nvPr/>
        </p:nvGrpSpPr>
        <p:grpSpPr>
          <a:xfrm>
            <a:off x="1361698" y="858192"/>
            <a:ext cx="3391945" cy="466734"/>
            <a:chOff x="1361698" y="858192"/>
            <a:chExt cx="3391945" cy="466734"/>
          </a:xfrm>
        </p:grpSpPr>
        <p:sp>
          <p:nvSpPr>
            <p:cNvPr id="5" name="Rectangle: Rounded Corners 4">
              <a:extLst>
                <a:ext uri="{FF2B5EF4-FFF2-40B4-BE49-F238E27FC236}">
                  <a16:creationId xmlns:a16="http://schemas.microsoft.com/office/drawing/2014/main" id="{C4C6562D-805D-4DCF-9F0A-CE0275A17EDE}"/>
                </a:ext>
              </a:extLst>
            </p:cNvPr>
            <p:cNvSpPr/>
            <p:nvPr/>
          </p:nvSpPr>
          <p:spPr>
            <a:xfrm>
              <a:off x="1361698" y="858192"/>
              <a:ext cx="3358294"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 name="TextBox 9">
              <a:extLst>
                <a:ext uri="{FF2B5EF4-FFF2-40B4-BE49-F238E27FC236}">
                  <a16:creationId xmlns:a16="http://schemas.microsoft.com/office/drawing/2014/main" id="{0AAE02A2-E436-4D00-8F9D-4231677F6A5F}"/>
                </a:ext>
              </a:extLst>
            </p:cNvPr>
            <p:cNvSpPr txBox="1"/>
            <p:nvPr/>
          </p:nvSpPr>
          <p:spPr>
            <a:xfrm>
              <a:off x="1361698" y="904935"/>
              <a:ext cx="3391945" cy="369332"/>
            </a:xfrm>
            <a:prstGeom prst="rect">
              <a:avLst/>
            </a:prstGeom>
            <a:noFill/>
          </p:spPr>
          <p:txBody>
            <a:bodyPr wrap="square" rtlCol="0">
              <a:spAutoFit/>
            </a:bodyPr>
            <a:lstStyle/>
            <a:p>
              <a:pPr algn="ctr" rtl="1"/>
              <a:r>
                <a:rPr lang="fa-IR" dirty="0">
                  <a:solidFill>
                    <a:schemeClr val="bg1"/>
                  </a:solidFill>
                  <a:latin typeface="Ray ExtraBlack" panose="02000504000000020004" pitchFamily="2" charset="-78"/>
                  <a:cs typeface="Ray ExtraBlack" panose="02000504000000020004" pitchFamily="2" charset="-78"/>
                </a:rPr>
                <a:t>نمونه پرامپت بهینه‌شده برای تولید تصویر</a:t>
              </a:r>
              <a:endParaRPr lang="en-US" dirty="0">
                <a:solidFill>
                  <a:schemeClr val="bg1"/>
                </a:solidFill>
                <a:latin typeface="Ray ExtraBlack" panose="02000504000000020004" pitchFamily="2" charset="-78"/>
                <a:cs typeface="Ray ExtraBlack" panose="02000504000000020004" pitchFamily="2" charset="-78"/>
              </a:endParaRPr>
            </a:p>
          </p:txBody>
        </p:sp>
      </p:grpSp>
      <p:sp>
        <p:nvSpPr>
          <p:cNvPr id="6" name="Oval 5">
            <a:extLst>
              <a:ext uri="{FF2B5EF4-FFF2-40B4-BE49-F238E27FC236}">
                <a16:creationId xmlns:a16="http://schemas.microsoft.com/office/drawing/2014/main" id="{4DAE9F14-010C-43E3-9F96-2358A71F899A}"/>
              </a:ext>
            </a:extLst>
          </p:cNvPr>
          <p:cNvSpPr/>
          <p:nvPr/>
        </p:nvSpPr>
        <p:spPr>
          <a:xfrm>
            <a:off x="656120" y="305385"/>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0" name="Freeform: Shape 29">
            <a:extLst>
              <a:ext uri="{FF2B5EF4-FFF2-40B4-BE49-F238E27FC236}">
                <a16:creationId xmlns:a16="http://schemas.microsoft.com/office/drawing/2014/main" id="{9F8A01AB-3E47-44B0-A7E9-B14464891F80}"/>
              </a:ext>
            </a:extLst>
          </p:cNvPr>
          <p:cNvSpPr/>
          <p:nvPr/>
        </p:nvSpPr>
        <p:spPr>
          <a:xfrm rot="10800000">
            <a:off x="-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1" name="Freeform: Shape 30">
            <a:extLst>
              <a:ext uri="{FF2B5EF4-FFF2-40B4-BE49-F238E27FC236}">
                <a16:creationId xmlns:a16="http://schemas.microsoft.com/office/drawing/2014/main" id="{D8C860C2-CCE7-4AB6-9756-A9594B9869E4}"/>
              </a:ext>
            </a:extLst>
          </p:cNvPr>
          <p:cNvSpPr/>
          <p:nvPr/>
        </p:nvSpPr>
        <p:spPr>
          <a:xfrm rot="10800000">
            <a:off x="-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2" name="Oval 31">
            <a:extLst>
              <a:ext uri="{FF2B5EF4-FFF2-40B4-BE49-F238E27FC236}">
                <a16:creationId xmlns:a16="http://schemas.microsoft.com/office/drawing/2014/main" id="{2006332C-7924-45F6-8F1B-0029924742E8}"/>
              </a:ext>
            </a:extLst>
          </p:cNvPr>
          <p:cNvSpPr/>
          <p:nvPr/>
        </p:nvSpPr>
        <p:spPr>
          <a:xfrm>
            <a:off x="4719992"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3" name="Oval 32">
            <a:extLst>
              <a:ext uri="{FF2B5EF4-FFF2-40B4-BE49-F238E27FC236}">
                <a16:creationId xmlns:a16="http://schemas.microsoft.com/office/drawing/2014/main" id="{33344FEB-2281-442D-A72E-BA4F1945E27F}"/>
              </a:ext>
            </a:extLst>
          </p:cNvPr>
          <p:cNvSpPr/>
          <p:nvPr/>
        </p:nvSpPr>
        <p:spPr>
          <a:xfrm>
            <a:off x="4341482"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5" name="Freeform: Shape 34">
            <a:extLst>
              <a:ext uri="{FF2B5EF4-FFF2-40B4-BE49-F238E27FC236}">
                <a16:creationId xmlns:a16="http://schemas.microsoft.com/office/drawing/2014/main" id="{EC3C6562-A7BF-45C4-8F1B-47634E9E4BD2}"/>
              </a:ext>
            </a:extLst>
          </p:cNvPr>
          <p:cNvSpPr/>
          <p:nvPr/>
        </p:nvSpPr>
        <p:spPr>
          <a:xfrm>
            <a:off x="5960309"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7" name="Freeform: Shape 36">
            <a:extLst>
              <a:ext uri="{FF2B5EF4-FFF2-40B4-BE49-F238E27FC236}">
                <a16:creationId xmlns:a16="http://schemas.microsoft.com/office/drawing/2014/main" id="{60A61356-271A-4F3F-BF03-642010FE8FD2}"/>
              </a:ext>
            </a:extLst>
          </p:cNvPr>
          <p:cNvSpPr/>
          <p:nvPr/>
        </p:nvSpPr>
        <p:spPr>
          <a:xfrm>
            <a:off x="5960309"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11" name="Oval 110">
            <a:extLst>
              <a:ext uri="{FF2B5EF4-FFF2-40B4-BE49-F238E27FC236}">
                <a16:creationId xmlns:a16="http://schemas.microsoft.com/office/drawing/2014/main" id="{1193EA8F-BC4A-4C71-9BCC-C09677F8A73D}"/>
              </a:ext>
            </a:extLst>
          </p:cNvPr>
          <p:cNvSpPr/>
          <p:nvPr/>
        </p:nvSpPr>
        <p:spPr>
          <a:xfrm>
            <a:off x="1006837" y="2107831"/>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2" name="Oval 111">
            <a:extLst>
              <a:ext uri="{FF2B5EF4-FFF2-40B4-BE49-F238E27FC236}">
                <a16:creationId xmlns:a16="http://schemas.microsoft.com/office/drawing/2014/main" id="{0E292DEE-4531-42A7-94E7-BE61FF6D36DC}"/>
              </a:ext>
            </a:extLst>
          </p:cNvPr>
          <p:cNvSpPr/>
          <p:nvPr/>
        </p:nvSpPr>
        <p:spPr>
          <a:xfrm>
            <a:off x="920160" y="2021154"/>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cxnSp>
        <p:nvCxnSpPr>
          <p:cNvPr id="113" name="Straight Connector 112">
            <a:extLst>
              <a:ext uri="{FF2B5EF4-FFF2-40B4-BE49-F238E27FC236}">
                <a16:creationId xmlns:a16="http://schemas.microsoft.com/office/drawing/2014/main" id="{B3E0BDFA-97CA-4B2F-A0C2-6253332547FA}"/>
              </a:ext>
            </a:extLst>
          </p:cNvPr>
          <p:cNvCxnSpPr>
            <a:cxnSpLocks/>
          </p:cNvCxnSpPr>
          <p:nvPr/>
        </p:nvCxnSpPr>
        <p:spPr>
          <a:xfrm>
            <a:off x="1049700" y="2280234"/>
            <a:ext cx="0" cy="1126686"/>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ADF5D618-7601-4683-B3BF-A155325FDDDF}"/>
              </a:ext>
            </a:extLst>
          </p:cNvPr>
          <p:cNvGrpSpPr/>
          <p:nvPr/>
        </p:nvGrpSpPr>
        <p:grpSpPr>
          <a:xfrm>
            <a:off x="1296952" y="1886930"/>
            <a:ext cx="2542205" cy="774348"/>
            <a:chOff x="6681901" y="1442950"/>
            <a:chExt cx="2542205" cy="774348"/>
          </a:xfrm>
        </p:grpSpPr>
        <p:sp>
          <p:nvSpPr>
            <p:cNvPr id="115" name="TextBox 114">
              <a:extLst>
                <a:ext uri="{FF2B5EF4-FFF2-40B4-BE49-F238E27FC236}">
                  <a16:creationId xmlns:a16="http://schemas.microsoft.com/office/drawing/2014/main" id="{64F9D532-385A-41C2-9422-2C92CC173A59}"/>
                </a:ext>
              </a:extLst>
            </p:cNvPr>
            <p:cNvSpPr txBox="1"/>
            <p:nvPr/>
          </p:nvSpPr>
          <p:spPr>
            <a:xfrm>
              <a:off x="6681901" y="1442950"/>
              <a:ext cx="2542205" cy="461665"/>
            </a:xfrm>
            <a:prstGeom prst="rect">
              <a:avLst/>
            </a:prstGeom>
            <a:noFill/>
          </p:spPr>
          <p:txBody>
            <a:bodyPr wrap="square" rtlCol="0">
              <a:spAutoFit/>
            </a:bodyPr>
            <a:lstStyle/>
            <a:p>
              <a:pPr algn="r" rtl="1"/>
              <a:r>
                <a:rPr lang="fa-IR" sz="2400" b="1" dirty="0">
                  <a:solidFill>
                    <a:srgbClr val="FFC000"/>
                  </a:solidFill>
                  <a:latin typeface="Ray ExtraBlack" panose="02000504000000020004" pitchFamily="2" charset="-78"/>
                  <a:cs typeface="Ray ExtraBlack" panose="02000504000000020004" pitchFamily="2" charset="-78"/>
                </a:rPr>
                <a:t>پرامپت ساده و ناقص:</a:t>
              </a:r>
              <a:endParaRPr lang="en-US" sz="2400" b="1" dirty="0">
                <a:solidFill>
                  <a:srgbClr val="FFC000"/>
                </a:solidFill>
                <a:latin typeface="Ray ExtraBlack" panose="02000504000000020004" pitchFamily="2" charset="-78"/>
                <a:cs typeface="Ray ExtraBlack" panose="02000504000000020004" pitchFamily="2" charset="-78"/>
              </a:endParaRPr>
            </a:p>
          </p:txBody>
        </p:sp>
        <p:sp>
          <p:nvSpPr>
            <p:cNvPr id="116" name="TextBox 115">
              <a:extLst>
                <a:ext uri="{FF2B5EF4-FFF2-40B4-BE49-F238E27FC236}">
                  <a16:creationId xmlns:a16="http://schemas.microsoft.com/office/drawing/2014/main" id="{760135AF-AB8C-4A7A-B3FA-DBE2F74535E0}"/>
                </a:ext>
              </a:extLst>
            </p:cNvPr>
            <p:cNvSpPr txBox="1"/>
            <p:nvPr/>
          </p:nvSpPr>
          <p:spPr>
            <a:xfrm>
              <a:off x="6681901" y="1878744"/>
              <a:ext cx="2455529" cy="338554"/>
            </a:xfrm>
            <a:prstGeom prst="rect">
              <a:avLst/>
            </a:prstGeom>
            <a:noFill/>
          </p:spPr>
          <p:txBody>
            <a:bodyPr wrap="square" rtlCol="0">
              <a:spAutoFit/>
            </a:bodyPr>
            <a:lstStyle/>
            <a:p>
              <a:pPr algn="r" rtl="1"/>
              <a:r>
                <a:rPr lang="fa-IR" sz="1600" dirty="0">
                  <a:solidFill>
                    <a:schemeClr val="bg1">
                      <a:lumMod val="95000"/>
                    </a:schemeClr>
                  </a:solidFill>
                  <a:latin typeface="Pinar" pitchFamily="2" charset="-78"/>
                  <a:cs typeface="Pinar" pitchFamily="2" charset="-78"/>
                </a:rPr>
                <a:t>یک تصویر از یک مسجد.</a:t>
              </a:r>
            </a:p>
          </p:txBody>
        </p:sp>
      </p:grpSp>
      <p:sp>
        <p:nvSpPr>
          <p:cNvPr id="117" name="Oval 116">
            <a:extLst>
              <a:ext uri="{FF2B5EF4-FFF2-40B4-BE49-F238E27FC236}">
                <a16:creationId xmlns:a16="http://schemas.microsoft.com/office/drawing/2014/main" id="{B78728E8-4E2C-4F2C-A5FF-1F738F674ED5}"/>
              </a:ext>
            </a:extLst>
          </p:cNvPr>
          <p:cNvSpPr/>
          <p:nvPr/>
        </p:nvSpPr>
        <p:spPr>
          <a:xfrm>
            <a:off x="1006837" y="3487247"/>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8" name="Oval 117">
            <a:extLst>
              <a:ext uri="{FF2B5EF4-FFF2-40B4-BE49-F238E27FC236}">
                <a16:creationId xmlns:a16="http://schemas.microsoft.com/office/drawing/2014/main" id="{99D80301-A86B-44E3-8C91-BC2F9945C8BD}"/>
              </a:ext>
            </a:extLst>
          </p:cNvPr>
          <p:cNvSpPr/>
          <p:nvPr/>
        </p:nvSpPr>
        <p:spPr>
          <a:xfrm>
            <a:off x="920160" y="3400570"/>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9" name="Group 118">
            <a:extLst>
              <a:ext uri="{FF2B5EF4-FFF2-40B4-BE49-F238E27FC236}">
                <a16:creationId xmlns:a16="http://schemas.microsoft.com/office/drawing/2014/main" id="{C200B673-9142-4B13-8DAD-F8BEEA621A56}"/>
              </a:ext>
            </a:extLst>
          </p:cNvPr>
          <p:cNvGrpSpPr/>
          <p:nvPr/>
        </p:nvGrpSpPr>
        <p:grpSpPr>
          <a:xfrm>
            <a:off x="1210276" y="3265571"/>
            <a:ext cx="4246313" cy="2081164"/>
            <a:chOff x="6595225" y="1442950"/>
            <a:chExt cx="4246313" cy="2081164"/>
          </a:xfrm>
        </p:grpSpPr>
        <p:sp>
          <p:nvSpPr>
            <p:cNvPr id="120" name="TextBox 119">
              <a:extLst>
                <a:ext uri="{FF2B5EF4-FFF2-40B4-BE49-F238E27FC236}">
                  <a16:creationId xmlns:a16="http://schemas.microsoft.com/office/drawing/2014/main" id="{449A20D3-D1E3-48B2-AEB2-FE1E7D57A505}"/>
                </a:ext>
              </a:extLst>
            </p:cNvPr>
            <p:cNvSpPr txBox="1"/>
            <p:nvPr/>
          </p:nvSpPr>
          <p:spPr>
            <a:xfrm>
              <a:off x="6595225" y="1442950"/>
              <a:ext cx="2542205" cy="461665"/>
            </a:xfrm>
            <a:prstGeom prst="rect">
              <a:avLst/>
            </a:prstGeom>
            <a:noFill/>
          </p:spPr>
          <p:txBody>
            <a:bodyPr wrap="square" rtlCol="0">
              <a:spAutoFit/>
            </a:bodyPr>
            <a:lstStyle>
              <a:defPPr>
                <a:defRPr lang="en-US"/>
              </a:defPPr>
              <a:lvl1pPr rtl="1">
                <a:defRPr sz="2400" b="1">
                  <a:solidFill>
                    <a:schemeClr val="bg1">
                      <a:lumMod val="95000"/>
                    </a:schemeClr>
                  </a:solidFill>
                  <a:latin typeface="Pinar" pitchFamily="2" charset="-78"/>
                  <a:cs typeface="Pinar" pitchFamily="2" charset="-78"/>
                </a:defRPr>
              </a:lvl1pPr>
            </a:lstStyle>
            <a:p>
              <a:pPr algn="r"/>
              <a:r>
                <a:rPr lang="fa-IR" dirty="0">
                  <a:solidFill>
                    <a:srgbClr val="FFC000"/>
                  </a:solidFill>
                  <a:latin typeface="Ray ExtraBlack" panose="02000504000000020004" pitchFamily="2" charset="-78"/>
                  <a:cs typeface="Ray ExtraBlack" panose="02000504000000020004" pitchFamily="2" charset="-78"/>
                </a:rPr>
                <a:t> پرامپت بهینه و کامل:</a:t>
              </a:r>
              <a:endParaRPr lang="en-US" dirty="0">
                <a:solidFill>
                  <a:srgbClr val="FFC000"/>
                </a:solidFill>
                <a:latin typeface="Ray ExtraBlack" panose="02000504000000020004" pitchFamily="2" charset="-78"/>
                <a:cs typeface="Ray ExtraBlack" panose="02000504000000020004" pitchFamily="2" charset="-78"/>
              </a:endParaRPr>
            </a:p>
          </p:txBody>
        </p:sp>
        <p:sp>
          <p:nvSpPr>
            <p:cNvPr id="121" name="TextBox 120">
              <a:extLst>
                <a:ext uri="{FF2B5EF4-FFF2-40B4-BE49-F238E27FC236}">
                  <a16:creationId xmlns:a16="http://schemas.microsoft.com/office/drawing/2014/main" id="{CCDF64C5-151D-481A-8B31-0784219DA281}"/>
                </a:ext>
              </a:extLst>
            </p:cNvPr>
            <p:cNvSpPr txBox="1"/>
            <p:nvPr/>
          </p:nvSpPr>
          <p:spPr>
            <a:xfrm>
              <a:off x="6681901" y="1842885"/>
              <a:ext cx="4159637" cy="1681229"/>
            </a:xfrm>
            <a:prstGeom prst="rect">
              <a:avLst/>
            </a:prstGeom>
            <a:noFill/>
          </p:spPr>
          <p:txBody>
            <a:bodyPr wrap="square" rtlCol="0">
              <a:spAutoFit/>
            </a:bodyPr>
            <a:lstStyle>
              <a:defPPr>
                <a:defRPr lang="en-US"/>
              </a:defPPr>
              <a:lvl1pPr rtl="1">
                <a:defRPr sz="1600">
                  <a:solidFill>
                    <a:schemeClr val="bg1">
                      <a:lumMod val="95000"/>
                    </a:schemeClr>
                  </a:solidFill>
                  <a:latin typeface="Pinar" pitchFamily="2" charset="-78"/>
                  <a:cs typeface="Pinar" pitchFamily="2" charset="-78"/>
                </a:defRPr>
              </a:lvl1pPr>
            </a:lstStyle>
            <a:p>
              <a:pPr algn="r">
                <a:lnSpc>
                  <a:spcPct val="150000"/>
                </a:lnSpc>
              </a:pPr>
              <a:r>
                <a:rPr lang="fa-IR" sz="1400" dirty="0"/>
                <a:t>تصویری از یک مسجد سنتی اسلامی در هنگام طلوع آفتاب، با معماری کلاسیک، کاشی‌کاری آبی، مناره‌های بلند، و مردمی که در صحن مسجد مشغول دعا هستند. نور صبحگاهی فضا را آرامش‌بخش کرده است. سبک واقع‌گرایانه با کیفیت 4</a:t>
              </a:r>
              <a:r>
                <a:rPr lang="en-US" sz="1400" dirty="0"/>
                <a:t>K، </a:t>
              </a:r>
              <a:r>
                <a:rPr lang="fa-IR" sz="1400" dirty="0"/>
                <a:t>مناسب برای تبلیغات دینی.</a:t>
              </a:r>
              <a:endParaRPr lang="en-US" sz="1400" dirty="0"/>
            </a:p>
          </p:txBody>
        </p:sp>
      </p:grpSp>
      <p:grpSp>
        <p:nvGrpSpPr>
          <p:cNvPr id="14" name="Group 13">
            <a:extLst>
              <a:ext uri="{FF2B5EF4-FFF2-40B4-BE49-F238E27FC236}">
                <a16:creationId xmlns:a16="http://schemas.microsoft.com/office/drawing/2014/main" id="{A0BD0C0E-8513-48E3-891D-E211E35A6661}"/>
              </a:ext>
            </a:extLst>
          </p:cNvPr>
          <p:cNvGrpSpPr/>
          <p:nvPr/>
        </p:nvGrpSpPr>
        <p:grpSpPr>
          <a:xfrm>
            <a:off x="7611984" y="858192"/>
            <a:ext cx="3710440" cy="466734"/>
            <a:chOff x="7611984" y="858192"/>
            <a:chExt cx="3092742" cy="466734"/>
          </a:xfrm>
        </p:grpSpPr>
        <p:sp>
          <p:nvSpPr>
            <p:cNvPr id="127" name="Rectangle: Rounded Corners 126">
              <a:extLst>
                <a:ext uri="{FF2B5EF4-FFF2-40B4-BE49-F238E27FC236}">
                  <a16:creationId xmlns:a16="http://schemas.microsoft.com/office/drawing/2014/main" id="{5EAC5BC0-1F7B-42B2-BDB9-8DD169BDCE3A}"/>
                </a:ext>
              </a:extLst>
            </p:cNvPr>
            <p:cNvSpPr/>
            <p:nvPr/>
          </p:nvSpPr>
          <p:spPr>
            <a:xfrm>
              <a:off x="7611984"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28" name="TextBox 127">
              <a:extLst>
                <a:ext uri="{FF2B5EF4-FFF2-40B4-BE49-F238E27FC236}">
                  <a16:creationId xmlns:a16="http://schemas.microsoft.com/office/drawing/2014/main" id="{A3E640F7-B3EE-4178-9429-DCA4B0FEF316}"/>
                </a:ext>
              </a:extLst>
            </p:cNvPr>
            <p:cNvSpPr txBox="1"/>
            <p:nvPr/>
          </p:nvSpPr>
          <p:spPr>
            <a:xfrm>
              <a:off x="7660301" y="904935"/>
              <a:ext cx="2976763" cy="369332"/>
            </a:xfrm>
            <a:prstGeom prst="rect">
              <a:avLst/>
            </a:prstGeom>
            <a:noFill/>
          </p:spPr>
          <p:txBody>
            <a:bodyPr wrap="square" rtlCol="0">
              <a:spAutoFit/>
            </a:bodyPr>
            <a:lstStyle>
              <a:defPPr>
                <a:defRPr lang="en-US"/>
              </a:defPPr>
              <a:lvl1pPr algn="ctr">
                <a:defRPr>
                  <a:solidFill>
                    <a:schemeClr val="bg1"/>
                  </a:solidFill>
                  <a:latin typeface="Ray ExtraBlack" panose="02000504000000020004" pitchFamily="2" charset="-78"/>
                  <a:cs typeface="Ray ExtraBlack" panose="02000504000000020004" pitchFamily="2" charset="-78"/>
                </a:defRPr>
              </a:lvl1pPr>
            </a:lstStyle>
            <a:p>
              <a:r>
                <a:rPr lang="fa-IR" dirty="0"/>
                <a:t>نمونه پرامپت بهینه‌شده برای تولید فیلم</a:t>
              </a:r>
              <a:endParaRPr lang="en-US" dirty="0"/>
            </a:p>
          </p:txBody>
        </p:sp>
      </p:grpSp>
      <p:sp>
        <p:nvSpPr>
          <p:cNvPr id="2" name="Oval 1">
            <a:extLst>
              <a:ext uri="{FF2B5EF4-FFF2-40B4-BE49-F238E27FC236}">
                <a16:creationId xmlns:a16="http://schemas.microsoft.com/office/drawing/2014/main" id="{45B3E930-5B54-4098-8DDE-4CA1633F61CE}"/>
              </a:ext>
            </a:extLst>
          </p:cNvPr>
          <p:cNvSpPr/>
          <p:nvPr/>
        </p:nvSpPr>
        <p:spPr>
          <a:xfrm>
            <a:off x="8477045" y="5835290"/>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 name="Freeform: Shape 2">
            <a:extLst>
              <a:ext uri="{FF2B5EF4-FFF2-40B4-BE49-F238E27FC236}">
                <a16:creationId xmlns:a16="http://schemas.microsoft.com/office/drawing/2014/main" id="{2B2068FB-D538-423F-8081-D3F5E2537891}"/>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4" name="Freeform: Shape 3">
            <a:extLst>
              <a:ext uri="{FF2B5EF4-FFF2-40B4-BE49-F238E27FC236}">
                <a16:creationId xmlns:a16="http://schemas.microsoft.com/office/drawing/2014/main" id="{BEAA200B-56CF-43D6-B662-0A8082F098C0}"/>
              </a:ext>
            </a:extLst>
          </p:cNvPr>
          <p:cNvSpPr/>
          <p:nvPr/>
        </p:nvSpPr>
        <p:spPr>
          <a:xfrm rot="10800000">
            <a:off x="6095998" y="251266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7" name="Oval 6">
            <a:extLst>
              <a:ext uri="{FF2B5EF4-FFF2-40B4-BE49-F238E27FC236}">
                <a16:creationId xmlns:a16="http://schemas.microsoft.com/office/drawing/2014/main" id="{00349701-D5FE-42FF-9E96-5385942D4CA8}"/>
              </a:ext>
            </a:extLst>
          </p:cNvPr>
          <p:cNvSpPr/>
          <p:nvPr/>
        </p:nvSpPr>
        <p:spPr>
          <a:xfrm>
            <a:off x="10815991"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9" name="Oval 8">
            <a:extLst>
              <a:ext uri="{FF2B5EF4-FFF2-40B4-BE49-F238E27FC236}">
                <a16:creationId xmlns:a16="http://schemas.microsoft.com/office/drawing/2014/main" id="{9CBDD39B-5DEC-4E93-BAC2-E2F0B7C40476}"/>
              </a:ext>
            </a:extLst>
          </p:cNvPr>
          <p:cNvSpPr/>
          <p:nvPr/>
        </p:nvSpPr>
        <p:spPr>
          <a:xfrm>
            <a:off x="10553431" y="62192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687F1216-3F27-4917-A837-AD367EC70350}"/>
              </a:ext>
            </a:extLst>
          </p:cNvPr>
          <p:cNvSpPr/>
          <p:nvPr/>
        </p:nvSpPr>
        <p:spPr>
          <a:xfrm>
            <a:off x="12056308"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 name="Freeform: Shape 11">
            <a:extLst>
              <a:ext uri="{FF2B5EF4-FFF2-40B4-BE49-F238E27FC236}">
                <a16:creationId xmlns:a16="http://schemas.microsoft.com/office/drawing/2014/main" id="{4CEB28C1-AB4C-4EC0-8920-BB6DE8083190}"/>
              </a:ext>
            </a:extLst>
          </p:cNvPr>
          <p:cNvSpPr/>
          <p:nvPr/>
        </p:nvSpPr>
        <p:spPr>
          <a:xfrm>
            <a:off x="12056308"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59" name="Oval 58">
            <a:extLst>
              <a:ext uri="{FF2B5EF4-FFF2-40B4-BE49-F238E27FC236}">
                <a16:creationId xmlns:a16="http://schemas.microsoft.com/office/drawing/2014/main" id="{9EE65680-0676-4143-A7B0-2D4EAB86F045}"/>
              </a:ext>
            </a:extLst>
          </p:cNvPr>
          <p:cNvSpPr/>
          <p:nvPr/>
        </p:nvSpPr>
        <p:spPr>
          <a:xfrm>
            <a:off x="7229256" y="2107831"/>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0" name="Oval 59">
            <a:extLst>
              <a:ext uri="{FF2B5EF4-FFF2-40B4-BE49-F238E27FC236}">
                <a16:creationId xmlns:a16="http://schemas.microsoft.com/office/drawing/2014/main" id="{773873ED-590E-4DA5-B6E1-EADA9EFB5458}"/>
              </a:ext>
            </a:extLst>
          </p:cNvPr>
          <p:cNvSpPr/>
          <p:nvPr/>
        </p:nvSpPr>
        <p:spPr>
          <a:xfrm>
            <a:off x="7142579" y="2021154"/>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cxnSp>
        <p:nvCxnSpPr>
          <p:cNvPr id="61" name="Straight Connector 60">
            <a:extLst>
              <a:ext uri="{FF2B5EF4-FFF2-40B4-BE49-F238E27FC236}">
                <a16:creationId xmlns:a16="http://schemas.microsoft.com/office/drawing/2014/main" id="{5C73A631-6CD5-4D4D-98A4-737ED11539F6}"/>
              </a:ext>
            </a:extLst>
          </p:cNvPr>
          <p:cNvCxnSpPr>
            <a:cxnSpLocks/>
            <a:endCxn id="66" idx="0"/>
          </p:cNvCxnSpPr>
          <p:nvPr/>
        </p:nvCxnSpPr>
        <p:spPr>
          <a:xfrm>
            <a:off x="7272119" y="2280234"/>
            <a:ext cx="0" cy="1568573"/>
          </a:xfrm>
          <a:prstGeom prst="line">
            <a:avLst/>
          </a:prstGeom>
          <a:ln w="28575">
            <a:solidFill>
              <a:srgbClr val="9188E5"/>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4281584A-BE79-4EC0-BA31-AD1D89869FB6}"/>
              </a:ext>
            </a:extLst>
          </p:cNvPr>
          <p:cNvGrpSpPr/>
          <p:nvPr/>
        </p:nvGrpSpPr>
        <p:grpSpPr>
          <a:xfrm>
            <a:off x="7519372" y="1886930"/>
            <a:ext cx="2892712" cy="846065"/>
            <a:chOff x="6681902" y="1442950"/>
            <a:chExt cx="2892712" cy="846065"/>
          </a:xfrm>
        </p:grpSpPr>
        <p:sp>
          <p:nvSpPr>
            <p:cNvPr id="63" name="TextBox 62">
              <a:extLst>
                <a:ext uri="{FF2B5EF4-FFF2-40B4-BE49-F238E27FC236}">
                  <a16:creationId xmlns:a16="http://schemas.microsoft.com/office/drawing/2014/main" id="{2A2FAAB5-E833-4CC6-8830-6BEF70570816}"/>
                </a:ext>
              </a:extLst>
            </p:cNvPr>
            <p:cNvSpPr txBox="1"/>
            <p:nvPr/>
          </p:nvSpPr>
          <p:spPr>
            <a:xfrm>
              <a:off x="6681902" y="1442950"/>
              <a:ext cx="2892712" cy="461665"/>
            </a:xfrm>
            <a:prstGeom prst="rect">
              <a:avLst/>
            </a:prstGeom>
            <a:noFill/>
          </p:spPr>
          <p:txBody>
            <a:bodyPr wrap="square" rtlCol="0">
              <a:spAutoFit/>
            </a:bodyPr>
            <a:lstStyle/>
            <a:p>
              <a:pPr algn="r" rtl="1"/>
              <a:r>
                <a:rPr lang="fa-IR" sz="2400" b="1" dirty="0">
                  <a:solidFill>
                    <a:srgbClr val="9188E5"/>
                  </a:solidFill>
                  <a:latin typeface="Ray ExtraBlack" panose="02000504000000020004" pitchFamily="2" charset="-78"/>
                  <a:cs typeface="Ray ExtraBlack" panose="02000504000000020004" pitchFamily="2" charset="-78"/>
                </a:rPr>
                <a:t>پرامپت ساده و ناقص:</a:t>
              </a:r>
              <a:endParaRPr lang="en-US" sz="2400" b="1" dirty="0">
                <a:solidFill>
                  <a:srgbClr val="9188E5"/>
                </a:solidFill>
                <a:latin typeface="Ray ExtraBlack" panose="02000504000000020004" pitchFamily="2" charset="-78"/>
                <a:cs typeface="Ray ExtraBlack" panose="02000504000000020004" pitchFamily="2" charset="-78"/>
              </a:endParaRPr>
            </a:p>
          </p:txBody>
        </p:sp>
        <p:sp>
          <p:nvSpPr>
            <p:cNvPr id="64" name="TextBox 63">
              <a:extLst>
                <a:ext uri="{FF2B5EF4-FFF2-40B4-BE49-F238E27FC236}">
                  <a16:creationId xmlns:a16="http://schemas.microsoft.com/office/drawing/2014/main" id="{A2630F91-8409-403B-98B7-7A91D7792F79}"/>
                </a:ext>
              </a:extLst>
            </p:cNvPr>
            <p:cNvSpPr txBox="1"/>
            <p:nvPr/>
          </p:nvSpPr>
          <p:spPr>
            <a:xfrm>
              <a:off x="6681902" y="1950461"/>
              <a:ext cx="2892712" cy="338554"/>
            </a:xfrm>
            <a:prstGeom prst="rect">
              <a:avLst/>
            </a:prstGeom>
            <a:noFill/>
          </p:spPr>
          <p:txBody>
            <a:bodyPr wrap="square" rtlCol="0">
              <a:spAutoFit/>
            </a:bodyPr>
            <a:lstStyle/>
            <a:p>
              <a:pPr algn="r" rtl="1"/>
              <a:r>
                <a:rPr lang="fa-IR" sz="1600" dirty="0">
                  <a:solidFill>
                    <a:schemeClr val="tx1">
                      <a:lumMod val="50000"/>
                      <a:lumOff val="50000"/>
                    </a:schemeClr>
                  </a:solidFill>
                  <a:latin typeface="Pinar" pitchFamily="2" charset="-78"/>
                  <a:cs typeface="Pinar" pitchFamily="2" charset="-78"/>
                </a:rPr>
                <a:t>یک ویدئو درباره نماز.</a:t>
              </a:r>
              <a:endParaRPr lang="en-US" sz="1600" dirty="0">
                <a:solidFill>
                  <a:schemeClr val="tx1">
                    <a:lumMod val="50000"/>
                    <a:lumOff val="50000"/>
                  </a:schemeClr>
                </a:solidFill>
                <a:latin typeface="Pinar" pitchFamily="2" charset="-78"/>
                <a:cs typeface="Pinar" pitchFamily="2" charset="-78"/>
              </a:endParaRPr>
            </a:p>
          </p:txBody>
        </p:sp>
      </p:grpSp>
      <p:sp>
        <p:nvSpPr>
          <p:cNvPr id="65" name="Oval 64">
            <a:extLst>
              <a:ext uri="{FF2B5EF4-FFF2-40B4-BE49-F238E27FC236}">
                <a16:creationId xmlns:a16="http://schemas.microsoft.com/office/drawing/2014/main" id="{7D0BE69C-AF71-4CA9-A7FC-0D145B9B2F20}"/>
              </a:ext>
            </a:extLst>
          </p:cNvPr>
          <p:cNvSpPr/>
          <p:nvPr/>
        </p:nvSpPr>
        <p:spPr>
          <a:xfrm>
            <a:off x="7229256" y="3935484"/>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6" name="Oval 65">
            <a:extLst>
              <a:ext uri="{FF2B5EF4-FFF2-40B4-BE49-F238E27FC236}">
                <a16:creationId xmlns:a16="http://schemas.microsoft.com/office/drawing/2014/main" id="{734BAEAE-2A34-401F-B4F8-174F79D6B1AC}"/>
              </a:ext>
            </a:extLst>
          </p:cNvPr>
          <p:cNvSpPr/>
          <p:nvPr/>
        </p:nvSpPr>
        <p:spPr>
          <a:xfrm>
            <a:off x="7142579" y="3848807"/>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grpSp>
        <p:nvGrpSpPr>
          <p:cNvPr id="67" name="Group 66">
            <a:extLst>
              <a:ext uri="{FF2B5EF4-FFF2-40B4-BE49-F238E27FC236}">
                <a16:creationId xmlns:a16="http://schemas.microsoft.com/office/drawing/2014/main" id="{430B1F8B-CDAA-4278-8B32-22F216DBF922}"/>
              </a:ext>
            </a:extLst>
          </p:cNvPr>
          <p:cNvGrpSpPr/>
          <p:nvPr/>
        </p:nvGrpSpPr>
        <p:grpSpPr>
          <a:xfrm>
            <a:off x="7519371" y="3722772"/>
            <a:ext cx="4159637" cy="2429726"/>
            <a:chOff x="6681901" y="1442950"/>
            <a:chExt cx="4159637" cy="2429726"/>
          </a:xfrm>
        </p:grpSpPr>
        <p:sp>
          <p:nvSpPr>
            <p:cNvPr id="68" name="TextBox 67">
              <a:extLst>
                <a:ext uri="{FF2B5EF4-FFF2-40B4-BE49-F238E27FC236}">
                  <a16:creationId xmlns:a16="http://schemas.microsoft.com/office/drawing/2014/main" id="{340E98A9-6D00-4AF0-9C84-27651352CAD7}"/>
                </a:ext>
              </a:extLst>
            </p:cNvPr>
            <p:cNvSpPr txBox="1"/>
            <p:nvPr/>
          </p:nvSpPr>
          <p:spPr>
            <a:xfrm>
              <a:off x="6681901" y="1442950"/>
              <a:ext cx="2542205" cy="461665"/>
            </a:xfrm>
            <a:prstGeom prst="rect">
              <a:avLst/>
            </a:prstGeom>
            <a:noFill/>
          </p:spPr>
          <p:txBody>
            <a:bodyPr wrap="square" rtlCol="0">
              <a:spAutoFit/>
            </a:bodyPr>
            <a:lstStyle>
              <a:defPPr>
                <a:defRPr lang="en-US"/>
              </a:defPPr>
              <a:lvl1pPr algn="r" rtl="1">
                <a:defRPr sz="2400" b="1">
                  <a:solidFill>
                    <a:srgbClr val="9188E5"/>
                  </a:solidFill>
                  <a:latin typeface="Ray ExtraBlack" panose="02000504000000020004" pitchFamily="2" charset="-78"/>
                  <a:cs typeface="Ray ExtraBlack" panose="02000504000000020004" pitchFamily="2" charset="-78"/>
                </a:defRPr>
              </a:lvl1pPr>
            </a:lstStyle>
            <a:p>
              <a:r>
                <a:rPr lang="fa-IR" dirty="0"/>
                <a:t>پرامپت بهینه و کامل:</a:t>
              </a:r>
              <a:endParaRPr lang="en-US" dirty="0"/>
            </a:p>
          </p:txBody>
        </p:sp>
        <p:sp>
          <p:nvSpPr>
            <p:cNvPr id="69" name="TextBox 68">
              <a:extLst>
                <a:ext uri="{FF2B5EF4-FFF2-40B4-BE49-F238E27FC236}">
                  <a16:creationId xmlns:a16="http://schemas.microsoft.com/office/drawing/2014/main" id="{CCAE11FC-E45D-4171-B126-42E058CBA3F1}"/>
                </a:ext>
              </a:extLst>
            </p:cNvPr>
            <p:cNvSpPr txBox="1"/>
            <p:nvPr/>
          </p:nvSpPr>
          <p:spPr>
            <a:xfrm>
              <a:off x="6681901" y="1868281"/>
              <a:ext cx="4159637" cy="2004395"/>
            </a:xfrm>
            <a:prstGeom prst="rect">
              <a:avLst/>
            </a:prstGeom>
            <a:noFill/>
          </p:spPr>
          <p:txBody>
            <a:bodyPr wrap="square" rtlCol="0">
              <a:spAutoFit/>
            </a:bodyPr>
            <a:lstStyle>
              <a:defPPr>
                <a:defRPr lang="en-US"/>
              </a:defPPr>
              <a:lvl1pPr algn="r" rtl="1">
                <a:defRPr sz="1600">
                  <a:solidFill>
                    <a:schemeClr val="tx1">
                      <a:lumMod val="50000"/>
                      <a:lumOff val="50000"/>
                    </a:schemeClr>
                  </a:solidFill>
                  <a:latin typeface="Pinar" pitchFamily="2" charset="-78"/>
                  <a:cs typeface="Pinar" pitchFamily="2" charset="-78"/>
                </a:defRPr>
              </a:lvl1pPr>
            </a:lstStyle>
            <a:p>
              <a:pPr>
                <a:lnSpc>
                  <a:spcPct val="150000"/>
                </a:lnSpc>
              </a:pPr>
              <a:r>
                <a:rPr lang="fa-IR" sz="1400" dirty="0"/>
                <a:t>یک ویدئوی ۳۰ ثانیه‌ای مستند درباره تأثیر نماز بر آرامش روانی، با صحنه‌هایی از فردی که در مسجد نماز می‌خواند. نورپردازی ملایم، فضای معنوی، حرکت نرم دوربین، تمرکز بر چهره نمازگزار در لحظات دعا. سبک واقع‌گرایانه، کیفیت 1080</a:t>
              </a:r>
              <a:r>
                <a:rPr lang="en-US" sz="1400" dirty="0"/>
                <a:t>p، </a:t>
              </a:r>
              <a:r>
                <a:rPr lang="fa-IR" sz="1400" dirty="0"/>
                <a:t>فرمت </a:t>
              </a:r>
              <a:r>
                <a:rPr lang="en-US" sz="1400" dirty="0"/>
                <a:t>MP4، </a:t>
              </a:r>
              <a:r>
                <a:rPr lang="fa-IR" sz="1400" dirty="0"/>
                <a:t>مناسب برای شبکه‌های اجتماعی.</a:t>
              </a:r>
            </a:p>
          </p:txBody>
        </p:sp>
      </p:grpSp>
      <p:pic>
        <p:nvPicPr>
          <p:cNvPr id="15" name="Graphic 14" descr="Video camera with solid fill">
            <a:extLst>
              <a:ext uri="{FF2B5EF4-FFF2-40B4-BE49-F238E27FC236}">
                <a16:creationId xmlns:a16="http://schemas.microsoft.com/office/drawing/2014/main" id="{C6DF1EC2-720B-082B-E0BE-145496DCDC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2553" y="5402745"/>
            <a:ext cx="914400" cy="914400"/>
          </a:xfrm>
          <a:prstGeom prst="rect">
            <a:avLst/>
          </a:prstGeom>
        </p:spPr>
      </p:pic>
      <p:pic>
        <p:nvPicPr>
          <p:cNvPr id="16" name="Graphic 15" descr="Video camera with solid fill">
            <a:hlinkClick r:id="rId4" action="ppaction://hlinkfile"/>
            <a:extLst>
              <a:ext uri="{FF2B5EF4-FFF2-40B4-BE49-F238E27FC236}">
                <a16:creationId xmlns:a16="http://schemas.microsoft.com/office/drawing/2014/main" id="{5C767A2F-B75B-B138-7440-C32B8C410D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139" y="5457174"/>
            <a:ext cx="914400" cy="914400"/>
          </a:xfrm>
          <a:prstGeom prst="rect">
            <a:avLst/>
          </a:prstGeom>
        </p:spPr>
      </p:pic>
    </p:spTree>
    <p:extLst>
      <p:ext uri="{BB962C8B-B14F-4D97-AF65-F5344CB8AC3E}">
        <p14:creationId xmlns:p14="http://schemas.microsoft.com/office/powerpoint/2010/main" val="132936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250" fill="hold"/>
                                        <p:tgtEl>
                                          <p:spTgt spid="112"/>
                                        </p:tgtEl>
                                        <p:attrNameLst>
                                          <p:attrName>ppt_w</p:attrName>
                                        </p:attrNameLst>
                                      </p:cBhvr>
                                      <p:tavLst>
                                        <p:tav tm="0">
                                          <p:val>
                                            <p:fltVal val="0"/>
                                          </p:val>
                                        </p:tav>
                                        <p:tav tm="100000">
                                          <p:val>
                                            <p:strVal val="#ppt_w"/>
                                          </p:val>
                                        </p:tav>
                                      </p:tavLst>
                                    </p:anim>
                                    <p:anim calcmode="lin" valueType="num">
                                      <p:cBhvr>
                                        <p:cTn id="15" dur="250" fill="hold"/>
                                        <p:tgtEl>
                                          <p:spTgt spid="112"/>
                                        </p:tgtEl>
                                        <p:attrNameLst>
                                          <p:attrName>ppt_h</p:attrName>
                                        </p:attrNameLst>
                                      </p:cBhvr>
                                      <p:tavLst>
                                        <p:tav tm="0">
                                          <p:val>
                                            <p:fltVal val="0"/>
                                          </p:val>
                                        </p:tav>
                                        <p:tav tm="100000">
                                          <p:val>
                                            <p:strVal val="#ppt_h"/>
                                          </p:val>
                                        </p:tav>
                                      </p:tavLst>
                                    </p:anim>
                                    <p:animEffect transition="in" filter="fade">
                                      <p:cBhvr>
                                        <p:cTn id="16" dur="250"/>
                                        <p:tgtEl>
                                          <p:spTgt spid="11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250" fill="hold"/>
                                        <p:tgtEl>
                                          <p:spTgt spid="111"/>
                                        </p:tgtEl>
                                        <p:attrNameLst>
                                          <p:attrName>ppt_w</p:attrName>
                                        </p:attrNameLst>
                                      </p:cBhvr>
                                      <p:tavLst>
                                        <p:tav tm="0">
                                          <p:val>
                                            <p:fltVal val="0"/>
                                          </p:val>
                                        </p:tav>
                                        <p:tav tm="100000">
                                          <p:val>
                                            <p:strVal val="#ppt_w"/>
                                          </p:val>
                                        </p:tav>
                                      </p:tavLst>
                                    </p:anim>
                                    <p:anim calcmode="lin" valueType="num">
                                      <p:cBhvr>
                                        <p:cTn id="20" dur="250" fill="hold"/>
                                        <p:tgtEl>
                                          <p:spTgt spid="111"/>
                                        </p:tgtEl>
                                        <p:attrNameLst>
                                          <p:attrName>ppt_h</p:attrName>
                                        </p:attrNameLst>
                                      </p:cBhvr>
                                      <p:tavLst>
                                        <p:tav tm="0">
                                          <p:val>
                                            <p:fltVal val="0"/>
                                          </p:val>
                                        </p:tav>
                                        <p:tav tm="100000">
                                          <p:val>
                                            <p:strVal val="#ppt_h"/>
                                          </p:val>
                                        </p:tav>
                                      </p:tavLst>
                                    </p:anim>
                                    <p:animEffect transition="in" filter="fade">
                                      <p:cBhvr>
                                        <p:cTn id="21" dur="250"/>
                                        <p:tgtEl>
                                          <p:spTgt spid="1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up)">
                                      <p:cBhvr>
                                        <p:cTn id="30" dur="25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250" fill="hold"/>
                                        <p:tgtEl>
                                          <p:spTgt spid="118"/>
                                        </p:tgtEl>
                                        <p:attrNameLst>
                                          <p:attrName>ppt_w</p:attrName>
                                        </p:attrNameLst>
                                      </p:cBhvr>
                                      <p:tavLst>
                                        <p:tav tm="0">
                                          <p:val>
                                            <p:fltVal val="0"/>
                                          </p:val>
                                        </p:tav>
                                        <p:tav tm="100000">
                                          <p:val>
                                            <p:strVal val="#ppt_w"/>
                                          </p:val>
                                        </p:tav>
                                      </p:tavLst>
                                    </p:anim>
                                    <p:anim calcmode="lin" valueType="num">
                                      <p:cBhvr>
                                        <p:cTn id="36" dur="250" fill="hold"/>
                                        <p:tgtEl>
                                          <p:spTgt spid="118"/>
                                        </p:tgtEl>
                                        <p:attrNameLst>
                                          <p:attrName>ppt_h</p:attrName>
                                        </p:attrNameLst>
                                      </p:cBhvr>
                                      <p:tavLst>
                                        <p:tav tm="0">
                                          <p:val>
                                            <p:fltVal val="0"/>
                                          </p:val>
                                        </p:tav>
                                        <p:tav tm="100000">
                                          <p:val>
                                            <p:strVal val="#ppt_h"/>
                                          </p:val>
                                        </p:tav>
                                      </p:tavLst>
                                    </p:anim>
                                    <p:animEffect transition="in" filter="fade">
                                      <p:cBhvr>
                                        <p:cTn id="37" dur="250"/>
                                        <p:tgtEl>
                                          <p:spTgt spid="118"/>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17"/>
                                        </p:tgtEl>
                                        <p:attrNameLst>
                                          <p:attrName>style.visibility</p:attrName>
                                        </p:attrNameLst>
                                      </p:cBhvr>
                                      <p:to>
                                        <p:strVal val="visible"/>
                                      </p:to>
                                    </p:set>
                                    <p:anim calcmode="lin" valueType="num">
                                      <p:cBhvr>
                                        <p:cTn id="40" dur="250" fill="hold"/>
                                        <p:tgtEl>
                                          <p:spTgt spid="117"/>
                                        </p:tgtEl>
                                        <p:attrNameLst>
                                          <p:attrName>ppt_w</p:attrName>
                                        </p:attrNameLst>
                                      </p:cBhvr>
                                      <p:tavLst>
                                        <p:tav tm="0">
                                          <p:val>
                                            <p:fltVal val="0"/>
                                          </p:val>
                                        </p:tav>
                                        <p:tav tm="100000">
                                          <p:val>
                                            <p:strVal val="#ppt_w"/>
                                          </p:val>
                                        </p:tav>
                                      </p:tavLst>
                                    </p:anim>
                                    <p:anim calcmode="lin" valueType="num">
                                      <p:cBhvr>
                                        <p:cTn id="41" dur="250" fill="hold"/>
                                        <p:tgtEl>
                                          <p:spTgt spid="117"/>
                                        </p:tgtEl>
                                        <p:attrNameLst>
                                          <p:attrName>ppt_h</p:attrName>
                                        </p:attrNameLst>
                                      </p:cBhvr>
                                      <p:tavLst>
                                        <p:tav tm="0">
                                          <p:val>
                                            <p:fltVal val="0"/>
                                          </p:val>
                                        </p:tav>
                                        <p:tav tm="100000">
                                          <p:val>
                                            <p:strVal val="#ppt_h"/>
                                          </p:val>
                                        </p:tav>
                                      </p:tavLst>
                                    </p:anim>
                                    <p:animEffect transition="in" filter="fade">
                                      <p:cBhvr>
                                        <p:cTn id="42" dur="250"/>
                                        <p:tgtEl>
                                          <p:spTgt spid="11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250"/>
                                        <p:tgtEl>
                                          <p:spTgt spid="11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250" fill="hold"/>
                                        <p:tgtEl>
                                          <p:spTgt spid="60"/>
                                        </p:tgtEl>
                                        <p:attrNameLst>
                                          <p:attrName>ppt_w</p:attrName>
                                        </p:attrNameLst>
                                      </p:cBhvr>
                                      <p:tavLst>
                                        <p:tav tm="0">
                                          <p:val>
                                            <p:fltVal val="0"/>
                                          </p:val>
                                        </p:tav>
                                        <p:tav tm="100000">
                                          <p:val>
                                            <p:strVal val="#ppt_w"/>
                                          </p:val>
                                        </p:tav>
                                      </p:tavLst>
                                    </p:anim>
                                    <p:anim calcmode="lin" valueType="num">
                                      <p:cBhvr>
                                        <p:cTn id="59" dur="250" fill="hold"/>
                                        <p:tgtEl>
                                          <p:spTgt spid="60"/>
                                        </p:tgtEl>
                                        <p:attrNameLst>
                                          <p:attrName>ppt_h</p:attrName>
                                        </p:attrNameLst>
                                      </p:cBhvr>
                                      <p:tavLst>
                                        <p:tav tm="0">
                                          <p:val>
                                            <p:fltVal val="0"/>
                                          </p:val>
                                        </p:tav>
                                        <p:tav tm="100000">
                                          <p:val>
                                            <p:strVal val="#ppt_h"/>
                                          </p:val>
                                        </p:tav>
                                      </p:tavLst>
                                    </p:anim>
                                    <p:animEffect transition="in" filter="fade">
                                      <p:cBhvr>
                                        <p:cTn id="60" dur="250"/>
                                        <p:tgtEl>
                                          <p:spTgt spid="60"/>
                                        </p:tgtEl>
                                      </p:cBhvr>
                                    </p:animEffect>
                                  </p:childTnLst>
                                </p:cTn>
                              </p:par>
                              <p:par>
                                <p:cTn id="61" presetID="53" presetClass="entr" presetSubtype="16" fill="hold" grpId="0" nodeType="withEffect">
                                  <p:stCondLst>
                                    <p:cond delay="250"/>
                                  </p:stCondLst>
                                  <p:childTnLst>
                                    <p:set>
                                      <p:cBhvr>
                                        <p:cTn id="62" dur="1" fill="hold">
                                          <p:stCondLst>
                                            <p:cond delay="0"/>
                                          </p:stCondLst>
                                        </p:cTn>
                                        <p:tgtEl>
                                          <p:spTgt spid="59"/>
                                        </p:tgtEl>
                                        <p:attrNameLst>
                                          <p:attrName>style.visibility</p:attrName>
                                        </p:attrNameLst>
                                      </p:cBhvr>
                                      <p:to>
                                        <p:strVal val="visible"/>
                                      </p:to>
                                    </p:set>
                                    <p:anim calcmode="lin" valueType="num">
                                      <p:cBhvr>
                                        <p:cTn id="63" dur="250" fill="hold"/>
                                        <p:tgtEl>
                                          <p:spTgt spid="59"/>
                                        </p:tgtEl>
                                        <p:attrNameLst>
                                          <p:attrName>ppt_w</p:attrName>
                                        </p:attrNameLst>
                                      </p:cBhvr>
                                      <p:tavLst>
                                        <p:tav tm="0">
                                          <p:val>
                                            <p:fltVal val="0"/>
                                          </p:val>
                                        </p:tav>
                                        <p:tav tm="100000">
                                          <p:val>
                                            <p:strVal val="#ppt_w"/>
                                          </p:val>
                                        </p:tav>
                                      </p:tavLst>
                                    </p:anim>
                                    <p:anim calcmode="lin" valueType="num">
                                      <p:cBhvr>
                                        <p:cTn id="64" dur="250" fill="hold"/>
                                        <p:tgtEl>
                                          <p:spTgt spid="59"/>
                                        </p:tgtEl>
                                        <p:attrNameLst>
                                          <p:attrName>ppt_h</p:attrName>
                                        </p:attrNameLst>
                                      </p:cBhvr>
                                      <p:tavLst>
                                        <p:tav tm="0">
                                          <p:val>
                                            <p:fltVal val="0"/>
                                          </p:val>
                                        </p:tav>
                                        <p:tav tm="100000">
                                          <p:val>
                                            <p:strVal val="#ppt_h"/>
                                          </p:val>
                                        </p:tav>
                                      </p:tavLst>
                                    </p:anim>
                                    <p:animEffect transition="in" filter="fade">
                                      <p:cBhvr>
                                        <p:cTn id="65" dur="250"/>
                                        <p:tgtEl>
                                          <p:spTgt spid="59"/>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25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up)">
                                      <p:cBhvr>
                                        <p:cTn id="74" dur="25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250" fill="hold"/>
                                        <p:tgtEl>
                                          <p:spTgt spid="66"/>
                                        </p:tgtEl>
                                        <p:attrNameLst>
                                          <p:attrName>ppt_w</p:attrName>
                                        </p:attrNameLst>
                                      </p:cBhvr>
                                      <p:tavLst>
                                        <p:tav tm="0">
                                          <p:val>
                                            <p:fltVal val="0"/>
                                          </p:val>
                                        </p:tav>
                                        <p:tav tm="100000">
                                          <p:val>
                                            <p:strVal val="#ppt_w"/>
                                          </p:val>
                                        </p:tav>
                                      </p:tavLst>
                                    </p:anim>
                                    <p:anim calcmode="lin" valueType="num">
                                      <p:cBhvr>
                                        <p:cTn id="80" dur="250" fill="hold"/>
                                        <p:tgtEl>
                                          <p:spTgt spid="66"/>
                                        </p:tgtEl>
                                        <p:attrNameLst>
                                          <p:attrName>ppt_h</p:attrName>
                                        </p:attrNameLst>
                                      </p:cBhvr>
                                      <p:tavLst>
                                        <p:tav tm="0">
                                          <p:val>
                                            <p:fltVal val="0"/>
                                          </p:val>
                                        </p:tav>
                                        <p:tav tm="100000">
                                          <p:val>
                                            <p:strVal val="#ppt_h"/>
                                          </p:val>
                                        </p:tav>
                                      </p:tavLst>
                                    </p:anim>
                                    <p:animEffect transition="in" filter="fade">
                                      <p:cBhvr>
                                        <p:cTn id="81" dur="250"/>
                                        <p:tgtEl>
                                          <p:spTgt spid="66"/>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65"/>
                                        </p:tgtEl>
                                        <p:attrNameLst>
                                          <p:attrName>style.visibility</p:attrName>
                                        </p:attrNameLst>
                                      </p:cBhvr>
                                      <p:to>
                                        <p:strVal val="visible"/>
                                      </p:to>
                                    </p:set>
                                    <p:anim calcmode="lin" valueType="num">
                                      <p:cBhvr>
                                        <p:cTn id="84" dur="250" fill="hold"/>
                                        <p:tgtEl>
                                          <p:spTgt spid="65"/>
                                        </p:tgtEl>
                                        <p:attrNameLst>
                                          <p:attrName>ppt_w</p:attrName>
                                        </p:attrNameLst>
                                      </p:cBhvr>
                                      <p:tavLst>
                                        <p:tav tm="0">
                                          <p:val>
                                            <p:fltVal val="0"/>
                                          </p:val>
                                        </p:tav>
                                        <p:tav tm="100000">
                                          <p:val>
                                            <p:strVal val="#ppt_w"/>
                                          </p:val>
                                        </p:tav>
                                      </p:tavLst>
                                    </p:anim>
                                    <p:anim calcmode="lin" valueType="num">
                                      <p:cBhvr>
                                        <p:cTn id="85" dur="250" fill="hold"/>
                                        <p:tgtEl>
                                          <p:spTgt spid="65"/>
                                        </p:tgtEl>
                                        <p:attrNameLst>
                                          <p:attrName>ppt_h</p:attrName>
                                        </p:attrNameLst>
                                      </p:cBhvr>
                                      <p:tavLst>
                                        <p:tav tm="0">
                                          <p:val>
                                            <p:fltVal val="0"/>
                                          </p:val>
                                        </p:tav>
                                        <p:tav tm="100000">
                                          <p:val>
                                            <p:strVal val="#ppt_h"/>
                                          </p:val>
                                        </p:tav>
                                      </p:tavLst>
                                    </p:anim>
                                    <p:animEffect transition="in" filter="fade">
                                      <p:cBhvr>
                                        <p:cTn id="86" dur="250"/>
                                        <p:tgtEl>
                                          <p:spTgt spid="65"/>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250"/>
                                        <p:tgtEl>
                                          <p:spTgt spid="67"/>
                                        </p:tgtEl>
                                      </p:cBhvr>
                                    </p:animEffect>
                                  </p:childTnLst>
                                </p:cTn>
                              </p:par>
                              <p:par>
                                <p:cTn id="91" presetID="53" presetClass="entr" presetSubtype="16"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250" fill="hold"/>
                                        <p:tgtEl>
                                          <p:spTgt spid="15"/>
                                        </p:tgtEl>
                                        <p:attrNameLst>
                                          <p:attrName>ppt_w</p:attrName>
                                        </p:attrNameLst>
                                      </p:cBhvr>
                                      <p:tavLst>
                                        <p:tav tm="0">
                                          <p:val>
                                            <p:fltVal val="0"/>
                                          </p:val>
                                        </p:tav>
                                        <p:tav tm="100000">
                                          <p:val>
                                            <p:strVal val="#ppt_w"/>
                                          </p:val>
                                        </p:tav>
                                      </p:tavLst>
                                    </p:anim>
                                    <p:anim calcmode="lin" valueType="num">
                                      <p:cBhvr>
                                        <p:cTn id="94" dur="250" fill="hold"/>
                                        <p:tgtEl>
                                          <p:spTgt spid="15"/>
                                        </p:tgtEl>
                                        <p:attrNameLst>
                                          <p:attrName>ppt_h</p:attrName>
                                        </p:attrNameLst>
                                      </p:cBhvr>
                                      <p:tavLst>
                                        <p:tav tm="0">
                                          <p:val>
                                            <p:fltVal val="0"/>
                                          </p:val>
                                        </p:tav>
                                        <p:tav tm="100000">
                                          <p:val>
                                            <p:strVal val="#ppt_h"/>
                                          </p:val>
                                        </p:tav>
                                      </p:tavLst>
                                    </p:anim>
                                    <p:animEffect transition="in" filter="fade">
                                      <p:cBhvr>
                                        <p:cTn id="95" dur="250"/>
                                        <p:tgtEl>
                                          <p:spTgt spid="15"/>
                                        </p:tgtEl>
                                      </p:cBhvr>
                                    </p:animEffect>
                                  </p:childTnLst>
                                </p:cTn>
                              </p:par>
                              <p:par>
                                <p:cTn id="96" presetID="53" presetClass="entr" presetSubtype="16"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250" fill="hold"/>
                                        <p:tgtEl>
                                          <p:spTgt spid="16"/>
                                        </p:tgtEl>
                                        <p:attrNameLst>
                                          <p:attrName>ppt_w</p:attrName>
                                        </p:attrNameLst>
                                      </p:cBhvr>
                                      <p:tavLst>
                                        <p:tav tm="0">
                                          <p:val>
                                            <p:fltVal val="0"/>
                                          </p:val>
                                        </p:tav>
                                        <p:tav tm="100000">
                                          <p:val>
                                            <p:strVal val="#ppt_w"/>
                                          </p:val>
                                        </p:tav>
                                      </p:tavLst>
                                    </p:anim>
                                    <p:anim calcmode="lin" valueType="num">
                                      <p:cBhvr>
                                        <p:cTn id="99" dur="250" fill="hold"/>
                                        <p:tgtEl>
                                          <p:spTgt spid="16"/>
                                        </p:tgtEl>
                                        <p:attrNameLst>
                                          <p:attrName>ppt_h</p:attrName>
                                        </p:attrNameLst>
                                      </p:cBhvr>
                                      <p:tavLst>
                                        <p:tav tm="0">
                                          <p:val>
                                            <p:fltVal val="0"/>
                                          </p:val>
                                        </p:tav>
                                        <p:tav tm="100000">
                                          <p:val>
                                            <p:strVal val="#ppt_h"/>
                                          </p:val>
                                        </p:tav>
                                      </p:tavLst>
                                    </p:anim>
                                    <p:animEffect transition="in" filter="fade">
                                      <p:cBhvr>
                                        <p:cTn id="10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7" grpId="0" animBg="1"/>
      <p:bldP spid="118" grpId="0" animBg="1"/>
      <p:bldP spid="59" grpId="0" animBg="1"/>
      <p:bldP spid="60" grpId="0" animBg="1"/>
      <p:bldP spid="65" grpId="0" animBg="1"/>
      <p:bldP spid="6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1248053" y="2571324"/>
            <a:ext cx="5761092" cy="2185214"/>
          </a:xfrm>
          <a:prstGeom prst="rect">
            <a:avLst/>
          </a:prstGeom>
          <a:noFill/>
        </p:spPr>
        <p:txBody>
          <a:bodyPr wrap="square" rtlCol="0">
            <a:spAutoFit/>
          </a:bodyPr>
          <a:lstStyle/>
          <a:p>
            <a:pPr algn="r" rtl="1"/>
            <a:r>
              <a:rPr lang="fa-IR" sz="5400" b="1" dirty="0">
                <a:solidFill>
                  <a:srgbClr val="FFC000"/>
                </a:solidFill>
                <a:latin typeface="Ray ExtraBlack" panose="02000504000000020004" pitchFamily="2" charset="-78"/>
                <a:cs typeface="Ray ExtraBlack" panose="02000504000000020004" pitchFamily="2" charset="-78"/>
              </a:rPr>
              <a:t>موفق و سربلند باشید</a:t>
            </a:r>
          </a:p>
          <a:p>
            <a:pPr algn="r" rtl="1"/>
            <a:endParaRPr lang="fa-IR" sz="5400" b="1" dirty="0">
              <a:solidFill>
                <a:srgbClr val="FFC000"/>
              </a:solidFill>
              <a:latin typeface="Ray ExtraBlack" panose="02000504000000020004" pitchFamily="2" charset="-78"/>
              <a:cs typeface="Ray ExtraBlack" panose="02000504000000020004" pitchFamily="2" charset="-78"/>
            </a:endParaRPr>
          </a:p>
          <a:p>
            <a:pPr rtl="1"/>
            <a:r>
              <a:rPr lang="fa-IR" sz="2800" b="1" dirty="0">
                <a:solidFill>
                  <a:schemeClr val="bg1"/>
                </a:solidFill>
                <a:latin typeface="Pinar" pitchFamily="2" charset="-78"/>
                <a:cs typeface="Pinar" pitchFamily="2" charset="-78"/>
              </a:rPr>
              <a:t>مهدی کریم زاد</a:t>
            </a:r>
            <a:endParaRPr lang="en-US" sz="2800" b="1" dirty="0">
              <a:solidFill>
                <a:schemeClr val="bg1"/>
              </a:solidFill>
              <a:latin typeface="Pinar" pitchFamily="2" charset="-78"/>
              <a:cs typeface="Pinar"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96695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09256-2360-4931-A15C-894E2F25F29D}"/>
              </a:ext>
            </a:extLst>
          </p:cNvPr>
          <p:cNvSpPr/>
          <p:nvPr/>
        </p:nvSpPr>
        <p:spPr>
          <a:xfrm>
            <a:off x="0" y="0"/>
            <a:ext cx="6095999"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3" name="Group 12">
            <a:extLst>
              <a:ext uri="{FF2B5EF4-FFF2-40B4-BE49-F238E27FC236}">
                <a16:creationId xmlns:a16="http://schemas.microsoft.com/office/drawing/2014/main" id="{AF3947CD-295C-4AA1-BA45-8F4293806D2F}"/>
              </a:ext>
            </a:extLst>
          </p:cNvPr>
          <p:cNvGrpSpPr/>
          <p:nvPr/>
        </p:nvGrpSpPr>
        <p:grpSpPr>
          <a:xfrm>
            <a:off x="1511300" y="858192"/>
            <a:ext cx="3092742" cy="466734"/>
            <a:chOff x="1511300" y="858192"/>
            <a:chExt cx="3092742" cy="466734"/>
          </a:xfrm>
        </p:grpSpPr>
        <p:sp>
          <p:nvSpPr>
            <p:cNvPr id="5" name="Rectangle: Rounded Corners 4">
              <a:extLst>
                <a:ext uri="{FF2B5EF4-FFF2-40B4-BE49-F238E27FC236}">
                  <a16:creationId xmlns:a16="http://schemas.microsoft.com/office/drawing/2014/main" id="{C4C6562D-805D-4DCF-9F0A-CE0275A17EDE}"/>
                </a:ext>
              </a:extLst>
            </p:cNvPr>
            <p:cNvSpPr/>
            <p:nvPr/>
          </p:nvSpPr>
          <p:spPr>
            <a:xfrm>
              <a:off x="1511300"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TextBox 9">
              <a:extLst>
                <a:ext uri="{FF2B5EF4-FFF2-40B4-BE49-F238E27FC236}">
                  <a16:creationId xmlns:a16="http://schemas.microsoft.com/office/drawing/2014/main" id="{0AAE02A2-E436-4D00-8F9D-4231677F6A5F}"/>
                </a:ext>
              </a:extLst>
            </p:cNvPr>
            <p:cNvSpPr txBox="1"/>
            <p:nvPr/>
          </p:nvSpPr>
          <p:spPr>
            <a:xfrm>
              <a:off x="1559617" y="904935"/>
              <a:ext cx="2976763" cy="369332"/>
            </a:xfrm>
            <a:prstGeom prst="rect">
              <a:avLst/>
            </a:prstGeom>
            <a:noFill/>
          </p:spPr>
          <p:txBody>
            <a:bodyPr wrap="square" rtlCol="0">
              <a:spAutoFit/>
            </a:bodyPr>
            <a:lstStyle/>
            <a:p>
              <a:pPr algn="ctr"/>
              <a:r>
                <a:rPr lang="fa-IR" dirty="0">
                  <a:solidFill>
                    <a:schemeClr val="bg1"/>
                  </a:solidFill>
                  <a:latin typeface="Ray ExtraBlack" panose="02000504000000020004" pitchFamily="2" charset="-78"/>
                  <a:cs typeface="Ray ExtraBlack" panose="02000504000000020004" pitchFamily="2" charset="-78"/>
                </a:rPr>
                <a:t>هوش مصنوعی چیست؟</a:t>
              </a:r>
              <a:endParaRPr lang="en-US" dirty="0">
                <a:solidFill>
                  <a:schemeClr val="bg1"/>
                </a:solidFill>
                <a:latin typeface="Ray ExtraBlack" panose="02000504000000020004" pitchFamily="2" charset="-78"/>
                <a:cs typeface="Ray ExtraBlack" panose="02000504000000020004" pitchFamily="2" charset="-78"/>
              </a:endParaRPr>
            </a:p>
          </p:txBody>
        </p:sp>
      </p:grpSp>
      <p:sp>
        <p:nvSpPr>
          <p:cNvPr id="6" name="Oval 5">
            <a:extLst>
              <a:ext uri="{FF2B5EF4-FFF2-40B4-BE49-F238E27FC236}">
                <a16:creationId xmlns:a16="http://schemas.microsoft.com/office/drawing/2014/main" id="{4DAE9F14-010C-43E3-9F96-2358A71F899A}"/>
              </a:ext>
            </a:extLst>
          </p:cNvPr>
          <p:cNvSpPr/>
          <p:nvPr/>
        </p:nvSpPr>
        <p:spPr>
          <a:xfrm>
            <a:off x="656120" y="305385"/>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0" name="Freeform: Shape 29">
            <a:extLst>
              <a:ext uri="{FF2B5EF4-FFF2-40B4-BE49-F238E27FC236}">
                <a16:creationId xmlns:a16="http://schemas.microsoft.com/office/drawing/2014/main" id="{9F8A01AB-3E47-44B0-A7E9-B14464891F80}"/>
              </a:ext>
            </a:extLst>
          </p:cNvPr>
          <p:cNvSpPr/>
          <p:nvPr/>
        </p:nvSpPr>
        <p:spPr>
          <a:xfrm rot="10800000">
            <a:off x="-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1" name="Freeform: Shape 30">
            <a:extLst>
              <a:ext uri="{FF2B5EF4-FFF2-40B4-BE49-F238E27FC236}">
                <a16:creationId xmlns:a16="http://schemas.microsoft.com/office/drawing/2014/main" id="{D8C860C2-CCE7-4AB6-9756-A9594B9869E4}"/>
              </a:ext>
            </a:extLst>
          </p:cNvPr>
          <p:cNvSpPr/>
          <p:nvPr/>
        </p:nvSpPr>
        <p:spPr>
          <a:xfrm rot="10800000">
            <a:off x="-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2" name="Oval 31">
            <a:extLst>
              <a:ext uri="{FF2B5EF4-FFF2-40B4-BE49-F238E27FC236}">
                <a16:creationId xmlns:a16="http://schemas.microsoft.com/office/drawing/2014/main" id="{2006332C-7924-45F6-8F1B-0029924742E8}"/>
              </a:ext>
            </a:extLst>
          </p:cNvPr>
          <p:cNvSpPr/>
          <p:nvPr/>
        </p:nvSpPr>
        <p:spPr>
          <a:xfrm>
            <a:off x="4719992"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3" name="Oval 32">
            <a:extLst>
              <a:ext uri="{FF2B5EF4-FFF2-40B4-BE49-F238E27FC236}">
                <a16:creationId xmlns:a16="http://schemas.microsoft.com/office/drawing/2014/main" id="{33344FEB-2281-442D-A72E-BA4F1945E27F}"/>
              </a:ext>
            </a:extLst>
          </p:cNvPr>
          <p:cNvSpPr/>
          <p:nvPr/>
        </p:nvSpPr>
        <p:spPr>
          <a:xfrm>
            <a:off x="4341482"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5" name="Freeform: Shape 34">
            <a:extLst>
              <a:ext uri="{FF2B5EF4-FFF2-40B4-BE49-F238E27FC236}">
                <a16:creationId xmlns:a16="http://schemas.microsoft.com/office/drawing/2014/main" id="{EC3C6562-A7BF-45C4-8F1B-47634E9E4BD2}"/>
              </a:ext>
            </a:extLst>
          </p:cNvPr>
          <p:cNvSpPr/>
          <p:nvPr/>
        </p:nvSpPr>
        <p:spPr>
          <a:xfrm>
            <a:off x="5960309"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7" name="Freeform: Shape 36">
            <a:extLst>
              <a:ext uri="{FF2B5EF4-FFF2-40B4-BE49-F238E27FC236}">
                <a16:creationId xmlns:a16="http://schemas.microsoft.com/office/drawing/2014/main" id="{60A61356-271A-4F3F-BF03-642010FE8FD2}"/>
              </a:ext>
            </a:extLst>
          </p:cNvPr>
          <p:cNvSpPr/>
          <p:nvPr/>
        </p:nvSpPr>
        <p:spPr>
          <a:xfrm>
            <a:off x="5960309"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11" name="Oval 110">
            <a:extLst>
              <a:ext uri="{FF2B5EF4-FFF2-40B4-BE49-F238E27FC236}">
                <a16:creationId xmlns:a16="http://schemas.microsoft.com/office/drawing/2014/main" id="{1193EA8F-BC4A-4C71-9BCC-C09677F8A73D}"/>
              </a:ext>
            </a:extLst>
          </p:cNvPr>
          <p:cNvSpPr/>
          <p:nvPr/>
        </p:nvSpPr>
        <p:spPr>
          <a:xfrm>
            <a:off x="1006837" y="2107831"/>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2" name="Oval 111">
            <a:extLst>
              <a:ext uri="{FF2B5EF4-FFF2-40B4-BE49-F238E27FC236}">
                <a16:creationId xmlns:a16="http://schemas.microsoft.com/office/drawing/2014/main" id="{0E292DEE-4531-42A7-94E7-BE61FF6D36DC}"/>
              </a:ext>
            </a:extLst>
          </p:cNvPr>
          <p:cNvSpPr/>
          <p:nvPr/>
        </p:nvSpPr>
        <p:spPr>
          <a:xfrm>
            <a:off x="920160" y="2021154"/>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cxnSp>
        <p:nvCxnSpPr>
          <p:cNvPr id="113" name="Straight Connector 112">
            <a:extLst>
              <a:ext uri="{FF2B5EF4-FFF2-40B4-BE49-F238E27FC236}">
                <a16:creationId xmlns:a16="http://schemas.microsoft.com/office/drawing/2014/main" id="{B3E0BDFA-97CA-4B2F-A0C2-6253332547FA}"/>
              </a:ext>
            </a:extLst>
          </p:cNvPr>
          <p:cNvCxnSpPr>
            <a:cxnSpLocks/>
          </p:cNvCxnSpPr>
          <p:nvPr/>
        </p:nvCxnSpPr>
        <p:spPr>
          <a:xfrm>
            <a:off x="1049700" y="2280234"/>
            <a:ext cx="0" cy="137135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ADF5D618-7601-4683-B3BF-A155325FDDDF}"/>
              </a:ext>
            </a:extLst>
          </p:cNvPr>
          <p:cNvGrpSpPr/>
          <p:nvPr/>
        </p:nvGrpSpPr>
        <p:grpSpPr>
          <a:xfrm>
            <a:off x="1296952" y="1886930"/>
            <a:ext cx="4159637" cy="1605345"/>
            <a:chOff x="6681901" y="1442950"/>
            <a:chExt cx="4159637" cy="1605345"/>
          </a:xfrm>
        </p:grpSpPr>
        <p:sp>
          <p:nvSpPr>
            <p:cNvPr id="115" name="TextBox 114">
              <a:extLst>
                <a:ext uri="{FF2B5EF4-FFF2-40B4-BE49-F238E27FC236}">
                  <a16:creationId xmlns:a16="http://schemas.microsoft.com/office/drawing/2014/main" id="{64F9D532-385A-41C2-9422-2C92CC173A59}"/>
                </a:ext>
              </a:extLst>
            </p:cNvPr>
            <p:cNvSpPr txBox="1"/>
            <p:nvPr/>
          </p:nvSpPr>
          <p:spPr>
            <a:xfrm>
              <a:off x="6681901" y="1442950"/>
              <a:ext cx="2542205" cy="461665"/>
            </a:xfrm>
            <a:prstGeom prst="rect">
              <a:avLst/>
            </a:prstGeom>
            <a:noFill/>
          </p:spPr>
          <p:txBody>
            <a:bodyPr wrap="square" rtlCol="0">
              <a:spAutoFit/>
            </a:bodyPr>
            <a:lstStyle/>
            <a:p>
              <a:pPr algn="r" rtl="1"/>
              <a:r>
                <a:rPr lang="fa-IR" sz="2400" b="1" dirty="0">
                  <a:solidFill>
                    <a:srgbClr val="FFC000"/>
                  </a:solidFill>
                  <a:latin typeface="Ray ExtraBlack" panose="02000504000000020004" pitchFamily="2" charset="-78"/>
                  <a:cs typeface="Ray ExtraBlack" panose="02000504000000020004" pitchFamily="2" charset="-78"/>
                </a:rPr>
                <a:t>تعریف:</a:t>
              </a:r>
              <a:endParaRPr lang="en-US" sz="2400" b="1" dirty="0">
                <a:solidFill>
                  <a:srgbClr val="FFC000"/>
                </a:solidFill>
                <a:latin typeface="Ray ExtraBlack" panose="02000504000000020004" pitchFamily="2" charset="-78"/>
                <a:cs typeface="Ray ExtraBlack" panose="02000504000000020004" pitchFamily="2" charset="-78"/>
              </a:endParaRPr>
            </a:p>
          </p:txBody>
        </p:sp>
        <p:sp>
          <p:nvSpPr>
            <p:cNvPr id="116" name="TextBox 115">
              <a:extLst>
                <a:ext uri="{FF2B5EF4-FFF2-40B4-BE49-F238E27FC236}">
                  <a16:creationId xmlns:a16="http://schemas.microsoft.com/office/drawing/2014/main" id="{760135AF-AB8C-4A7A-B3FA-DBE2F74535E0}"/>
                </a:ext>
              </a:extLst>
            </p:cNvPr>
            <p:cNvSpPr txBox="1"/>
            <p:nvPr/>
          </p:nvSpPr>
          <p:spPr>
            <a:xfrm>
              <a:off x="6681901" y="1878744"/>
              <a:ext cx="4159637" cy="1169551"/>
            </a:xfrm>
            <a:prstGeom prst="rect">
              <a:avLst/>
            </a:prstGeom>
            <a:noFill/>
          </p:spPr>
          <p:txBody>
            <a:bodyPr wrap="square" rtlCol="0">
              <a:spAutoFit/>
            </a:bodyPr>
            <a:lstStyle/>
            <a:p>
              <a:pPr algn="r" rtl="1">
                <a:lnSpc>
                  <a:spcPct val="150000"/>
                </a:lnSpc>
              </a:pPr>
              <a:r>
                <a:rPr lang="fa-IR" sz="1600" dirty="0">
                  <a:solidFill>
                    <a:schemeClr val="bg1">
                      <a:lumMod val="95000"/>
                    </a:schemeClr>
                  </a:solidFill>
                  <a:latin typeface="Pinar" pitchFamily="2" charset="-78"/>
                  <a:cs typeface="Pinar" pitchFamily="2" charset="-78"/>
                </a:rPr>
                <a:t>هوش مصنوعی(</a:t>
              </a:r>
              <a:r>
                <a:rPr lang="en-US" sz="1600" dirty="0">
                  <a:solidFill>
                    <a:schemeClr val="bg1">
                      <a:lumMod val="95000"/>
                    </a:schemeClr>
                  </a:solidFill>
                  <a:latin typeface="Pinar" pitchFamily="2" charset="-78"/>
                  <a:cs typeface="Pinar" pitchFamily="2" charset="-78"/>
                </a:rPr>
                <a:t>Artificial Intelligence </a:t>
              </a:r>
              <a:r>
                <a:rPr lang="fa-IR" sz="1600" dirty="0">
                  <a:solidFill>
                    <a:schemeClr val="bg1">
                      <a:lumMod val="95000"/>
                    </a:schemeClr>
                  </a:solidFill>
                  <a:latin typeface="Pinar" pitchFamily="2" charset="-78"/>
                  <a:cs typeface="Pinar" pitchFamily="2" charset="-78"/>
                </a:rPr>
                <a:t>یا </a:t>
              </a:r>
              <a:r>
                <a:rPr lang="en-US" sz="1600" dirty="0">
                  <a:solidFill>
                    <a:schemeClr val="bg1">
                      <a:lumMod val="95000"/>
                    </a:schemeClr>
                  </a:solidFill>
                  <a:latin typeface="Pinar" pitchFamily="2" charset="-78"/>
                  <a:cs typeface="Pinar" pitchFamily="2" charset="-78"/>
                </a:rPr>
                <a:t>AI</a:t>
              </a:r>
              <a:r>
                <a:rPr lang="fa-IR" sz="1600" dirty="0">
                  <a:solidFill>
                    <a:schemeClr val="bg1">
                      <a:lumMod val="95000"/>
                    </a:schemeClr>
                  </a:solidFill>
                  <a:latin typeface="Pinar" pitchFamily="2" charset="-78"/>
                  <a:cs typeface="Pinar" pitchFamily="2" charset="-78"/>
                </a:rPr>
                <a:t>)</a:t>
              </a:r>
              <a:r>
                <a:rPr lang="en-US" sz="1600" dirty="0">
                  <a:solidFill>
                    <a:schemeClr val="bg1">
                      <a:lumMod val="95000"/>
                    </a:schemeClr>
                  </a:solidFill>
                  <a:latin typeface="Pinar" pitchFamily="2" charset="-78"/>
                  <a:cs typeface="Pinar" pitchFamily="2" charset="-78"/>
                </a:rPr>
                <a:t> </a:t>
              </a:r>
              <a:r>
                <a:rPr lang="fa-IR" sz="1600" dirty="0">
                  <a:solidFill>
                    <a:schemeClr val="bg1">
                      <a:lumMod val="95000"/>
                    </a:schemeClr>
                  </a:solidFill>
                  <a:latin typeface="Pinar" pitchFamily="2" charset="-78"/>
                  <a:cs typeface="Pinar" pitchFamily="2" charset="-78"/>
                </a:rPr>
                <a:t>فناوری است که به ماشین ها توانایی یادگیری، استدلال و حل مسئله را می دهد.</a:t>
              </a:r>
              <a:endParaRPr lang="en-US" sz="1600" dirty="0">
                <a:solidFill>
                  <a:schemeClr val="bg1">
                    <a:lumMod val="95000"/>
                  </a:schemeClr>
                </a:solidFill>
                <a:latin typeface="Pinar" pitchFamily="2" charset="-78"/>
                <a:cs typeface="Pinar" pitchFamily="2" charset="-78"/>
              </a:endParaRPr>
            </a:p>
          </p:txBody>
        </p:sp>
      </p:grpSp>
      <p:sp>
        <p:nvSpPr>
          <p:cNvPr id="117" name="Oval 116">
            <a:extLst>
              <a:ext uri="{FF2B5EF4-FFF2-40B4-BE49-F238E27FC236}">
                <a16:creationId xmlns:a16="http://schemas.microsoft.com/office/drawing/2014/main" id="{B78728E8-4E2C-4F2C-A5FF-1F738F674ED5}"/>
              </a:ext>
            </a:extLst>
          </p:cNvPr>
          <p:cNvSpPr/>
          <p:nvPr/>
        </p:nvSpPr>
        <p:spPr>
          <a:xfrm>
            <a:off x="1006837" y="3738261"/>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8" name="Oval 117">
            <a:extLst>
              <a:ext uri="{FF2B5EF4-FFF2-40B4-BE49-F238E27FC236}">
                <a16:creationId xmlns:a16="http://schemas.microsoft.com/office/drawing/2014/main" id="{99D80301-A86B-44E3-8C91-BC2F9945C8BD}"/>
              </a:ext>
            </a:extLst>
          </p:cNvPr>
          <p:cNvSpPr/>
          <p:nvPr/>
        </p:nvSpPr>
        <p:spPr>
          <a:xfrm>
            <a:off x="920160" y="3651584"/>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9" name="Group 118">
            <a:extLst>
              <a:ext uri="{FF2B5EF4-FFF2-40B4-BE49-F238E27FC236}">
                <a16:creationId xmlns:a16="http://schemas.microsoft.com/office/drawing/2014/main" id="{C200B673-9142-4B13-8DAD-F8BEEA621A56}"/>
              </a:ext>
            </a:extLst>
          </p:cNvPr>
          <p:cNvGrpSpPr/>
          <p:nvPr/>
        </p:nvGrpSpPr>
        <p:grpSpPr>
          <a:xfrm>
            <a:off x="1296952" y="3570371"/>
            <a:ext cx="4159637" cy="1200154"/>
            <a:chOff x="6681901" y="1442950"/>
            <a:chExt cx="4159637" cy="1200154"/>
          </a:xfrm>
        </p:grpSpPr>
        <p:sp>
          <p:nvSpPr>
            <p:cNvPr id="120" name="TextBox 119">
              <a:extLst>
                <a:ext uri="{FF2B5EF4-FFF2-40B4-BE49-F238E27FC236}">
                  <a16:creationId xmlns:a16="http://schemas.microsoft.com/office/drawing/2014/main" id="{449A20D3-D1E3-48B2-AEB2-FE1E7D57A505}"/>
                </a:ext>
              </a:extLst>
            </p:cNvPr>
            <p:cNvSpPr txBox="1"/>
            <p:nvPr/>
          </p:nvSpPr>
          <p:spPr>
            <a:xfrm>
              <a:off x="6681901" y="1442950"/>
              <a:ext cx="2542205" cy="461665"/>
            </a:xfrm>
            <a:prstGeom prst="rect">
              <a:avLst/>
            </a:prstGeom>
            <a:noFill/>
          </p:spPr>
          <p:txBody>
            <a:bodyPr wrap="square" rtlCol="0">
              <a:spAutoFit/>
            </a:bodyPr>
            <a:lstStyle>
              <a:defPPr>
                <a:defRPr lang="en-US"/>
              </a:defPPr>
              <a:lvl1pPr rtl="1">
                <a:defRPr sz="2400" b="1">
                  <a:solidFill>
                    <a:schemeClr val="bg1">
                      <a:lumMod val="95000"/>
                    </a:schemeClr>
                  </a:solidFill>
                  <a:latin typeface="Pinar" pitchFamily="2" charset="-78"/>
                  <a:cs typeface="Pinar" pitchFamily="2" charset="-78"/>
                </a:defRPr>
              </a:lvl1pPr>
            </a:lstStyle>
            <a:p>
              <a:pPr algn="r"/>
              <a:r>
                <a:rPr lang="fa-IR" dirty="0">
                  <a:solidFill>
                    <a:srgbClr val="FFC000"/>
                  </a:solidFill>
                  <a:latin typeface="Ray ExtraBlack" panose="02000504000000020004" pitchFamily="2" charset="-78"/>
                  <a:cs typeface="Ray ExtraBlack" panose="02000504000000020004" pitchFamily="2" charset="-78"/>
                </a:rPr>
                <a:t>مثال ساده:</a:t>
              </a:r>
              <a:endParaRPr lang="en-US" dirty="0">
                <a:solidFill>
                  <a:srgbClr val="FFC000"/>
                </a:solidFill>
                <a:latin typeface="Ray ExtraBlack" panose="02000504000000020004" pitchFamily="2" charset="-78"/>
                <a:cs typeface="Ray ExtraBlack" panose="02000504000000020004" pitchFamily="2" charset="-78"/>
              </a:endParaRPr>
            </a:p>
          </p:txBody>
        </p:sp>
        <p:sp>
          <p:nvSpPr>
            <p:cNvPr id="121" name="TextBox 120">
              <a:extLst>
                <a:ext uri="{FF2B5EF4-FFF2-40B4-BE49-F238E27FC236}">
                  <a16:creationId xmlns:a16="http://schemas.microsoft.com/office/drawing/2014/main" id="{CCDF64C5-151D-481A-8B31-0784219DA281}"/>
                </a:ext>
              </a:extLst>
            </p:cNvPr>
            <p:cNvSpPr txBox="1"/>
            <p:nvPr/>
          </p:nvSpPr>
          <p:spPr>
            <a:xfrm>
              <a:off x="6681901" y="1842885"/>
              <a:ext cx="4159637" cy="800219"/>
            </a:xfrm>
            <a:prstGeom prst="rect">
              <a:avLst/>
            </a:prstGeom>
            <a:noFill/>
          </p:spPr>
          <p:txBody>
            <a:bodyPr wrap="square" rtlCol="0">
              <a:spAutoFit/>
            </a:bodyPr>
            <a:lstStyle>
              <a:defPPr>
                <a:defRPr lang="en-US"/>
              </a:defPPr>
              <a:lvl1pPr rtl="1">
                <a:defRPr sz="1600">
                  <a:solidFill>
                    <a:schemeClr val="bg1">
                      <a:lumMod val="95000"/>
                    </a:schemeClr>
                  </a:solidFill>
                  <a:latin typeface="Pinar" pitchFamily="2" charset="-78"/>
                  <a:cs typeface="Pinar" pitchFamily="2" charset="-78"/>
                </a:defRPr>
              </a:lvl1pPr>
            </a:lstStyle>
            <a:p>
              <a:pPr algn="r">
                <a:lnSpc>
                  <a:spcPct val="150000"/>
                </a:lnSpc>
              </a:pPr>
              <a:r>
                <a:rPr lang="fa-IR" dirty="0"/>
                <a:t>مثل یک ربات فکری که می تواند اطلاعات را تحلیل کند و پاسخ های مناسب تولید کند.</a:t>
              </a:r>
              <a:endParaRPr lang="en-US" dirty="0"/>
            </a:p>
          </p:txBody>
        </p:sp>
      </p:grpSp>
      <p:grpSp>
        <p:nvGrpSpPr>
          <p:cNvPr id="14" name="Group 13">
            <a:extLst>
              <a:ext uri="{FF2B5EF4-FFF2-40B4-BE49-F238E27FC236}">
                <a16:creationId xmlns:a16="http://schemas.microsoft.com/office/drawing/2014/main" id="{A0BD0C0E-8513-48E3-891D-E211E35A6661}"/>
              </a:ext>
            </a:extLst>
          </p:cNvPr>
          <p:cNvGrpSpPr/>
          <p:nvPr/>
        </p:nvGrpSpPr>
        <p:grpSpPr>
          <a:xfrm>
            <a:off x="7611984" y="858192"/>
            <a:ext cx="3710440" cy="693074"/>
            <a:chOff x="7611984" y="858192"/>
            <a:chExt cx="3092742" cy="693074"/>
          </a:xfrm>
        </p:grpSpPr>
        <p:sp>
          <p:nvSpPr>
            <p:cNvPr id="127" name="Rectangle: Rounded Corners 126">
              <a:extLst>
                <a:ext uri="{FF2B5EF4-FFF2-40B4-BE49-F238E27FC236}">
                  <a16:creationId xmlns:a16="http://schemas.microsoft.com/office/drawing/2014/main" id="{5EAC5BC0-1F7B-42B2-BDB9-8DD169BDCE3A}"/>
                </a:ext>
              </a:extLst>
            </p:cNvPr>
            <p:cNvSpPr/>
            <p:nvPr/>
          </p:nvSpPr>
          <p:spPr>
            <a:xfrm>
              <a:off x="7611984"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28" name="TextBox 127">
              <a:extLst>
                <a:ext uri="{FF2B5EF4-FFF2-40B4-BE49-F238E27FC236}">
                  <a16:creationId xmlns:a16="http://schemas.microsoft.com/office/drawing/2014/main" id="{A3E640F7-B3EE-4178-9429-DCA4B0FEF316}"/>
                </a:ext>
              </a:extLst>
            </p:cNvPr>
            <p:cNvSpPr txBox="1"/>
            <p:nvPr/>
          </p:nvSpPr>
          <p:spPr>
            <a:xfrm>
              <a:off x="7660301" y="904935"/>
              <a:ext cx="2976763" cy="646331"/>
            </a:xfrm>
            <a:prstGeom prst="rect">
              <a:avLst/>
            </a:prstGeom>
            <a:noFill/>
          </p:spPr>
          <p:txBody>
            <a:bodyPr wrap="square" rtlCol="0">
              <a:spAutoFit/>
            </a:bodyPr>
            <a:lstStyle>
              <a:defPPr>
                <a:defRPr lang="en-US"/>
              </a:defPPr>
              <a:lvl1pPr algn="ctr">
                <a:defRPr>
                  <a:solidFill>
                    <a:schemeClr val="bg1"/>
                  </a:solidFill>
                  <a:latin typeface="Ray ExtraBlack" panose="02000504000000020004" pitchFamily="2" charset="-78"/>
                  <a:cs typeface="Ray ExtraBlack" panose="02000504000000020004" pitchFamily="2" charset="-78"/>
                </a:defRPr>
              </a:lvl1pPr>
            </a:lstStyle>
            <a:p>
              <a:r>
                <a:rPr lang="fa-IR" dirty="0"/>
                <a:t>کاربردهای هوش مصنوعی در زندگی روزمره</a:t>
              </a:r>
              <a:endParaRPr lang="en-US" dirty="0"/>
            </a:p>
          </p:txBody>
        </p:sp>
      </p:grpSp>
      <p:sp>
        <p:nvSpPr>
          <p:cNvPr id="2" name="Oval 1">
            <a:extLst>
              <a:ext uri="{FF2B5EF4-FFF2-40B4-BE49-F238E27FC236}">
                <a16:creationId xmlns:a16="http://schemas.microsoft.com/office/drawing/2014/main" id="{45B3E930-5B54-4098-8DDE-4CA1633F61CE}"/>
              </a:ext>
            </a:extLst>
          </p:cNvPr>
          <p:cNvSpPr/>
          <p:nvPr/>
        </p:nvSpPr>
        <p:spPr>
          <a:xfrm>
            <a:off x="8477045" y="5835290"/>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 name="Freeform: Shape 2">
            <a:extLst>
              <a:ext uri="{FF2B5EF4-FFF2-40B4-BE49-F238E27FC236}">
                <a16:creationId xmlns:a16="http://schemas.microsoft.com/office/drawing/2014/main" id="{2B2068FB-D538-423F-8081-D3F5E2537891}"/>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4" name="Freeform: Shape 3">
            <a:extLst>
              <a:ext uri="{FF2B5EF4-FFF2-40B4-BE49-F238E27FC236}">
                <a16:creationId xmlns:a16="http://schemas.microsoft.com/office/drawing/2014/main" id="{BEAA200B-56CF-43D6-B662-0A8082F098C0}"/>
              </a:ext>
            </a:extLst>
          </p:cNvPr>
          <p:cNvSpPr/>
          <p:nvPr/>
        </p:nvSpPr>
        <p:spPr>
          <a:xfrm rot="10800000">
            <a:off x="6095998" y="251266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7" name="Oval 6">
            <a:extLst>
              <a:ext uri="{FF2B5EF4-FFF2-40B4-BE49-F238E27FC236}">
                <a16:creationId xmlns:a16="http://schemas.microsoft.com/office/drawing/2014/main" id="{00349701-D5FE-42FF-9E96-5385942D4CA8}"/>
              </a:ext>
            </a:extLst>
          </p:cNvPr>
          <p:cNvSpPr/>
          <p:nvPr/>
        </p:nvSpPr>
        <p:spPr>
          <a:xfrm>
            <a:off x="10815991" y="6350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9" name="Oval 8">
            <a:extLst>
              <a:ext uri="{FF2B5EF4-FFF2-40B4-BE49-F238E27FC236}">
                <a16:creationId xmlns:a16="http://schemas.microsoft.com/office/drawing/2014/main" id="{9CBDD39B-5DEC-4E93-BAC2-E2F0B7C40476}"/>
              </a:ext>
            </a:extLst>
          </p:cNvPr>
          <p:cNvSpPr/>
          <p:nvPr/>
        </p:nvSpPr>
        <p:spPr>
          <a:xfrm>
            <a:off x="10553431" y="6219262"/>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687F1216-3F27-4917-A837-AD367EC70350}"/>
              </a:ext>
            </a:extLst>
          </p:cNvPr>
          <p:cNvSpPr/>
          <p:nvPr/>
        </p:nvSpPr>
        <p:spPr>
          <a:xfrm>
            <a:off x="12056308"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 name="Freeform: Shape 11">
            <a:extLst>
              <a:ext uri="{FF2B5EF4-FFF2-40B4-BE49-F238E27FC236}">
                <a16:creationId xmlns:a16="http://schemas.microsoft.com/office/drawing/2014/main" id="{4CEB28C1-AB4C-4EC0-8920-BB6DE8083190}"/>
              </a:ext>
            </a:extLst>
          </p:cNvPr>
          <p:cNvSpPr/>
          <p:nvPr/>
        </p:nvSpPr>
        <p:spPr>
          <a:xfrm>
            <a:off x="12056308"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59" name="Oval 58">
            <a:extLst>
              <a:ext uri="{FF2B5EF4-FFF2-40B4-BE49-F238E27FC236}">
                <a16:creationId xmlns:a16="http://schemas.microsoft.com/office/drawing/2014/main" id="{9EE65680-0676-4143-A7B0-2D4EAB86F045}"/>
              </a:ext>
            </a:extLst>
          </p:cNvPr>
          <p:cNvSpPr/>
          <p:nvPr/>
        </p:nvSpPr>
        <p:spPr>
          <a:xfrm>
            <a:off x="7229256" y="2107831"/>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0" name="Oval 59">
            <a:extLst>
              <a:ext uri="{FF2B5EF4-FFF2-40B4-BE49-F238E27FC236}">
                <a16:creationId xmlns:a16="http://schemas.microsoft.com/office/drawing/2014/main" id="{773873ED-590E-4DA5-B6E1-EADA9EFB5458}"/>
              </a:ext>
            </a:extLst>
          </p:cNvPr>
          <p:cNvSpPr/>
          <p:nvPr/>
        </p:nvSpPr>
        <p:spPr>
          <a:xfrm>
            <a:off x="7142579" y="2021154"/>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cxnSp>
        <p:nvCxnSpPr>
          <p:cNvPr id="61" name="Straight Connector 60">
            <a:extLst>
              <a:ext uri="{FF2B5EF4-FFF2-40B4-BE49-F238E27FC236}">
                <a16:creationId xmlns:a16="http://schemas.microsoft.com/office/drawing/2014/main" id="{5C73A631-6CD5-4D4D-98A4-737ED11539F6}"/>
              </a:ext>
            </a:extLst>
          </p:cNvPr>
          <p:cNvCxnSpPr>
            <a:cxnSpLocks/>
            <a:stCxn id="60" idx="4"/>
            <a:endCxn id="66" idx="0"/>
          </p:cNvCxnSpPr>
          <p:nvPr/>
        </p:nvCxnSpPr>
        <p:spPr>
          <a:xfrm>
            <a:off x="7272119" y="2280234"/>
            <a:ext cx="0" cy="1846477"/>
          </a:xfrm>
          <a:prstGeom prst="line">
            <a:avLst/>
          </a:prstGeom>
          <a:ln w="28575">
            <a:solidFill>
              <a:srgbClr val="9188E5"/>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4281584A-BE79-4EC0-BA31-AD1D89869FB6}"/>
              </a:ext>
            </a:extLst>
          </p:cNvPr>
          <p:cNvGrpSpPr/>
          <p:nvPr/>
        </p:nvGrpSpPr>
        <p:grpSpPr>
          <a:xfrm>
            <a:off x="7519371" y="1886930"/>
            <a:ext cx="4159637" cy="2046394"/>
            <a:chOff x="6681901" y="1442950"/>
            <a:chExt cx="4159637" cy="2046394"/>
          </a:xfrm>
        </p:grpSpPr>
        <p:sp>
          <p:nvSpPr>
            <p:cNvPr id="63" name="TextBox 62">
              <a:extLst>
                <a:ext uri="{FF2B5EF4-FFF2-40B4-BE49-F238E27FC236}">
                  <a16:creationId xmlns:a16="http://schemas.microsoft.com/office/drawing/2014/main" id="{2A2FAAB5-E833-4CC6-8830-6BEF70570816}"/>
                </a:ext>
              </a:extLst>
            </p:cNvPr>
            <p:cNvSpPr txBox="1"/>
            <p:nvPr/>
          </p:nvSpPr>
          <p:spPr>
            <a:xfrm>
              <a:off x="6681901" y="1442950"/>
              <a:ext cx="3307089" cy="461665"/>
            </a:xfrm>
            <a:prstGeom prst="rect">
              <a:avLst/>
            </a:prstGeom>
            <a:noFill/>
          </p:spPr>
          <p:txBody>
            <a:bodyPr wrap="square" rtlCol="0">
              <a:spAutoFit/>
            </a:bodyPr>
            <a:lstStyle/>
            <a:p>
              <a:pPr algn="r" rtl="1"/>
              <a:r>
                <a:rPr lang="fa-IR" sz="2400" b="1" dirty="0">
                  <a:solidFill>
                    <a:srgbClr val="9188E5"/>
                  </a:solidFill>
                  <a:latin typeface="Ray ExtraBlack" panose="02000504000000020004" pitchFamily="2" charset="-78"/>
                  <a:cs typeface="Ray ExtraBlack" panose="02000504000000020004" pitchFamily="2" charset="-78"/>
                </a:rPr>
                <a:t>نمونه های کاربردی:</a:t>
              </a:r>
              <a:endParaRPr lang="en-US" sz="2400" b="1" dirty="0">
                <a:solidFill>
                  <a:srgbClr val="9188E5"/>
                </a:solidFill>
                <a:latin typeface="Ray ExtraBlack" panose="02000504000000020004" pitchFamily="2" charset="-78"/>
                <a:cs typeface="Ray ExtraBlack" panose="02000504000000020004" pitchFamily="2" charset="-78"/>
              </a:endParaRPr>
            </a:p>
          </p:txBody>
        </p:sp>
        <p:sp>
          <p:nvSpPr>
            <p:cNvPr id="64" name="TextBox 63">
              <a:extLst>
                <a:ext uri="{FF2B5EF4-FFF2-40B4-BE49-F238E27FC236}">
                  <a16:creationId xmlns:a16="http://schemas.microsoft.com/office/drawing/2014/main" id="{A2630F91-8409-403B-98B7-7A91D7792F79}"/>
                </a:ext>
              </a:extLst>
            </p:cNvPr>
            <p:cNvSpPr txBox="1"/>
            <p:nvPr/>
          </p:nvSpPr>
          <p:spPr>
            <a:xfrm>
              <a:off x="6681901" y="1950461"/>
              <a:ext cx="4159637" cy="1538883"/>
            </a:xfrm>
            <a:prstGeom prst="rect">
              <a:avLst/>
            </a:prstGeom>
            <a:noFill/>
          </p:spPr>
          <p:txBody>
            <a:bodyPr wrap="square" rtlCol="0">
              <a:spAutoFit/>
            </a:bodyPr>
            <a:lstStyle/>
            <a:p>
              <a:pPr algn="r" rtl="1">
                <a:lnSpc>
                  <a:spcPct val="150000"/>
                </a:lnSpc>
              </a:pPr>
              <a:r>
                <a:rPr lang="fa-IR" sz="1600" dirty="0">
                  <a:solidFill>
                    <a:schemeClr val="tx1">
                      <a:lumMod val="50000"/>
                      <a:lumOff val="50000"/>
                    </a:schemeClr>
                  </a:solidFill>
                  <a:latin typeface="Pinar" pitchFamily="2" charset="-78"/>
                  <a:cs typeface="Pinar" pitchFamily="2" charset="-78"/>
                </a:rPr>
                <a:t>۱.  جستجوی هوشمند در گوگل.</a:t>
              </a:r>
            </a:p>
            <a:p>
              <a:pPr algn="r" rtl="1">
                <a:lnSpc>
                  <a:spcPct val="150000"/>
                </a:lnSpc>
              </a:pPr>
              <a:r>
                <a:rPr lang="fa-IR" sz="1600" dirty="0">
                  <a:solidFill>
                    <a:schemeClr val="tx1">
                      <a:lumMod val="50000"/>
                      <a:lumOff val="50000"/>
                    </a:schemeClr>
                  </a:solidFill>
                  <a:latin typeface="Pinar" pitchFamily="2" charset="-78"/>
                  <a:cs typeface="Pinar" pitchFamily="2" charset="-78"/>
                </a:rPr>
                <a:t>۲ . ترجمه خودکار متن (مثل </a:t>
              </a:r>
              <a:r>
                <a:rPr lang="en-US" sz="1600" dirty="0">
                  <a:solidFill>
                    <a:schemeClr val="tx1">
                      <a:lumMod val="50000"/>
                      <a:lumOff val="50000"/>
                    </a:schemeClr>
                  </a:solidFill>
                  <a:latin typeface="Pinar" pitchFamily="2" charset="-78"/>
                  <a:cs typeface="Pinar" pitchFamily="2" charset="-78"/>
                </a:rPr>
                <a:t>Google Translate</a:t>
              </a:r>
              <a:r>
                <a:rPr lang="fa-IR" sz="1600" dirty="0">
                  <a:solidFill>
                    <a:schemeClr val="tx1">
                      <a:lumMod val="50000"/>
                      <a:lumOff val="50000"/>
                    </a:schemeClr>
                  </a:solidFill>
                  <a:latin typeface="Pinar" pitchFamily="2" charset="-78"/>
                  <a:cs typeface="Pinar" pitchFamily="2" charset="-78"/>
                </a:rPr>
                <a:t>).</a:t>
              </a:r>
              <a:endParaRPr lang="en-US" sz="1600" dirty="0">
                <a:solidFill>
                  <a:schemeClr val="tx1">
                    <a:lumMod val="50000"/>
                    <a:lumOff val="50000"/>
                  </a:schemeClr>
                </a:solidFill>
                <a:latin typeface="Pinar" pitchFamily="2" charset="-78"/>
                <a:cs typeface="Pinar" pitchFamily="2" charset="-78"/>
              </a:endParaRPr>
            </a:p>
            <a:p>
              <a:pPr algn="r" rtl="1">
                <a:lnSpc>
                  <a:spcPct val="150000"/>
                </a:lnSpc>
              </a:pPr>
              <a:r>
                <a:rPr lang="fa-IR" sz="1600" dirty="0">
                  <a:solidFill>
                    <a:schemeClr val="tx1">
                      <a:lumMod val="50000"/>
                      <a:lumOff val="50000"/>
                    </a:schemeClr>
                  </a:solidFill>
                  <a:latin typeface="Pinar" pitchFamily="2" charset="-78"/>
                  <a:cs typeface="Pinar" pitchFamily="2" charset="-78"/>
                </a:rPr>
                <a:t>۳.  دستیارهای صوتی (مثل </a:t>
              </a:r>
              <a:r>
                <a:rPr lang="en-US" sz="1600" dirty="0">
                  <a:solidFill>
                    <a:schemeClr val="tx1">
                      <a:lumMod val="50000"/>
                      <a:lumOff val="50000"/>
                    </a:schemeClr>
                  </a:solidFill>
                  <a:latin typeface="Pinar" pitchFamily="2" charset="-78"/>
                  <a:cs typeface="Pinar" pitchFamily="2" charset="-78"/>
                </a:rPr>
                <a:t>Siri </a:t>
              </a:r>
              <a:r>
                <a:rPr lang="fa-IR" sz="1600" dirty="0">
                  <a:solidFill>
                    <a:schemeClr val="tx1">
                      <a:lumMod val="50000"/>
                      <a:lumOff val="50000"/>
                    </a:schemeClr>
                  </a:solidFill>
                  <a:latin typeface="Pinar" pitchFamily="2" charset="-78"/>
                  <a:cs typeface="Pinar" pitchFamily="2" charset="-78"/>
                </a:rPr>
                <a:t>یا </a:t>
              </a:r>
              <a:r>
                <a:rPr lang="en-US" sz="1600" dirty="0">
                  <a:solidFill>
                    <a:schemeClr val="tx1">
                      <a:lumMod val="50000"/>
                      <a:lumOff val="50000"/>
                    </a:schemeClr>
                  </a:solidFill>
                  <a:latin typeface="Pinar" pitchFamily="2" charset="-78"/>
                  <a:cs typeface="Pinar" pitchFamily="2" charset="-78"/>
                </a:rPr>
                <a:t>Alexa</a:t>
              </a:r>
              <a:r>
                <a:rPr lang="fa-IR" sz="1600" dirty="0">
                  <a:solidFill>
                    <a:schemeClr val="tx1">
                      <a:lumMod val="50000"/>
                      <a:lumOff val="50000"/>
                    </a:schemeClr>
                  </a:solidFill>
                  <a:latin typeface="Pinar" pitchFamily="2" charset="-78"/>
                  <a:cs typeface="Pinar" pitchFamily="2" charset="-78"/>
                </a:rPr>
                <a:t>).</a:t>
              </a:r>
              <a:endParaRPr lang="en-US" sz="1600" dirty="0">
                <a:solidFill>
                  <a:schemeClr val="tx1">
                    <a:lumMod val="50000"/>
                    <a:lumOff val="50000"/>
                  </a:schemeClr>
                </a:solidFill>
                <a:latin typeface="Pinar" pitchFamily="2" charset="-78"/>
                <a:cs typeface="Pinar" pitchFamily="2" charset="-78"/>
              </a:endParaRPr>
            </a:p>
          </p:txBody>
        </p:sp>
      </p:grpSp>
      <p:sp>
        <p:nvSpPr>
          <p:cNvPr id="65" name="Oval 64">
            <a:extLst>
              <a:ext uri="{FF2B5EF4-FFF2-40B4-BE49-F238E27FC236}">
                <a16:creationId xmlns:a16="http://schemas.microsoft.com/office/drawing/2014/main" id="{7D0BE69C-AF71-4CA9-A7FC-0D145B9B2F20}"/>
              </a:ext>
            </a:extLst>
          </p:cNvPr>
          <p:cNvSpPr/>
          <p:nvPr/>
        </p:nvSpPr>
        <p:spPr>
          <a:xfrm>
            <a:off x="7229256" y="4213388"/>
            <a:ext cx="85726" cy="8572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sp>
        <p:nvSpPr>
          <p:cNvPr id="66" name="Oval 65">
            <a:extLst>
              <a:ext uri="{FF2B5EF4-FFF2-40B4-BE49-F238E27FC236}">
                <a16:creationId xmlns:a16="http://schemas.microsoft.com/office/drawing/2014/main" id="{734BAEAE-2A34-401F-B4F8-174F79D6B1AC}"/>
              </a:ext>
            </a:extLst>
          </p:cNvPr>
          <p:cNvSpPr/>
          <p:nvPr/>
        </p:nvSpPr>
        <p:spPr>
          <a:xfrm>
            <a:off x="7142579" y="4126711"/>
            <a:ext cx="259080" cy="259080"/>
          </a:xfrm>
          <a:prstGeom prst="ellipse">
            <a:avLst/>
          </a:prstGeom>
          <a:noFill/>
          <a:ln w="28575">
            <a:solidFill>
              <a:srgbClr val="918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188E5"/>
              </a:solidFill>
              <a:latin typeface="Montserrat" panose="00000500000000000000" pitchFamily="2" charset="0"/>
            </a:endParaRPr>
          </a:p>
        </p:txBody>
      </p:sp>
      <p:grpSp>
        <p:nvGrpSpPr>
          <p:cNvPr id="67" name="Group 66">
            <a:extLst>
              <a:ext uri="{FF2B5EF4-FFF2-40B4-BE49-F238E27FC236}">
                <a16:creationId xmlns:a16="http://schemas.microsoft.com/office/drawing/2014/main" id="{430B1F8B-CDAA-4278-8B32-22F216DBF922}"/>
              </a:ext>
            </a:extLst>
          </p:cNvPr>
          <p:cNvGrpSpPr/>
          <p:nvPr/>
        </p:nvGrpSpPr>
        <p:grpSpPr>
          <a:xfrm>
            <a:off x="7519371" y="3991714"/>
            <a:ext cx="4159637" cy="1164294"/>
            <a:chOff x="6681901" y="1442950"/>
            <a:chExt cx="4159637" cy="1164294"/>
          </a:xfrm>
        </p:grpSpPr>
        <p:sp>
          <p:nvSpPr>
            <p:cNvPr id="68" name="TextBox 67">
              <a:extLst>
                <a:ext uri="{FF2B5EF4-FFF2-40B4-BE49-F238E27FC236}">
                  <a16:creationId xmlns:a16="http://schemas.microsoft.com/office/drawing/2014/main" id="{340E98A9-6D00-4AF0-9C84-27651352CAD7}"/>
                </a:ext>
              </a:extLst>
            </p:cNvPr>
            <p:cNvSpPr txBox="1"/>
            <p:nvPr/>
          </p:nvSpPr>
          <p:spPr>
            <a:xfrm>
              <a:off x="6681901" y="1442950"/>
              <a:ext cx="2542205" cy="461665"/>
            </a:xfrm>
            <a:prstGeom prst="rect">
              <a:avLst/>
            </a:prstGeom>
            <a:noFill/>
          </p:spPr>
          <p:txBody>
            <a:bodyPr wrap="square" rtlCol="0">
              <a:spAutoFit/>
            </a:bodyPr>
            <a:lstStyle>
              <a:defPPr>
                <a:defRPr lang="en-US"/>
              </a:defPPr>
              <a:lvl1pPr algn="r" rtl="1">
                <a:defRPr sz="2400" b="1">
                  <a:solidFill>
                    <a:srgbClr val="9188E5"/>
                  </a:solidFill>
                  <a:latin typeface="Ray ExtraBlack" panose="02000504000000020004" pitchFamily="2" charset="-78"/>
                  <a:cs typeface="Ray ExtraBlack" panose="02000504000000020004" pitchFamily="2" charset="-78"/>
                </a:defRPr>
              </a:lvl1pPr>
            </a:lstStyle>
            <a:p>
              <a:r>
                <a:rPr lang="fa-IR" dirty="0"/>
                <a:t>نکته:</a:t>
              </a:r>
              <a:endParaRPr lang="en-US" dirty="0"/>
            </a:p>
          </p:txBody>
        </p:sp>
        <p:sp>
          <p:nvSpPr>
            <p:cNvPr id="69" name="TextBox 68">
              <a:extLst>
                <a:ext uri="{FF2B5EF4-FFF2-40B4-BE49-F238E27FC236}">
                  <a16:creationId xmlns:a16="http://schemas.microsoft.com/office/drawing/2014/main" id="{CCAE11FC-E45D-4171-B126-42E058CBA3F1}"/>
                </a:ext>
              </a:extLst>
            </p:cNvPr>
            <p:cNvSpPr txBox="1"/>
            <p:nvPr/>
          </p:nvSpPr>
          <p:spPr>
            <a:xfrm>
              <a:off x="6681901" y="1807025"/>
              <a:ext cx="4159637" cy="800219"/>
            </a:xfrm>
            <a:prstGeom prst="rect">
              <a:avLst/>
            </a:prstGeom>
            <a:noFill/>
          </p:spPr>
          <p:txBody>
            <a:bodyPr wrap="square" rtlCol="0">
              <a:spAutoFit/>
            </a:bodyPr>
            <a:lstStyle/>
            <a:p>
              <a:pPr algn="r" rtl="1">
                <a:lnSpc>
                  <a:spcPct val="150000"/>
                </a:lnSpc>
              </a:pPr>
              <a:r>
                <a:rPr lang="fa-IR" sz="1600" dirty="0">
                  <a:solidFill>
                    <a:schemeClr val="tx1">
                      <a:lumMod val="50000"/>
                      <a:lumOff val="50000"/>
                    </a:schemeClr>
                  </a:solidFill>
                  <a:latin typeface="Pinar" pitchFamily="2" charset="-78"/>
                  <a:cs typeface="Pinar" pitchFamily="2" charset="-78"/>
                </a:rPr>
                <a:t>هوش مصنوعی در حال تغییر روش تعامل ما با فناوری است.</a:t>
              </a:r>
              <a:endParaRPr lang="en-US" sz="1600" dirty="0">
                <a:solidFill>
                  <a:schemeClr val="tx1">
                    <a:lumMod val="50000"/>
                    <a:lumOff val="50000"/>
                  </a:schemeClr>
                </a:solidFill>
                <a:latin typeface="Pinar" pitchFamily="2" charset="-78"/>
                <a:cs typeface="Pinar" pitchFamily="2" charset="-78"/>
              </a:endParaRPr>
            </a:p>
          </p:txBody>
        </p:sp>
      </p:grpSp>
    </p:spTree>
    <p:extLst>
      <p:ext uri="{BB962C8B-B14F-4D97-AF65-F5344CB8AC3E}">
        <p14:creationId xmlns:p14="http://schemas.microsoft.com/office/powerpoint/2010/main" val="17430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250" fill="hold"/>
                                        <p:tgtEl>
                                          <p:spTgt spid="112"/>
                                        </p:tgtEl>
                                        <p:attrNameLst>
                                          <p:attrName>ppt_w</p:attrName>
                                        </p:attrNameLst>
                                      </p:cBhvr>
                                      <p:tavLst>
                                        <p:tav tm="0">
                                          <p:val>
                                            <p:fltVal val="0"/>
                                          </p:val>
                                        </p:tav>
                                        <p:tav tm="100000">
                                          <p:val>
                                            <p:strVal val="#ppt_w"/>
                                          </p:val>
                                        </p:tav>
                                      </p:tavLst>
                                    </p:anim>
                                    <p:anim calcmode="lin" valueType="num">
                                      <p:cBhvr>
                                        <p:cTn id="15" dur="250" fill="hold"/>
                                        <p:tgtEl>
                                          <p:spTgt spid="112"/>
                                        </p:tgtEl>
                                        <p:attrNameLst>
                                          <p:attrName>ppt_h</p:attrName>
                                        </p:attrNameLst>
                                      </p:cBhvr>
                                      <p:tavLst>
                                        <p:tav tm="0">
                                          <p:val>
                                            <p:fltVal val="0"/>
                                          </p:val>
                                        </p:tav>
                                        <p:tav tm="100000">
                                          <p:val>
                                            <p:strVal val="#ppt_h"/>
                                          </p:val>
                                        </p:tav>
                                      </p:tavLst>
                                    </p:anim>
                                    <p:animEffect transition="in" filter="fade">
                                      <p:cBhvr>
                                        <p:cTn id="16" dur="250"/>
                                        <p:tgtEl>
                                          <p:spTgt spid="11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250" fill="hold"/>
                                        <p:tgtEl>
                                          <p:spTgt spid="111"/>
                                        </p:tgtEl>
                                        <p:attrNameLst>
                                          <p:attrName>ppt_w</p:attrName>
                                        </p:attrNameLst>
                                      </p:cBhvr>
                                      <p:tavLst>
                                        <p:tav tm="0">
                                          <p:val>
                                            <p:fltVal val="0"/>
                                          </p:val>
                                        </p:tav>
                                        <p:tav tm="100000">
                                          <p:val>
                                            <p:strVal val="#ppt_w"/>
                                          </p:val>
                                        </p:tav>
                                      </p:tavLst>
                                    </p:anim>
                                    <p:anim calcmode="lin" valueType="num">
                                      <p:cBhvr>
                                        <p:cTn id="20" dur="250" fill="hold"/>
                                        <p:tgtEl>
                                          <p:spTgt spid="111"/>
                                        </p:tgtEl>
                                        <p:attrNameLst>
                                          <p:attrName>ppt_h</p:attrName>
                                        </p:attrNameLst>
                                      </p:cBhvr>
                                      <p:tavLst>
                                        <p:tav tm="0">
                                          <p:val>
                                            <p:fltVal val="0"/>
                                          </p:val>
                                        </p:tav>
                                        <p:tav tm="100000">
                                          <p:val>
                                            <p:strVal val="#ppt_h"/>
                                          </p:val>
                                        </p:tav>
                                      </p:tavLst>
                                    </p:anim>
                                    <p:animEffect transition="in" filter="fade">
                                      <p:cBhvr>
                                        <p:cTn id="21" dur="250"/>
                                        <p:tgtEl>
                                          <p:spTgt spid="1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up)">
                                      <p:cBhvr>
                                        <p:cTn id="30" dur="25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250" fill="hold"/>
                                        <p:tgtEl>
                                          <p:spTgt spid="118"/>
                                        </p:tgtEl>
                                        <p:attrNameLst>
                                          <p:attrName>ppt_w</p:attrName>
                                        </p:attrNameLst>
                                      </p:cBhvr>
                                      <p:tavLst>
                                        <p:tav tm="0">
                                          <p:val>
                                            <p:fltVal val="0"/>
                                          </p:val>
                                        </p:tav>
                                        <p:tav tm="100000">
                                          <p:val>
                                            <p:strVal val="#ppt_w"/>
                                          </p:val>
                                        </p:tav>
                                      </p:tavLst>
                                    </p:anim>
                                    <p:anim calcmode="lin" valueType="num">
                                      <p:cBhvr>
                                        <p:cTn id="36" dur="250" fill="hold"/>
                                        <p:tgtEl>
                                          <p:spTgt spid="118"/>
                                        </p:tgtEl>
                                        <p:attrNameLst>
                                          <p:attrName>ppt_h</p:attrName>
                                        </p:attrNameLst>
                                      </p:cBhvr>
                                      <p:tavLst>
                                        <p:tav tm="0">
                                          <p:val>
                                            <p:fltVal val="0"/>
                                          </p:val>
                                        </p:tav>
                                        <p:tav tm="100000">
                                          <p:val>
                                            <p:strVal val="#ppt_h"/>
                                          </p:val>
                                        </p:tav>
                                      </p:tavLst>
                                    </p:anim>
                                    <p:animEffect transition="in" filter="fade">
                                      <p:cBhvr>
                                        <p:cTn id="37" dur="250"/>
                                        <p:tgtEl>
                                          <p:spTgt spid="118"/>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17"/>
                                        </p:tgtEl>
                                        <p:attrNameLst>
                                          <p:attrName>style.visibility</p:attrName>
                                        </p:attrNameLst>
                                      </p:cBhvr>
                                      <p:to>
                                        <p:strVal val="visible"/>
                                      </p:to>
                                    </p:set>
                                    <p:anim calcmode="lin" valueType="num">
                                      <p:cBhvr>
                                        <p:cTn id="40" dur="250" fill="hold"/>
                                        <p:tgtEl>
                                          <p:spTgt spid="117"/>
                                        </p:tgtEl>
                                        <p:attrNameLst>
                                          <p:attrName>ppt_w</p:attrName>
                                        </p:attrNameLst>
                                      </p:cBhvr>
                                      <p:tavLst>
                                        <p:tav tm="0">
                                          <p:val>
                                            <p:fltVal val="0"/>
                                          </p:val>
                                        </p:tav>
                                        <p:tav tm="100000">
                                          <p:val>
                                            <p:strVal val="#ppt_w"/>
                                          </p:val>
                                        </p:tav>
                                      </p:tavLst>
                                    </p:anim>
                                    <p:anim calcmode="lin" valueType="num">
                                      <p:cBhvr>
                                        <p:cTn id="41" dur="250" fill="hold"/>
                                        <p:tgtEl>
                                          <p:spTgt spid="117"/>
                                        </p:tgtEl>
                                        <p:attrNameLst>
                                          <p:attrName>ppt_h</p:attrName>
                                        </p:attrNameLst>
                                      </p:cBhvr>
                                      <p:tavLst>
                                        <p:tav tm="0">
                                          <p:val>
                                            <p:fltVal val="0"/>
                                          </p:val>
                                        </p:tav>
                                        <p:tav tm="100000">
                                          <p:val>
                                            <p:strVal val="#ppt_h"/>
                                          </p:val>
                                        </p:tav>
                                      </p:tavLst>
                                    </p:anim>
                                    <p:animEffect transition="in" filter="fade">
                                      <p:cBhvr>
                                        <p:cTn id="42" dur="250"/>
                                        <p:tgtEl>
                                          <p:spTgt spid="11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fade">
                                      <p:cBhvr>
                                        <p:cTn id="46" dur="250"/>
                                        <p:tgtEl>
                                          <p:spTgt spid="11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250" fill="hold"/>
                                        <p:tgtEl>
                                          <p:spTgt spid="60"/>
                                        </p:tgtEl>
                                        <p:attrNameLst>
                                          <p:attrName>ppt_w</p:attrName>
                                        </p:attrNameLst>
                                      </p:cBhvr>
                                      <p:tavLst>
                                        <p:tav tm="0">
                                          <p:val>
                                            <p:fltVal val="0"/>
                                          </p:val>
                                        </p:tav>
                                        <p:tav tm="100000">
                                          <p:val>
                                            <p:strVal val="#ppt_w"/>
                                          </p:val>
                                        </p:tav>
                                      </p:tavLst>
                                    </p:anim>
                                    <p:anim calcmode="lin" valueType="num">
                                      <p:cBhvr>
                                        <p:cTn id="59" dur="250" fill="hold"/>
                                        <p:tgtEl>
                                          <p:spTgt spid="60"/>
                                        </p:tgtEl>
                                        <p:attrNameLst>
                                          <p:attrName>ppt_h</p:attrName>
                                        </p:attrNameLst>
                                      </p:cBhvr>
                                      <p:tavLst>
                                        <p:tav tm="0">
                                          <p:val>
                                            <p:fltVal val="0"/>
                                          </p:val>
                                        </p:tav>
                                        <p:tav tm="100000">
                                          <p:val>
                                            <p:strVal val="#ppt_h"/>
                                          </p:val>
                                        </p:tav>
                                      </p:tavLst>
                                    </p:anim>
                                    <p:animEffect transition="in" filter="fade">
                                      <p:cBhvr>
                                        <p:cTn id="60" dur="250"/>
                                        <p:tgtEl>
                                          <p:spTgt spid="60"/>
                                        </p:tgtEl>
                                      </p:cBhvr>
                                    </p:animEffect>
                                  </p:childTnLst>
                                </p:cTn>
                              </p:par>
                              <p:par>
                                <p:cTn id="61" presetID="53" presetClass="entr" presetSubtype="16" fill="hold" grpId="0" nodeType="withEffect">
                                  <p:stCondLst>
                                    <p:cond delay="250"/>
                                  </p:stCondLst>
                                  <p:childTnLst>
                                    <p:set>
                                      <p:cBhvr>
                                        <p:cTn id="62" dur="1" fill="hold">
                                          <p:stCondLst>
                                            <p:cond delay="0"/>
                                          </p:stCondLst>
                                        </p:cTn>
                                        <p:tgtEl>
                                          <p:spTgt spid="59"/>
                                        </p:tgtEl>
                                        <p:attrNameLst>
                                          <p:attrName>style.visibility</p:attrName>
                                        </p:attrNameLst>
                                      </p:cBhvr>
                                      <p:to>
                                        <p:strVal val="visible"/>
                                      </p:to>
                                    </p:set>
                                    <p:anim calcmode="lin" valueType="num">
                                      <p:cBhvr>
                                        <p:cTn id="63" dur="250" fill="hold"/>
                                        <p:tgtEl>
                                          <p:spTgt spid="59"/>
                                        </p:tgtEl>
                                        <p:attrNameLst>
                                          <p:attrName>ppt_w</p:attrName>
                                        </p:attrNameLst>
                                      </p:cBhvr>
                                      <p:tavLst>
                                        <p:tav tm="0">
                                          <p:val>
                                            <p:fltVal val="0"/>
                                          </p:val>
                                        </p:tav>
                                        <p:tav tm="100000">
                                          <p:val>
                                            <p:strVal val="#ppt_w"/>
                                          </p:val>
                                        </p:tav>
                                      </p:tavLst>
                                    </p:anim>
                                    <p:anim calcmode="lin" valueType="num">
                                      <p:cBhvr>
                                        <p:cTn id="64" dur="250" fill="hold"/>
                                        <p:tgtEl>
                                          <p:spTgt spid="59"/>
                                        </p:tgtEl>
                                        <p:attrNameLst>
                                          <p:attrName>ppt_h</p:attrName>
                                        </p:attrNameLst>
                                      </p:cBhvr>
                                      <p:tavLst>
                                        <p:tav tm="0">
                                          <p:val>
                                            <p:fltVal val="0"/>
                                          </p:val>
                                        </p:tav>
                                        <p:tav tm="100000">
                                          <p:val>
                                            <p:strVal val="#ppt_h"/>
                                          </p:val>
                                        </p:tav>
                                      </p:tavLst>
                                    </p:anim>
                                    <p:animEffect transition="in" filter="fade">
                                      <p:cBhvr>
                                        <p:cTn id="65" dur="250"/>
                                        <p:tgtEl>
                                          <p:spTgt spid="59"/>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25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up)">
                                      <p:cBhvr>
                                        <p:cTn id="74" dur="250"/>
                                        <p:tgtEl>
                                          <p:spTgt spid="6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250" fill="hold"/>
                                        <p:tgtEl>
                                          <p:spTgt spid="66"/>
                                        </p:tgtEl>
                                        <p:attrNameLst>
                                          <p:attrName>ppt_w</p:attrName>
                                        </p:attrNameLst>
                                      </p:cBhvr>
                                      <p:tavLst>
                                        <p:tav tm="0">
                                          <p:val>
                                            <p:fltVal val="0"/>
                                          </p:val>
                                        </p:tav>
                                        <p:tav tm="100000">
                                          <p:val>
                                            <p:strVal val="#ppt_w"/>
                                          </p:val>
                                        </p:tav>
                                      </p:tavLst>
                                    </p:anim>
                                    <p:anim calcmode="lin" valueType="num">
                                      <p:cBhvr>
                                        <p:cTn id="80" dur="250" fill="hold"/>
                                        <p:tgtEl>
                                          <p:spTgt spid="66"/>
                                        </p:tgtEl>
                                        <p:attrNameLst>
                                          <p:attrName>ppt_h</p:attrName>
                                        </p:attrNameLst>
                                      </p:cBhvr>
                                      <p:tavLst>
                                        <p:tav tm="0">
                                          <p:val>
                                            <p:fltVal val="0"/>
                                          </p:val>
                                        </p:tav>
                                        <p:tav tm="100000">
                                          <p:val>
                                            <p:strVal val="#ppt_h"/>
                                          </p:val>
                                        </p:tav>
                                      </p:tavLst>
                                    </p:anim>
                                    <p:animEffect transition="in" filter="fade">
                                      <p:cBhvr>
                                        <p:cTn id="81" dur="250"/>
                                        <p:tgtEl>
                                          <p:spTgt spid="66"/>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65"/>
                                        </p:tgtEl>
                                        <p:attrNameLst>
                                          <p:attrName>style.visibility</p:attrName>
                                        </p:attrNameLst>
                                      </p:cBhvr>
                                      <p:to>
                                        <p:strVal val="visible"/>
                                      </p:to>
                                    </p:set>
                                    <p:anim calcmode="lin" valueType="num">
                                      <p:cBhvr>
                                        <p:cTn id="84" dur="250" fill="hold"/>
                                        <p:tgtEl>
                                          <p:spTgt spid="65"/>
                                        </p:tgtEl>
                                        <p:attrNameLst>
                                          <p:attrName>ppt_w</p:attrName>
                                        </p:attrNameLst>
                                      </p:cBhvr>
                                      <p:tavLst>
                                        <p:tav tm="0">
                                          <p:val>
                                            <p:fltVal val="0"/>
                                          </p:val>
                                        </p:tav>
                                        <p:tav tm="100000">
                                          <p:val>
                                            <p:strVal val="#ppt_w"/>
                                          </p:val>
                                        </p:tav>
                                      </p:tavLst>
                                    </p:anim>
                                    <p:anim calcmode="lin" valueType="num">
                                      <p:cBhvr>
                                        <p:cTn id="85" dur="250" fill="hold"/>
                                        <p:tgtEl>
                                          <p:spTgt spid="65"/>
                                        </p:tgtEl>
                                        <p:attrNameLst>
                                          <p:attrName>ppt_h</p:attrName>
                                        </p:attrNameLst>
                                      </p:cBhvr>
                                      <p:tavLst>
                                        <p:tav tm="0">
                                          <p:val>
                                            <p:fltVal val="0"/>
                                          </p:val>
                                        </p:tav>
                                        <p:tav tm="100000">
                                          <p:val>
                                            <p:strVal val="#ppt_h"/>
                                          </p:val>
                                        </p:tav>
                                      </p:tavLst>
                                    </p:anim>
                                    <p:animEffect transition="in" filter="fade">
                                      <p:cBhvr>
                                        <p:cTn id="86" dur="250"/>
                                        <p:tgtEl>
                                          <p:spTgt spid="65"/>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7" grpId="0" animBg="1"/>
      <p:bldP spid="118" grpId="0" animBg="1"/>
      <p:bldP spid="59" grpId="0" animBg="1"/>
      <p:bldP spid="60" grpId="0" animBg="1"/>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1716672"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47" name="Oval 46">
            <a:extLst>
              <a:ext uri="{FF2B5EF4-FFF2-40B4-BE49-F238E27FC236}">
                <a16:creationId xmlns:a16="http://schemas.microsoft.com/office/drawing/2014/main" id="{0DECB40A-4838-47F9-98B6-1E5FF74A5251}"/>
              </a:ext>
            </a:extLst>
          </p:cNvPr>
          <p:cNvSpPr/>
          <p:nvPr/>
        </p:nvSpPr>
        <p:spPr>
          <a:xfrm>
            <a:off x="1958039"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60" name="Group 59">
            <a:extLst>
              <a:ext uri="{FF2B5EF4-FFF2-40B4-BE49-F238E27FC236}">
                <a16:creationId xmlns:a16="http://schemas.microsoft.com/office/drawing/2014/main" id="{4350D54A-B9E1-4558-813D-2444860A7A04}"/>
              </a:ext>
            </a:extLst>
          </p:cNvPr>
          <p:cNvGrpSpPr/>
          <p:nvPr/>
        </p:nvGrpSpPr>
        <p:grpSpPr>
          <a:xfrm>
            <a:off x="2150726" y="2991799"/>
            <a:ext cx="930612" cy="930612"/>
            <a:chOff x="6158672" y="3675083"/>
            <a:chExt cx="787340" cy="787340"/>
          </a:xfrm>
          <a:solidFill>
            <a:schemeClr val="bg1"/>
          </a:solidFill>
        </p:grpSpPr>
        <p:sp>
          <p:nvSpPr>
            <p:cNvPr id="61" name="Circle: Hollow 60">
              <a:extLst>
                <a:ext uri="{FF2B5EF4-FFF2-40B4-BE49-F238E27FC236}">
                  <a16:creationId xmlns:a16="http://schemas.microsoft.com/office/drawing/2014/main" id="{A6981F85-25CD-4CAB-B03C-6C3D99487A4E}"/>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62" name="Group 61">
              <a:extLst>
                <a:ext uri="{FF2B5EF4-FFF2-40B4-BE49-F238E27FC236}">
                  <a16:creationId xmlns:a16="http://schemas.microsoft.com/office/drawing/2014/main" id="{C4441DD5-232F-42B1-9764-34D42FA531C3}"/>
                </a:ext>
              </a:extLst>
            </p:cNvPr>
            <p:cNvGrpSpPr/>
            <p:nvPr/>
          </p:nvGrpSpPr>
          <p:grpSpPr>
            <a:xfrm rot="2700000">
              <a:off x="6448659" y="3791777"/>
              <a:ext cx="184399" cy="468434"/>
              <a:chOff x="6533720" y="3754616"/>
              <a:chExt cx="184399" cy="468434"/>
            </a:xfrm>
            <a:grpFill/>
          </p:grpSpPr>
          <p:sp>
            <p:nvSpPr>
              <p:cNvPr id="63" name="Rectangle: Rounded Corners 62">
                <a:extLst>
                  <a:ext uri="{FF2B5EF4-FFF2-40B4-BE49-F238E27FC236}">
                    <a16:creationId xmlns:a16="http://schemas.microsoft.com/office/drawing/2014/main" id="{42232A70-814E-43C5-A216-0A6163221105}"/>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64" name="Rectangle: Rounded Corners 63">
                <a:extLst>
                  <a:ext uri="{FF2B5EF4-FFF2-40B4-BE49-F238E27FC236}">
                    <a16:creationId xmlns:a16="http://schemas.microsoft.com/office/drawing/2014/main" id="{D9EF8819-85DD-442F-A4D1-8F6E046659B9}"/>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4" name="Group 3">
            <a:extLst>
              <a:ext uri="{FF2B5EF4-FFF2-40B4-BE49-F238E27FC236}">
                <a16:creationId xmlns:a16="http://schemas.microsoft.com/office/drawing/2014/main" id="{0E0D2379-CA6B-4139-8C3C-D22205C208CD}"/>
              </a:ext>
            </a:extLst>
          </p:cNvPr>
          <p:cNvGrpSpPr/>
          <p:nvPr/>
        </p:nvGrpSpPr>
        <p:grpSpPr>
          <a:xfrm>
            <a:off x="1018294" y="4518390"/>
            <a:ext cx="3195474" cy="694917"/>
            <a:chOff x="1807454" y="4137390"/>
            <a:chExt cx="3195474" cy="694917"/>
          </a:xfrm>
        </p:grpSpPr>
        <p:sp>
          <p:nvSpPr>
            <p:cNvPr id="71" name="TextBox 70">
              <a:extLst>
                <a:ext uri="{FF2B5EF4-FFF2-40B4-BE49-F238E27FC236}">
                  <a16:creationId xmlns:a16="http://schemas.microsoft.com/office/drawing/2014/main" id="{ABE3D059-B595-414F-981D-6E43EAF82DC6}"/>
                </a:ext>
              </a:extLst>
            </p:cNvPr>
            <p:cNvSpPr txBox="1"/>
            <p:nvPr/>
          </p:nvSpPr>
          <p:spPr>
            <a:xfrm>
              <a:off x="2371633" y="4137390"/>
              <a:ext cx="2067116" cy="461665"/>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ایده های جدید </a:t>
              </a:r>
              <a:endParaRPr lang="en-US" dirty="0"/>
            </a:p>
          </p:txBody>
        </p:sp>
        <p:sp>
          <p:nvSpPr>
            <p:cNvPr id="72" name="TextBox 71">
              <a:extLst>
                <a:ext uri="{FF2B5EF4-FFF2-40B4-BE49-F238E27FC236}">
                  <a16:creationId xmlns:a16="http://schemas.microsoft.com/office/drawing/2014/main" id="{9FC85F51-F3DF-4838-88E3-281625606B29}"/>
                </a:ext>
              </a:extLst>
            </p:cNvPr>
            <p:cNvSpPr txBox="1"/>
            <p:nvPr/>
          </p:nvSpPr>
          <p:spPr>
            <a:xfrm>
              <a:off x="1807454" y="4493753"/>
              <a:ext cx="3195474" cy="338554"/>
            </a:xfrm>
            <a:prstGeom prst="rect">
              <a:avLst/>
            </a:prstGeom>
            <a:noFill/>
          </p:spPr>
          <p:txBody>
            <a:bodyPr wrap="square" rtlCol="0">
              <a:spAutoFit/>
            </a:bodyPr>
            <a:lstStyle>
              <a:defPPr>
                <a:defRPr lang="en-US"/>
              </a:defPPr>
              <a:lvl1pPr algn="ctr">
                <a:defRPr sz="1600" b="1">
                  <a:solidFill>
                    <a:schemeClr val="bg1">
                      <a:lumMod val="95000"/>
                    </a:schemeClr>
                  </a:solidFill>
                  <a:latin typeface="Montserrat" panose="00000500000000000000" pitchFamily="2" charset="0"/>
                  <a:cs typeface="B Nazanin" panose="00000400000000000000" pitchFamily="2" charset="-78"/>
                </a:defRPr>
              </a:lvl1pPr>
            </a:lstStyle>
            <a:p>
              <a:r>
                <a:rPr lang="fa-IR" dirty="0"/>
                <a:t>مفاهیم پیچیده را ساده سازی کند</a:t>
              </a:r>
              <a:endParaRPr lang="en-US" dirty="0"/>
            </a:p>
          </p:txBody>
        </p:sp>
      </p:gr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83" name="Oval 82">
            <a:extLst>
              <a:ext uri="{FF2B5EF4-FFF2-40B4-BE49-F238E27FC236}">
                <a16:creationId xmlns:a16="http://schemas.microsoft.com/office/drawing/2014/main" id="{6BB64D2F-3582-4F25-A8EE-154BD0A0DC47}"/>
              </a:ext>
            </a:extLst>
          </p:cNvPr>
          <p:cNvSpPr/>
          <p:nvPr/>
        </p:nvSpPr>
        <p:spPr>
          <a:xfrm>
            <a:off x="5155197"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84" name="Oval 83">
            <a:extLst>
              <a:ext uri="{FF2B5EF4-FFF2-40B4-BE49-F238E27FC236}">
                <a16:creationId xmlns:a16="http://schemas.microsoft.com/office/drawing/2014/main" id="{7B9EC47B-8F61-47BD-A473-89F4D6D024AB}"/>
              </a:ext>
            </a:extLst>
          </p:cNvPr>
          <p:cNvSpPr/>
          <p:nvPr/>
        </p:nvSpPr>
        <p:spPr>
          <a:xfrm>
            <a:off x="5396564"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85" name="Group 84">
            <a:extLst>
              <a:ext uri="{FF2B5EF4-FFF2-40B4-BE49-F238E27FC236}">
                <a16:creationId xmlns:a16="http://schemas.microsoft.com/office/drawing/2014/main" id="{37E49F1A-E674-4BF5-B770-528C93B11C8E}"/>
              </a:ext>
            </a:extLst>
          </p:cNvPr>
          <p:cNvGrpSpPr/>
          <p:nvPr/>
        </p:nvGrpSpPr>
        <p:grpSpPr>
          <a:xfrm>
            <a:off x="5589251" y="2991799"/>
            <a:ext cx="930612" cy="930612"/>
            <a:chOff x="6158672" y="3675083"/>
            <a:chExt cx="787340" cy="787340"/>
          </a:xfrm>
          <a:solidFill>
            <a:schemeClr val="bg1"/>
          </a:solidFill>
        </p:grpSpPr>
        <p:sp>
          <p:nvSpPr>
            <p:cNvPr id="104" name="Circle: Hollow 103">
              <a:extLst>
                <a:ext uri="{FF2B5EF4-FFF2-40B4-BE49-F238E27FC236}">
                  <a16:creationId xmlns:a16="http://schemas.microsoft.com/office/drawing/2014/main" id="{9FE52E39-52A5-4682-ABC6-6E63EFF53736}"/>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105" name="Group 104">
              <a:extLst>
                <a:ext uri="{FF2B5EF4-FFF2-40B4-BE49-F238E27FC236}">
                  <a16:creationId xmlns:a16="http://schemas.microsoft.com/office/drawing/2014/main" id="{04C18BEC-68B6-4F1F-AE3E-7B2994DE420F}"/>
                </a:ext>
              </a:extLst>
            </p:cNvPr>
            <p:cNvGrpSpPr/>
            <p:nvPr/>
          </p:nvGrpSpPr>
          <p:grpSpPr>
            <a:xfrm rot="2700000">
              <a:off x="6448659" y="3791777"/>
              <a:ext cx="184399" cy="468434"/>
              <a:chOff x="6533720" y="3754616"/>
              <a:chExt cx="184399" cy="468434"/>
            </a:xfrm>
            <a:grpFill/>
          </p:grpSpPr>
          <p:sp>
            <p:nvSpPr>
              <p:cNvPr id="106" name="Rectangle: Rounded Corners 105">
                <a:extLst>
                  <a:ext uri="{FF2B5EF4-FFF2-40B4-BE49-F238E27FC236}">
                    <a16:creationId xmlns:a16="http://schemas.microsoft.com/office/drawing/2014/main" id="{F57A39F9-EA6C-4AA9-AC36-AE49228D9C37}"/>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07" name="Rectangle: Rounded Corners 106">
                <a:extLst>
                  <a:ext uri="{FF2B5EF4-FFF2-40B4-BE49-F238E27FC236}">
                    <a16:creationId xmlns:a16="http://schemas.microsoft.com/office/drawing/2014/main" id="{F1F93299-527A-44E4-9658-E1E4D25D7ACB}"/>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108" name="Group 107">
            <a:extLst>
              <a:ext uri="{FF2B5EF4-FFF2-40B4-BE49-F238E27FC236}">
                <a16:creationId xmlns:a16="http://schemas.microsoft.com/office/drawing/2014/main" id="{001FE7E4-CCFD-4BAA-970E-1E8D93004D69}"/>
              </a:ext>
            </a:extLst>
          </p:cNvPr>
          <p:cNvGrpSpPr/>
          <p:nvPr/>
        </p:nvGrpSpPr>
        <p:grpSpPr>
          <a:xfrm>
            <a:off x="4374344" y="4518390"/>
            <a:ext cx="3373008" cy="694917"/>
            <a:chOff x="1724979" y="4137390"/>
            <a:chExt cx="3373008" cy="694917"/>
          </a:xfrm>
        </p:grpSpPr>
        <p:sp>
          <p:nvSpPr>
            <p:cNvPr id="114" name="TextBox 113">
              <a:extLst>
                <a:ext uri="{FF2B5EF4-FFF2-40B4-BE49-F238E27FC236}">
                  <a16:creationId xmlns:a16="http://schemas.microsoft.com/office/drawing/2014/main" id="{CEF047AF-C4E0-4422-8BDF-72F53C51E40A}"/>
                </a:ext>
              </a:extLst>
            </p:cNvPr>
            <p:cNvSpPr txBox="1"/>
            <p:nvPr/>
          </p:nvSpPr>
          <p:spPr>
            <a:xfrm>
              <a:off x="2371633" y="4137390"/>
              <a:ext cx="2067116" cy="461665"/>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متن بنویسد </a:t>
              </a:r>
              <a:endParaRPr lang="en-US" dirty="0"/>
            </a:p>
          </p:txBody>
        </p:sp>
        <p:sp>
          <p:nvSpPr>
            <p:cNvPr id="115" name="TextBox 114">
              <a:extLst>
                <a:ext uri="{FF2B5EF4-FFF2-40B4-BE49-F238E27FC236}">
                  <a16:creationId xmlns:a16="http://schemas.microsoft.com/office/drawing/2014/main" id="{7396E3B9-9F1F-4056-BD65-91EF6D9E9A23}"/>
                </a:ext>
              </a:extLst>
            </p:cNvPr>
            <p:cNvSpPr txBox="1"/>
            <p:nvPr/>
          </p:nvSpPr>
          <p:spPr>
            <a:xfrm>
              <a:off x="1724979" y="4493753"/>
              <a:ext cx="3373008" cy="338554"/>
            </a:xfrm>
            <a:prstGeom prst="rect">
              <a:avLst/>
            </a:prstGeom>
            <a:noFill/>
          </p:spPr>
          <p:txBody>
            <a:bodyPr wrap="square" rtlCol="0">
              <a:spAutoFit/>
            </a:bodyPr>
            <a:lstStyle/>
            <a:p>
              <a:pPr algn="ctr"/>
              <a:r>
                <a:rPr lang="fa-IR" sz="1600" b="1" dirty="0">
                  <a:solidFill>
                    <a:schemeClr val="bg1">
                      <a:lumMod val="95000"/>
                    </a:schemeClr>
                  </a:solidFill>
                  <a:latin typeface="Montserrat" panose="00000500000000000000" pitchFamily="2" charset="0"/>
                  <a:cs typeface="B Nazanin" panose="00000400000000000000" pitchFamily="2" charset="-78"/>
                </a:rPr>
                <a:t>مثل مقالات، داستانها، یا حتی منبرهای کوتاه</a:t>
              </a:r>
              <a:endParaRPr lang="en-US" sz="1600" b="1" dirty="0">
                <a:solidFill>
                  <a:schemeClr val="bg1">
                    <a:lumMod val="95000"/>
                  </a:schemeClr>
                </a:solidFill>
                <a:latin typeface="Montserrat" panose="00000500000000000000" pitchFamily="2" charset="0"/>
                <a:cs typeface="B Nazanin" panose="00000400000000000000" pitchFamily="2" charset="-78"/>
              </a:endParaRPr>
            </a:p>
          </p:txBody>
        </p:sp>
      </p:grpSp>
      <p:sp>
        <p:nvSpPr>
          <p:cNvPr id="116" name="Oval 115">
            <a:extLst>
              <a:ext uri="{FF2B5EF4-FFF2-40B4-BE49-F238E27FC236}">
                <a16:creationId xmlns:a16="http://schemas.microsoft.com/office/drawing/2014/main" id="{144CE224-84BF-45ED-BC1F-061B089CBE8D}"/>
              </a:ext>
            </a:extLst>
          </p:cNvPr>
          <p:cNvSpPr/>
          <p:nvPr/>
        </p:nvSpPr>
        <p:spPr>
          <a:xfrm>
            <a:off x="8611094" y="2557745"/>
            <a:ext cx="1798720" cy="179872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7" name="Oval 116">
            <a:extLst>
              <a:ext uri="{FF2B5EF4-FFF2-40B4-BE49-F238E27FC236}">
                <a16:creationId xmlns:a16="http://schemas.microsoft.com/office/drawing/2014/main" id="{C077E8DF-FDCE-415F-A750-5B9271C730D5}"/>
              </a:ext>
            </a:extLst>
          </p:cNvPr>
          <p:cNvSpPr/>
          <p:nvPr/>
        </p:nvSpPr>
        <p:spPr>
          <a:xfrm>
            <a:off x="8852461" y="2799112"/>
            <a:ext cx="1315986" cy="131598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8" name="Group 117">
            <a:extLst>
              <a:ext uri="{FF2B5EF4-FFF2-40B4-BE49-F238E27FC236}">
                <a16:creationId xmlns:a16="http://schemas.microsoft.com/office/drawing/2014/main" id="{5D672A4B-DFC2-4CD6-8862-20C17EA96C2D}"/>
              </a:ext>
            </a:extLst>
          </p:cNvPr>
          <p:cNvGrpSpPr/>
          <p:nvPr/>
        </p:nvGrpSpPr>
        <p:grpSpPr>
          <a:xfrm>
            <a:off x="9045148" y="2991799"/>
            <a:ext cx="930612" cy="930612"/>
            <a:chOff x="6158672" y="3675083"/>
            <a:chExt cx="787340" cy="787340"/>
          </a:xfrm>
          <a:solidFill>
            <a:schemeClr val="bg1"/>
          </a:solidFill>
        </p:grpSpPr>
        <p:sp>
          <p:nvSpPr>
            <p:cNvPr id="119" name="Circle: Hollow 118">
              <a:extLst>
                <a:ext uri="{FF2B5EF4-FFF2-40B4-BE49-F238E27FC236}">
                  <a16:creationId xmlns:a16="http://schemas.microsoft.com/office/drawing/2014/main" id="{8CD2E13F-8440-4A5E-B92F-2E8FA7E7F33B}"/>
                </a:ext>
              </a:extLst>
            </p:cNvPr>
            <p:cNvSpPr/>
            <p:nvPr/>
          </p:nvSpPr>
          <p:spPr>
            <a:xfrm>
              <a:off x="6158672" y="3675083"/>
              <a:ext cx="787340" cy="787340"/>
            </a:xfrm>
            <a:prstGeom prst="donut">
              <a:avLst>
                <a:gd name="adj" fmla="val 4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panose="00000500000000000000" pitchFamily="2" charset="0"/>
              </a:endParaRPr>
            </a:p>
          </p:txBody>
        </p:sp>
        <p:grpSp>
          <p:nvGrpSpPr>
            <p:cNvPr id="120" name="Group 119">
              <a:extLst>
                <a:ext uri="{FF2B5EF4-FFF2-40B4-BE49-F238E27FC236}">
                  <a16:creationId xmlns:a16="http://schemas.microsoft.com/office/drawing/2014/main" id="{184FB554-8C5B-4531-832C-F28753E3EA2C}"/>
                </a:ext>
              </a:extLst>
            </p:cNvPr>
            <p:cNvGrpSpPr/>
            <p:nvPr/>
          </p:nvGrpSpPr>
          <p:grpSpPr>
            <a:xfrm rot="2700000">
              <a:off x="6448659" y="3791777"/>
              <a:ext cx="184399" cy="468434"/>
              <a:chOff x="6533720" y="3754616"/>
              <a:chExt cx="184399" cy="468434"/>
            </a:xfrm>
            <a:grpFill/>
          </p:grpSpPr>
          <p:sp>
            <p:nvSpPr>
              <p:cNvPr id="121" name="Rectangle: Rounded Corners 120">
                <a:extLst>
                  <a:ext uri="{FF2B5EF4-FFF2-40B4-BE49-F238E27FC236}">
                    <a16:creationId xmlns:a16="http://schemas.microsoft.com/office/drawing/2014/main" id="{857D6829-9FEF-497D-AF1C-8B4DFB1D33A6}"/>
                  </a:ext>
                </a:extLst>
              </p:cNvPr>
              <p:cNvSpPr/>
              <p:nvPr/>
            </p:nvSpPr>
            <p:spPr>
              <a:xfrm rot="5400000">
                <a:off x="6602300" y="4108750"/>
                <a:ext cx="45720"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122" name="Rectangle: Rounded Corners 121">
                <a:extLst>
                  <a:ext uri="{FF2B5EF4-FFF2-40B4-BE49-F238E27FC236}">
                    <a16:creationId xmlns:a16="http://schemas.microsoft.com/office/drawing/2014/main" id="{733A3DD2-F1CC-4119-A33D-96BEA75886A1}"/>
                  </a:ext>
                </a:extLst>
              </p:cNvPr>
              <p:cNvSpPr/>
              <p:nvPr/>
            </p:nvSpPr>
            <p:spPr>
              <a:xfrm rot="10800000">
                <a:off x="6672399" y="3754616"/>
                <a:ext cx="4572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grpSp>
      <p:grpSp>
        <p:nvGrpSpPr>
          <p:cNvPr id="123" name="Group 122">
            <a:extLst>
              <a:ext uri="{FF2B5EF4-FFF2-40B4-BE49-F238E27FC236}">
                <a16:creationId xmlns:a16="http://schemas.microsoft.com/office/drawing/2014/main" id="{AD1DEE05-09AA-4D85-968B-A7AA0AC4DD59}"/>
              </a:ext>
            </a:extLst>
          </p:cNvPr>
          <p:cNvGrpSpPr/>
          <p:nvPr/>
        </p:nvGrpSpPr>
        <p:grpSpPr>
          <a:xfrm>
            <a:off x="7952131" y="4518390"/>
            <a:ext cx="3116644" cy="694917"/>
            <a:chOff x="1846869" y="4137390"/>
            <a:chExt cx="3116644" cy="694917"/>
          </a:xfrm>
        </p:grpSpPr>
        <p:sp>
          <p:nvSpPr>
            <p:cNvPr id="125" name="TextBox 124">
              <a:extLst>
                <a:ext uri="{FF2B5EF4-FFF2-40B4-BE49-F238E27FC236}">
                  <a16:creationId xmlns:a16="http://schemas.microsoft.com/office/drawing/2014/main" id="{0943774E-01F3-4DC8-A02A-DD367416DACF}"/>
                </a:ext>
              </a:extLst>
            </p:cNvPr>
            <p:cNvSpPr txBox="1"/>
            <p:nvPr/>
          </p:nvSpPr>
          <p:spPr>
            <a:xfrm>
              <a:off x="2319250" y="4137390"/>
              <a:ext cx="2406369" cy="461665"/>
            </a:xfrm>
            <a:prstGeom prst="rect">
              <a:avLst/>
            </a:prstGeom>
            <a:noFill/>
          </p:spPr>
          <p:txBody>
            <a:bodyPr wrap="square" rtlCol="0">
              <a:spAutoFit/>
            </a:bodyPr>
            <a:lstStyle/>
            <a:p>
              <a:pPr algn="ctr"/>
              <a:r>
                <a:rPr lang="fa-IR" sz="2400" b="1" dirty="0">
                  <a:solidFill>
                    <a:schemeClr val="bg1">
                      <a:lumMod val="95000"/>
                    </a:schemeClr>
                  </a:solidFill>
                  <a:latin typeface="Ray ExtraBlack" panose="02000504000000020004" pitchFamily="2" charset="-78"/>
                  <a:cs typeface="Ray ExtraBlack" panose="02000504000000020004" pitchFamily="2" charset="-78"/>
                </a:rPr>
                <a:t>به سؤالات پاسخ دهد</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126" name="TextBox 125">
              <a:extLst>
                <a:ext uri="{FF2B5EF4-FFF2-40B4-BE49-F238E27FC236}">
                  <a16:creationId xmlns:a16="http://schemas.microsoft.com/office/drawing/2014/main" id="{D577FC45-558C-4711-AFB7-87352286701D}"/>
                </a:ext>
              </a:extLst>
            </p:cNvPr>
            <p:cNvSpPr txBox="1"/>
            <p:nvPr/>
          </p:nvSpPr>
          <p:spPr>
            <a:xfrm>
              <a:off x="1846869" y="4493753"/>
              <a:ext cx="3116644" cy="338554"/>
            </a:xfrm>
            <a:prstGeom prst="rect">
              <a:avLst/>
            </a:prstGeom>
            <a:noFill/>
          </p:spPr>
          <p:txBody>
            <a:bodyPr wrap="square" rtlCol="0">
              <a:spAutoFit/>
            </a:bodyPr>
            <a:lstStyle/>
            <a:p>
              <a:pPr algn="ctr"/>
              <a:endParaRPr lang="en-US" sz="1600" dirty="0">
                <a:solidFill>
                  <a:schemeClr val="bg1">
                    <a:lumMod val="95000"/>
                  </a:schemeClr>
                </a:solidFill>
                <a:latin typeface="Montserrat" panose="00000500000000000000" pitchFamily="2" charset="0"/>
              </a:endParaRPr>
            </a:p>
          </p:txBody>
        </p:sp>
      </p:grpSp>
      <p:sp>
        <p:nvSpPr>
          <p:cNvPr id="6" name="Rectangle 5">
            <a:extLst>
              <a:ext uri="{FF2B5EF4-FFF2-40B4-BE49-F238E27FC236}">
                <a16:creationId xmlns:a16="http://schemas.microsoft.com/office/drawing/2014/main" id="{0A4CA21A-247F-4B8B-9093-1F600AB1184B}"/>
              </a:ext>
            </a:extLst>
          </p:cNvPr>
          <p:cNvSpPr/>
          <p:nvPr/>
        </p:nvSpPr>
        <p:spPr>
          <a:xfrm>
            <a:off x="1274829" y="5849600"/>
            <a:ext cx="9674195" cy="10084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46" name="TextBox 45">
            <a:extLst>
              <a:ext uri="{FF2B5EF4-FFF2-40B4-BE49-F238E27FC236}">
                <a16:creationId xmlns:a16="http://schemas.microsoft.com/office/drawing/2014/main" id="{5619BADD-0995-48C4-997F-7801F1BA630E}"/>
              </a:ext>
            </a:extLst>
          </p:cNvPr>
          <p:cNvSpPr txBox="1"/>
          <p:nvPr/>
        </p:nvSpPr>
        <p:spPr>
          <a:xfrm>
            <a:off x="543232" y="87814"/>
            <a:ext cx="10695242" cy="830997"/>
          </a:xfrm>
          <a:prstGeom prst="rect">
            <a:avLst/>
          </a:prstGeom>
          <a:noFill/>
        </p:spPr>
        <p:txBody>
          <a:bodyPr wrap="square" rtlCol="0">
            <a:spAutoFit/>
          </a:bodyPr>
          <a:lstStyle/>
          <a:p>
            <a:pPr algn="ctr" rtl="1"/>
            <a:r>
              <a:rPr lang="fa-IR" sz="4800" b="1" dirty="0">
                <a:solidFill>
                  <a:schemeClr val="bg1">
                    <a:lumMod val="95000"/>
                  </a:schemeClr>
                </a:solidFill>
                <a:latin typeface="Ray ExtraBlack" panose="02000504000000020004" pitchFamily="2" charset="-78"/>
                <a:cs typeface="Ray ExtraBlack" panose="02000504000000020004" pitchFamily="2" charset="-78"/>
              </a:rPr>
              <a:t>ابزارهای مبتنی بر متن (</a:t>
            </a:r>
            <a:r>
              <a:rPr lang="en-US" sz="4800" b="1" dirty="0">
                <a:solidFill>
                  <a:schemeClr val="bg1">
                    <a:lumMod val="95000"/>
                  </a:schemeClr>
                </a:solidFill>
                <a:latin typeface="Ray ExtraBlack" panose="02000504000000020004" pitchFamily="2" charset="-78"/>
                <a:cs typeface="Ray ExtraBlack" panose="02000504000000020004" pitchFamily="2" charset="-78"/>
              </a:rPr>
              <a:t>Text-Based AI</a:t>
            </a:r>
            <a:r>
              <a:rPr lang="fa-IR" sz="4800" b="1" dirty="0">
                <a:solidFill>
                  <a:schemeClr val="bg1">
                    <a:lumMod val="95000"/>
                  </a:schemeClr>
                </a:solidFill>
                <a:latin typeface="Ray ExtraBlack" panose="02000504000000020004" pitchFamily="2" charset="-78"/>
                <a:cs typeface="Ray ExtraBlack" panose="02000504000000020004" pitchFamily="2" charset="-78"/>
              </a:rPr>
              <a:t>)</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48" name="TextBox 47">
            <a:extLst>
              <a:ext uri="{FF2B5EF4-FFF2-40B4-BE49-F238E27FC236}">
                <a16:creationId xmlns:a16="http://schemas.microsoft.com/office/drawing/2014/main" id="{1C5C37D7-7874-487A-9371-0A32FB9D7EBD}"/>
              </a:ext>
            </a:extLst>
          </p:cNvPr>
          <p:cNvSpPr txBox="1"/>
          <p:nvPr/>
        </p:nvSpPr>
        <p:spPr>
          <a:xfrm>
            <a:off x="2919662" y="815984"/>
            <a:ext cx="6352676" cy="338554"/>
          </a:xfrm>
          <a:prstGeom prst="rect">
            <a:avLst/>
          </a:prstGeom>
          <a:noFill/>
        </p:spPr>
        <p:txBody>
          <a:bodyPr wrap="square" rtlCol="0">
            <a:spAutoFit/>
          </a:bodyPr>
          <a:lstStyle/>
          <a:p>
            <a:pPr algn="ctr"/>
            <a:r>
              <a:rPr lang="fa-IR" sz="1600" dirty="0">
                <a:solidFill>
                  <a:schemeClr val="bg1">
                    <a:lumMod val="95000"/>
                  </a:schemeClr>
                </a:solidFill>
                <a:latin typeface="Pinar" pitchFamily="2" charset="-78"/>
                <a:cs typeface="Pinar" pitchFamily="2" charset="-78"/>
              </a:rPr>
              <a:t>ابزارهایی که با پردازش متن، پاسخ های نوشتاری تولید می کنند.</a:t>
            </a:r>
            <a:endParaRPr lang="en-US" sz="1600" dirty="0">
              <a:solidFill>
                <a:schemeClr val="bg1">
                  <a:lumMod val="95000"/>
                </a:schemeClr>
              </a:solidFill>
              <a:latin typeface="Pinar" pitchFamily="2" charset="-78"/>
              <a:cs typeface="Pinar" pitchFamily="2" charset="-78"/>
            </a:endParaRPr>
          </a:p>
        </p:txBody>
      </p:sp>
    </p:spTree>
    <p:extLst>
      <p:ext uri="{BB962C8B-B14F-4D97-AF65-F5344CB8AC3E}">
        <p14:creationId xmlns:p14="http://schemas.microsoft.com/office/powerpoint/2010/main" val="278935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nodeType="withEffect">
                                  <p:stCondLst>
                                    <p:cond delay="50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par>
                                <p:cTn id="38" presetID="53" presetClass="entr" presetSubtype="16" fill="hold" nodeType="withEffect">
                                  <p:stCondLst>
                                    <p:cond delay="50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ppt_w</p:attrName>
                                        </p:attrNameLst>
                                      </p:cBhvr>
                                      <p:tavLst>
                                        <p:tav tm="0">
                                          <p:val>
                                            <p:fltVal val="0"/>
                                          </p:val>
                                        </p:tav>
                                        <p:tav tm="100000">
                                          <p:val>
                                            <p:strVal val="#ppt_w"/>
                                          </p:val>
                                        </p:tav>
                                      </p:tavLst>
                                    </p:anim>
                                    <p:anim calcmode="lin" valueType="num">
                                      <p:cBhvr>
                                        <p:cTn id="41" dur="500" fill="hold"/>
                                        <p:tgtEl>
                                          <p:spTgt spid="85"/>
                                        </p:tgtEl>
                                        <p:attrNameLst>
                                          <p:attrName>ppt_h</p:attrName>
                                        </p:attrNameLst>
                                      </p:cBhvr>
                                      <p:tavLst>
                                        <p:tav tm="0">
                                          <p:val>
                                            <p:fltVal val="0"/>
                                          </p:val>
                                        </p:tav>
                                        <p:tav tm="100000">
                                          <p:val>
                                            <p:strVal val="#ppt_h"/>
                                          </p:val>
                                        </p:tav>
                                      </p:tavLst>
                                    </p:anim>
                                    <p:animEffect transition="in" filter="fade">
                                      <p:cBhvr>
                                        <p:cTn id="42" dur="500"/>
                                        <p:tgtEl>
                                          <p:spTgt spid="85"/>
                                        </p:tgtEl>
                                      </p:cBhvr>
                                    </p:animEffect>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500"/>
                                        <p:tgtEl>
                                          <p:spTgt spid="108"/>
                                        </p:tgtEl>
                                      </p:cBhvr>
                                    </p:animEffect>
                                    <p:anim calcmode="lin" valueType="num">
                                      <p:cBhvr>
                                        <p:cTn id="47" dur="500" fill="hold"/>
                                        <p:tgtEl>
                                          <p:spTgt spid="108"/>
                                        </p:tgtEl>
                                        <p:attrNameLst>
                                          <p:attrName>ppt_x</p:attrName>
                                        </p:attrNameLst>
                                      </p:cBhvr>
                                      <p:tavLst>
                                        <p:tav tm="0">
                                          <p:val>
                                            <p:strVal val="#ppt_x"/>
                                          </p:val>
                                        </p:tav>
                                        <p:tav tm="100000">
                                          <p:val>
                                            <p:strVal val="#ppt_x"/>
                                          </p:val>
                                        </p:tav>
                                      </p:tavLst>
                                    </p:anim>
                                    <p:anim calcmode="lin" valueType="num">
                                      <p:cBhvr>
                                        <p:cTn id="48"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p:cTn id="53" dur="500" fill="hold"/>
                                        <p:tgtEl>
                                          <p:spTgt spid="116"/>
                                        </p:tgtEl>
                                        <p:attrNameLst>
                                          <p:attrName>ppt_w</p:attrName>
                                        </p:attrNameLst>
                                      </p:cBhvr>
                                      <p:tavLst>
                                        <p:tav tm="0">
                                          <p:val>
                                            <p:fltVal val="0"/>
                                          </p:val>
                                        </p:tav>
                                        <p:tav tm="100000">
                                          <p:val>
                                            <p:strVal val="#ppt_w"/>
                                          </p:val>
                                        </p:tav>
                                      </p:tavLst>
                                    </p:anim>
                                    <p:anim calcmode="lin" valueType="num">
                                      <p:cBhvr>
                                        <p:cTn id="54" dur="500" fill="hold"/>
                                        <p:tgtEl>
                                          <p:spTgt spid="116"/>
                                        </p:tgtEl>
                                        <p:attrNameLst>
                                          <p:attrName>ppt_h</p:attrName>
                                        </p:attrNameLst>
                                      </p:cBhvr>
                                      <p:tavLst>
                                        <p:tav tm="0">
                                          <p:val>
                                            <p:fltVal val="0"/>
                                          </p:val>
                                        </p:tav>
                                        <p:tav tm="100000">
                                          <p:val>
                                            <p:strVal val="#ppt_h"/>
                                          </p:val>
                                        </p:tav>
                                      </p:tavLst>
                                    </p:anim>
                                    <p:animEffect transition="in" filter="fade">
                                      <p:cBhvr>
                                        <p:cTn id="55" dur="500"/>
                                        <p:tgtEl>
                                          <p:spTgt spid="116"/>
                                        </p:tgtEl>
                                      </p:cBhvr>
                                    </p:animEffect>
                                  </p:childTnLst>
                                </p:cTn>
                              </p:par>
                              <p:par>
                                <p:cTn id="56" presetID="53" presetClass="entr" presetSubtype="16" fill="hold" grpId="0" nodeType="withEffect">
                                  <p:stCondLst>
                                    <p:cond delay="25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p:cTn id="63" dur="500" fill="hold"/>
                                        <p:tgtEl>
                                          <p:spTgt spid="118"/>
                                        </p:tgtEl>
                                        <p:attrNameLst>
                                          <p:attrName>ppt_w</p:attrName>
                                        </p:attrNameLst>
                                      </p:cBhvr>
                                      <p:tavLst>
                                        <p:tav tm="0">
                                          <p:val>
                                            <p:fltVal val="0"/>
                                          </p:val>
                                        </p:tav>
                                        <p:tav tm="100000">
                                          <p:val>
                                            <p:strVal val="#ppt_w"/>
                                          </p:val>
                                        </p:tav>
                                      </p:tavLst>
                                    </p:anim>
                                    <p:anim calcmode="lin" valueType="num">
                                      <p:cBhvr>
                                        <p:cTn id="64" dur="500" fill="hold"/>
                                        <p:tgtEl>
                                          <p:spTgt spid="118"/>
                                        </p:tgtEl>
                                        <p:attrNameLst>
                                          <p:attrName>ppt_h</p:attrName>
                                        </p:attrNameLst>
                                      </p:cBhvr>
                                      <p:tavLst>
                                        <p:tav tm="0">
                                          <p:val>
                                            <p:fltVal val="0"/>
                                          </p:val>
                                        </p:tav>
                                        <p:tav tm="100000">
                                          <p:val>
                                            <p:strVal val="#ppt_h"/>
                                          </p:val>
                                        </p:tav>
                                      </p:tavLst>
                                    </p:anim>
                                    <p:animEffect transition="in" filter="fade">
                                      <p:cBhvr>
                                        <p:cTn id="65" dur="500"/>
                                        <p:tgtEl>
                                          <p:spTgt spid="118"/>
                                        </p:tgtEl>
                                      </p:cBhvr>
                                    </p:animEffect>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500"/>
                                        <p:tgtEl>
                                          <p:spTgt spid="123"/>
                                        </p:tgtEl>
                                      </p:cBhvr>
                                    </p:animEffect>
                                    <p:anim calcmode="lin" valueType="num">
                                      <p:cBhvr>
                                        <p:cTn id="70" dur="500" fill="hold"/>
                                        <p:tgtEl>
                                          <p:spTgt spid="123"/>
                                        </p:tgtEl>
                                        <p:attrNameLst>
                                          <p:attrName>ppt_x</p:attrName>
                                        </p:attrNameLst>
                                      </p:cBhvr>
                                      <p:tavLst>
                                        <p:tav tm="0">
                                          <p:val>
                                            <p:strVal val="#ppt_x"/>
                                          </p:val>
                                        </p:tav>
                                        <p:tav tm="100000">
                                          <p:val>
                                            <p:strVal val="#ppt_x"/>
                                          </p:val>
                                        </p:tav>
                                      </p:tavLst>
                                    </p:anim>
                                    <p:anim calcmode="lin" valueType="num">
                                      <p:cBhvr>
                                        <p:cTn id="71"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83" grpId="0" animBg="1"/>
      <p:bldP spid="84" grpId="0" animBg="1"/>
      <p:bldP spid="116" grpId="0" animBg="1"/>
      <p:bldP spid="1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FD82495-966D-44C1-B73B-AEE615BB5A79}"/>
              </a:ext>
            </a:extLst>
          </p:cNvPr>
          <p:cNvSpPr/>
          <p:nvPr/>
        </p:nvSpPr>
        <p:spPr>
          <a:xfrm>
            <a:off x="8130823" y="0"/>
            <a:ext cx="4059936"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8" name="Rectangle 7">
            <a:extLst>
              <a:ext uri="{FF2B5EF4-FFF2-40B4-BE49-F238E27FC236}">
                <a16:creationId xmlns:a16="http://schemas.microsoft.com/office/drawing/2014/main" id="{3BD09256-2360-4931-A15C-894E2F25F29D}"/>
              </a:ext>
            </a:extLst>
          </p:cNvPr>
          <p:cNvSpPr/>
          <p:nvPr/>
        </p:nvSpPr>
        <p:spPr>
          <a:xfrm>
            <a:off x="0" y="0"/>
            <a:ext cx="4059936"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 name="Rectangle: Rounded Corners 4">
            <a:extLst>
              <a:ext uri="{FF2B5EF4-FFF2-40B4-BE49-F238E27FC236}">
                <a16:creationId xmlns:a16="http://schemas.microsoft.com/office/drawing/2014/main" id="{C4C6562D-805D-4DCF-9F0A-CE0275A17EDE}"/>
              </a:ext>
            </a:extLst>
          </p:cNvPr>
          <p:cNvSpPr/>
          <p:nvPr/>
        </p:nvSpPr>
        <p:spPr>
          <a:xfrm>
            <a:off x="470407"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TextBox 9">
            <a:extLst>
              <a:ext uri="{FF2B5EF4-FFF2-40B4-BE49-F238E27FC236}">
                <a16:creationId xmlns:a16="http://schemas.microsoft.com/office/drawing/2014/main" id="{0AAE02A2-E436-4D00-8F9D-4231677F6A5F}"/>
              </a:ext>
            </a:extLst>
          </p:cNvPr>
          <p:cNvSpPr txBox="1"/>
          <p:nvPr/>
        </p:nvSpPr>
        <p:spPr>
          <a:xfrm>
            <a:off x="518724" y="859215"/>
            <a:ext cx="2976763" cy="461665"/>
          </a:xfrm>
          <a:prstGeom prst="rect">
            <a:avLst/>
          </a:prstGeom>
          <a:noFill/>
        </p:spPr>
        <p:txBody>
          <a:bodyPr wrap="square" rtlCol="0">
            <a:spAutoFit/>
          </a:bodyPr>
          <a:lstStyle/>
          <a:p>
            <a:pPr algn="ctr"/>
            <a:r>
              <a:rPr lang="en-US" sz="2400" b="1" dirty="0">
                <a:solidFill>
                  <a:schemeClr val="bg1"/>
                </a:solidFill>
                <a:latin typeface="Montserrat" panose="00000500000000000000" pitchFamily="2" charset="0"/>
              </a:rPr>
              <a:t>ChatGPT</a:t>
            </a:r>
          </a:p>
        </p:txBody>
      </p:sp>
      <p:sp>
        <p:nvSpPr>
          <p:cNvPr id="6" name="Oval 5">
            <a:extLst>
              <a:ext uri="{FF2B5EF4-FFF2-40B4-BE49-F238E27FC236}">
                <a16:creationId xmlns:a16="http://schemas.microsoft.com/office/drawing/2014/main" id="{4DAE9F14-010C-43E3-9F96-2358A71F899A}"/>
              </a:ext>
            </a:extLst>
          </p:cNvPr>
          <p:cNvSpPr/>
          <p:nvPr/>
        </p:nvSpPr>
        <p:spPr>
          <a:xfrm>
            <a:off x="656120" y="305385"/>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0" name="Freeform: Shape 29">
            <a:extLst>
              <a:ext uri="{FF2B5EF4-FFF2-40B4-BE49-F238E27FC236}">
                <a16:creationId xmlns:a16="http://schemas.microsoft.com/office/drawing/2014/main" id="{9F8A01AB-3E47-44B0-A7E9-B14464891F80}"/>
              </a:ext>
            </a:extLst>
          </p:cNvPr>
          <p:cNvSpPr/>
          <p:nvPr/>
        </p:nvSpPr>
        <p:spPr>
          <a:xfrm rot="10800000">
            <a:off x="-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1" name="Freeform: Shape 30">
            <a:extLst>
              <a:ext uri="{FF2B5EF4-FFF2-40B4-BE49-F238E27FC236}">
                <a16:creationId xmlns:a16="http://schemas.microsoft.com/office/drawing/2014/main" id="{D8C860C2-CCE7-4AB6-9756-A9594B9869E4}"/>
              </a:ext>
            </a:extLst>
          </p:cNvPr>
          <p:cNvSpPr/>
          <p:nvPr/>
        </p:nvSpPr>
        <p:spPr>
          <a:xfrm rot="10800000">
            <a:off x="-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3" name="Oval 32">
            <a:extLst>
              <a:ext uri="{FF2B5EF4-FFF2-40B4-BE49-F238E27FC236}">
                <a16:creationId xmlns:a16="http://schemas.microsoft.com/office/drawing/2014/main" id="{33344FEB-2281-442D-A72E-BA4F1945E27F}"/>
              </a:ext>
            </a:extLst>
          </p:cNvPr>
          <p:cNvSpPr/>
          <p:nvPr/>
        </p:nvSpPr>
        <p:spPr>
          <a:xfrm>
            <a:off x="4341482"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5" name="Freeform: Shape 34">
            <a:extLst>
              <a:ext uri="{FF2B5EF4-FFF2-40B4-BE49-F238E27FC236}">
                <a16:creationId xmlns:a16="http://schemas.microsoft.com/office/drawing/2014/main" id="{EC3C6562-A7BF-45C4-8F1B-47634E9E4BD2}"/>
              </a:ext>
            </a:extLst>
          </p:cNvPr>
          <p:cNvSpPr/>
          <p:nvPr/>
        </p:nvSpPr>
        <p:spPr>
          <a:xfrm>
            <a:off x="8001834" y="3400627"/>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7" name="Freeform: Shape 36">
            <a:extLst>
              <a:ext uri="{FF2B5EF4-FFF2-40B4-BE49-F238E27FC236}">
                <a16:creationId xmlns:a16="http://schemas.microsoft.com/office/drawing/2014/main" id="{60A61356-271A-4F3F-BF03-642010FE8FD2}"/>
              </a:ext>
            </a:extLst>
          </p:cNvPr>
          <p:cNvSpPr/>
          <p:nvPr/>
        </p:nvSpPr>
        <p:spPr>
          <a:xfrm rot="5400000">
            <a:off x="9665534" y="666004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7" name="Rectangle: Rounded Corners 126">
            <a:extLst>
              <a:ext uri="{FF2B5EF4-FFF2-40B4-BE49-F238E27FC236}">
                <a16:creationId xmlns:a16="http://schemas.microsoft.com/office/drawing/2014/main" id="{5EAC5BC0-1F7B-42B2-BDB9-8DD169BDCE3A}"/>
              </a:ext>
            </a:extLst>
          </p:cNvPr>
          <p:cNvSpPr/>
          <p:nvPr/>
        </p:nvSpPr>
        <p:spPr>
          <a:xfrm>
            <a:off x="4541124"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28" name="TextBox 127">
            <a:extLst>
              <a:ext uri="{FF2B5EF4-FFF2-40B4-BE49-F238E27FC236}">
                <a16:creationId xmlns:a16="http://schemas.microsoft.com/office/drawing/2014/main" id="{A3E640F7-B3EE-4178-9429-DCA4B0FEF316}"/>
              </a:ext>
            </a:extLst>
          </p:cNvPr>
          <p:cNvSpPr txBox="1"/>
          <p:nvPr/>
        </p:nvSpPr>
        <p:spPr>
          <a:xfrm>
            <a:off x="4589441" y="859215"/>
            <a:ext cx="2976763" cy="461665"/>
          </a:xfrm>
          <a:prstGeom prst="rect">
            <a:avLst/>
          </a:prstGeom>
          <a:noFill/>
        </p:spPr>
        <p:txBody>
          <a:bodyPr wrap="square" rtlCol="0">
            <a:spAutoFit/>
          </a:bodyPr>
          <a:lstStyle/>
          <a:p>
            <a:pPr algn="ctr"/>
            <a:r>
              <a:rPr lang="en-US" sz="2400" b="1" dirty="0">
                <a:solidFill>
                  <a:schemeClr val="bg1"/>
                </a:solidFill>
                <a:latin typeface="Montserrat" panose="00000500000000000000" pitchFamily="2" charset="0"/>
              </a:rPr>
              <a:t>DEEPSEEK</a:t>
            </a:r>
          </a:p>
        </p:txBody>
      </p:sp>
      <p:sp>
        <p:nvSpPr>
          <p:cNvPr id="2" name="Oval 1">
            <a:extLst>
              <a:ext uri="{FF2B5EF4-FFF2-40B4-BE49-F238E27FC236}">
                <a16:creationId xmlns:a16="http://schemas.microsoft.com/office/drawing/2014/main" id="{45B3E930-5B54-4098-8DDE-4CA1633F61CE}"/>
              </a:ext>
            </a:extLst>
          </p:cNvPr>
          <p:cNvSpPr/>
          <p:nvPr/>
        </p:nvSpPr>
        <p:spPr>
          <a:xfrm>
            <a:off x="8477045" y="5835290"/>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 name="Freeform: Shape 2">
            <a:extLst>
              <a:ext uri="{FF2B5EF4-FFF2-40B4-BE49-F238E27FC236}">
                <a16:creationId xmlns:a16="http://schemas.microsoft.com/office/drawing/2014/main" id="{2B2068FB-D538-423F-8081-D3F5E2537891}"/>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4" name="Freeform: Shape 3">
            <a:extLst>
              <a:ext uri="{FF2B5EF4-FFF2-40B4-BE49-F238E27FC236}">
                <a16:creationId xmlns:a16="http://schemas.microsoft.com/office/drawing/2014/main" id="{BEAA200B-56CF-43D6-B662-0A8082F098C0}"/>
              </a:ext>
            </a:extLst>
          </p:cNvPr>
          <p:cNvSpPr/>
          <p:nvPr/>
        </p:nvSpPr>
        <p:spPr>
          <a:xfrm rot="10800000">
            <a:off x="4057630" y="251266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9" name="Oval 8">
            <a:extLst>
              <a:ext uri="{FF2B5EF4-FFF2-40B4-BE49-F238E27FC236}">
                <a16:creationId xmlns:a16="http://schemas.microsoft.com/office/drawing/2014/main" id="{9CBDD39B-5DEC-4E93-BAC2-E2F0B7C40476}"/>
              </a:ext>
            </a:extLst>
          </p:cNvPr>
          <p:cNvSpPr/>
          <p:nvPr/>
        </p:nvSpPr>
        <p:spPr>
          <a:xfrm>
            <a:off x="10934431" y="620489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 name="Freeform: Shape 10">
            <a:extLst>
              <a:ext uri="{FF2B5EF4-FFF2-40B4-BE49-F238E27FC236}">
                <a16:creationId xmlns:a16="http://schemas.microsoft.com/office/drawing/2014/main" id="{687F1216-3F27-4917-A837-AD367EC70350}"/>
              </a:ext>
            </a:extLst>
          </p:cNvPr>
          <p:cNvSpPr/>
          <p:nvPr/>
        </p:nvSpPr>
        <p:spPr>
          <a:xfrm>
            <a:off x="12056308" y="17410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2" name="Freeform: Shape 11">
            <a:extLst>
              <a:ext uri="{FF2B5EF4-FFF2-40B4-BE49-F238E27FC236}">
                <a16:creationId xmlns:a16="http://schemas.microsoft.com/office/drawing/2014/main" id="{4CEB28C1-AB4C-4EC0-8920-BB6DE8083190}"/>
              </a:ext>
            </a:extLst>
          </p:cNvPr>
          <p:cNvSpPr/>
          <p:nvPr/>
        </p:nvSpPr>
        <p:spPr>
          <a:xfrm>
            <a:off x="12056308" y="559738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53" name="Rectangle: Rounded Corners 52">
            <a:extLst>
              <a:ext uri="{FF2B5EF4-FFF2-40B4-BE49-F238E27FC236}">
                <a16:creationId xmlns:a16="http://schemas.microsoft.com/office/drawing/2014/main" id="{7C77D679-F3CE-48B6-A32C-C970AB0A2262}"/>
              </a:ext>
            </a:extLst>
          </p:cNvPr>
          <p:cNvSpPr/>
          <p:nvPr/>
        </p:nvSpPr>
        <p:spPr>
          <a:xfrm>
            <a:off x="8591705"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4" name="TextBox 53">
            <a:extLst>
              <a:ext uri="{FF2B5EF4-FFF2-40B4-BE49-F238E27FC236}">
                <a16:creationId xmlns:a16="http://schemas.microsoft.com/office/drawing/2014/main" id="{64B052F1-529E-45AB-8792-08680DBF1942}"/>
              </a:ext>
            </a:extLst>
          </p:cNvPr>
          <p:cNvSpPr txBox="1"/>
          <p:nvPr/>
        </p:nvSpPr>
        <p:spPr>
          <a:xfrm>
            <a:off x="8640022" y="859215"/>
            <a:ext cx="2976763" cy="461665"/>
          </a:xfrm>
          <a:prstGeom prst="rect">
            <a:avLst/>
          </a:prstGeom>
          <a:noFill/>
        </p:spPr>
        <p:txBody>
          <a:bodyPr wrap="square" rtlCol="0">
            <a:spAutoFit/>
          </a:bodyPr>
          <a:lstStyle/>
          <a:p>
            <a:pPr algn="ctr"/>
            <a:r>
              <a:rPr lang="en-US" sz="2400" b="1" dirty="0">
                <a:solidFill>
                  <a:schemeClr val="bg1"/>
                </a:solidFill>
                <a:latin typeface="Montserrat" panose="00000500000000000000" pitchFamily="2" charset="0"/>
              </a:rPr>
              <a:t>Copilot</a:t>
            </a:r>
          </a:p>
        </p:txBody>
      </p:sp>
      <p:sp>
        <p:nvSpPr>
          <p:cNvPr id="55" name="Freeform: Shape 54">
            <a:extLst>
              <a:ext uri="{FF2B5EF4-FFF2-40B4-BE49-F238E27FC236}">
                <a16:creationId xmlns:a16="http://schemas.microsoft.com/office/drawing/2014/main" id="{AE284608-B212-4023-AECA-E867B9B581C8}"/>
              </a:ext>
            </a:extLst>
          </p:cNvPr>
          <p:cNvSpPr/>
          <p:nvPr/>
        </p:nvSpPr>
        <p:spPr>
          <a:xfrm rot="5400000">
            <a:off x="2731334" y="6660045"/>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56" name="Oval 55">
            <a:extLst>
              <a:ext uri="{FF2B5EF4-FFF2-40B4-BE49-F238E27FC236}">
                <a16:creationId xmlns:a16="http://schemas.microsoft.com/office/drawing/2014/main" id="{4368BDC3-0FF1-43BB-9226-203E2611217E}"/>
              </a:ext>
            </a:extLst>
          </p:cNvPr>
          <p:cNvSpPr/>
          <p:nvPr/>
        </p:nvSpPr>
        <p:spPr>
          <a:xfrm>
            <a:off x="4747366" y="305385"/>
            <a:ext cx="262560" cy="262560"/>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7" name="Oval 56">
            <a:extLst>
              <a:ext uri="{FF2B5EF4-FFF2-40B4-BE49-F238E27FC236}">
                <a16:creationId xmlns:a16="http://schemas.microsoft.com/office/drawing/2014/main" id="{0F7E67D1-6296-4A75-8F65-F226DC94C6D1}"/>
              </a:ext>
            </a:extLst>
          </p:cNvPr>
          <p:cNvSpPr/>
          <p:nvPr/>
        </p:nvSpPr>
        <p:spPr>
          <a:xfrm>
            <a:off x="8768322" y="305385"/>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8" name="Oval 57">
            <a:extLst>
              <a:ext uri="{FF2B5EF4-FFF2-40B4-BE49-F238E27FC236}">
                <a16:creationId xmlns:a16="http://schemas.microsoft.com/office/drawing/2014/main" id="{9A753185-7D15-4DC1-8B63-663AAB9F8892}"/>
              </a:ext>
            </a:extLst>
          </p:cNvPr>
          <p:cNvSpPr/>
          <p:nvPr/>
        </p:nvSpPr>
        <p:spPr>
          <a:xfrm>
            <a:off x="3563149" y="5923248"/>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3" name="Oval 12">
            <a:extLst>
              <a:ext uri="{FF2B5EF4-FFF2-40B4-BE49-F238E27FC236}">
                <a16:creationId xmlns:a16="http://schemas.microsoft.com/office/drawing/2014/main" id="{42049A57-E94F-4EE6-8D87-9AFDF23C2709}"/>
              </a:ext>
            </a:extLst>
          </p:cNvPr>
          <p:cNvSpPr/>
          <p:nvPr/>
        </p:nvSpPr>
        <p:spPr>
          <a:xfrm>
            <a:off x="786919" y="2153997"/>
            <a:ext cx="2416656" cy="24166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4" name="Oval 13">
            <a:extLst>
              <a:ext uri="{FF2B5EF4-FFF2-40B4-BE49-F238E27FC236}">
                <a16:creationId xmlns:a16="http://schemas.microsoft.com/office/drawing/2014/main" id="{C705C7E6-E4D1-4B77-BD2B-DC76B1AAB4F7}"/>
              </a:ext>
            </a:extLst>
          </p:cNvPr>
          <p:cNvSpPr/>
          <p:nvPr/>
        </p:nvSpPr>
        <p:spPr>
          <a:xfrm>
            <a:off x="986462" y="2353540"/>
            <a:ext cx="2017570" cy="2017570"/>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5" name="Oval 14">
            <a:extLst>
              <a:ext uri="{FF2B5EF4-FFF2-40B4-BE49-F238E27FC236}">
                <a16:creationId xmlns:a16="http://schemas.microsoft.com/office/drawing/2014/main" id="{146DE959-3478-4B0C-B6EB-7C1D0184C480}"/>
              </a:ext>
            </a:extLst>
          </p:cNvPr>
          <p:cNvSpPr/>
          <p:nvPr/>
        </p:nvSpPr>
        <p:spPr>
          <a:xfrm>
            <a:off x="1165207" y="2532285"/>
            <a:ext cx="1660080" cy="166008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3" name="Oval 62">
            <a:extLst>
              <a:ext uri="{FF2B5EF4-FFF2-40B4-BE49-F238E27FC236}">
                <a16:creationId xmlns:a16="http://schemas.microsoft.com/office/drawing/2014/main" id="{A5025C43-8B0F-4CC8-9023-23D6E7A4DC69}"/>
              </a:ext>
            </a:extLst>
          </p:cNvPr>
          <p:cNvSpPr/>
          <p:nvPr/>
        </p:nvSpPr>
        <p:spPr>
          <a:xfrm>
            <a:off x="4864515" y="2153997"/>
            <a:ext cx="2416656" cy="2416656"/>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4" name="Oval 63">
            <a:extLst>
              <a:ext uri="{FF2B5EF4-FFF2-40B4-BE49-F238E27FC236}">
                <a16:creationId xmlns:a16="http://schemas.microsoft.com/office/drawing/2014/main" id="{3C8E9469-698F-4103-B78B-11C3C5213F8F}"/>
              </a:ext>
            </a:extLst>
          </p:cNvPr>
          <p:cNvSpPr/>
          <p:nvPr/>
        </p:nvSpPr>
        <p:spPr>
          <a:xfrm>
            <a:off x="5064058" y="2353540"/>
            <a:ext cx="2017570" cy="201757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5" name="Oval 64">
            <a:extLst>
              <a:ext uri="{FF2B5EF4-FFF2-40B4-BE49-F238E27FC236}">
                <a16:creationId xmlns:a16="http://schemas.microsoft.com/office/drawing/2014/main" id="{FBA25006-913E-44DF-A3DC-FBDD051E8013}"/>
              </a:ext>
            </a:extLst>
          </p:cNvPr>
          <p:cNvSpPr/>
          <p:nvPr/>
        </p:nvSpPr>
        <p:spPr>
          <a:xfrm>
            <a:off x="5242803" y="2532285"/>
            <a:ext cx="1660080" cy="166008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66" name="Oval 65">
            <a:extLst>
              <a:ext uri="{FF2B5EF4-FFF2-40B4-BE49-F238E27FC236}">
                <a16:creationId xmlns:a16="http://schemas.microsoft.com/office/drawing/2014/main" id="{EF1FC1FA-97B8-4E02-AD6C-C4A9F40F931A}"/>
              </a:ext>
            </a:extLst>
          </p:cNvPr>
          <p:cNvSpPr/>
          <p:nvPr/>
        </p:nvSpPr>
        <p:spPr>
          <a:xfrm>
            <a:off x="8957366" y="2153997"/>
            <a:ext cx="2416656" cy="24166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7" name="Oval 66">
            <a:extLst>
              <a:ext uri="{FF2B5EF4-FFF2-40B4-BE49-F238E27FC236}">
                <a16:creationId xmlns:a16="http://schemas.microsoft.com/office/drawing/2014/main" id="{4E7D453A-9B6D-4C77-8865-5E11A7C2F708}"/>
              </a:ext>
            </a:extLst>
          </p:cNvPr>
          <p:cNvSpPr/>
          <p:nvPr/>
        </p:nvSpPr>
        <p:spPr>
          <a:xfrm>
            <a:off x="9156909" y="2353540"/>
            <a:ext cx="2017570" cy="2017570"/>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8" name="Oval 67">
            <a:extLst>
              <a:ext uri="{FF2B5EF4-FFF2-40B4-BE49-F238E27FC236}">
                <a16:creationId xmlns:a16="http://schemas.microsoft.com/office/drawing/2014/main" id="{C3935E8E-ABDB-4E2C-A9C9-DE7C97C97C06}"/>
              </a:ext>
            </a:extLst>
          </p:cNvPr>
          <p:cNvSpPr/>
          <p:nvPr/>
        </p:nvSpPr>
        <p:spPr>
          <a:xfrm>
            <a:off x="9335654" y="2532285"/>
            <a:ext cx="1660080" cy="166008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69" name="Group 68">
            <a:extLst>
              <a:ext uri="{FF2B5EF4-FFF2-40B4-BE49-F238E27FC236}">
                <a16:creationId xmlns:a16="http://schemas.microsoft.com/office/drawing/2014/main" id="{D944C1AE-4B53-48D1-87AE-E4B32FC862B6}"/>
              </a:ext>
            </a:extLst>
          </p:cNvPr>
          <p:cNvGrpSpPr/>
          <p:nvPr/>
        </p:nvGrpSpPr>
        <p:grpSpPr>
          <a:xfrm>
            <a:off x="461325" y="4797790"/>
            <a:ext cx="3110906" cy="1760408"/>
            <a:chOff x="1865762" y="4118340"/>
            <a:chExt cx="3110906" cy="1760408"/>
          </a:xfrm>
        </p:grpSpPr>
        <p:sp>
          <p:nvSpPr>
            <p:cNvPr id="70" name="TextBox 69">
              <a:extLst>
                <a:ext uri="{FF2B5EF4-FFF2-40B4-BE49-F238E27FC236}">
                  <a16:creationId xmlns:a16="http://schemas.microsoft.com/office/drawing/2014/main" id="{8C2F94E2-DFAB-4050-93A8-07DED44232EB}"/>
                </a:ext>
              </a:extLst>
            </p:cNvPr>
            <p:cNvSpPr txBox="1"/>
            <p:nvPr/>
          </p:nvSpPr>
          <p:spPr>
            <a:xfrm>
              <a:off x="2371633" y="4118340"/>
              <a:ext cx="2067116" cy="461665"/>
            </a:xfrm>
            <a:prstGeom prst="rect">
              <a:avLst/>
            </a:prstGeom>
            <a:noFill/>
          </p:spPr>
          <p:txBody>
            <a:bodyPr wrap="square" rtlCol="0">
              <a:spAutoFit/>
            </a:bodyPr>
            <a:lstStyle>
              <a:defPPr>
                <a:defRPr lang="en-US"/>
              </a:defPPr>
              <a:lvl1pPr algn="ctr">
                <a:defRPr sz="2400" b="1">
                  <a:solidFill>
                    <a:schemeClr val="bg1">
                      <a:lumMod val="95000"/>
                    </a:schemeClr>
                  </a:solidFill>
                  <a:latin typeface="Ray ExtraBlack" panose="02000504000000020004" pitchFamily="2" charset="-78"/>
                  <a:cs typeface="Ray ExtraBlack" panose="02000504000000020004" pitchFamily="2" charset="-78"/>
                </a:defRPr>
              </a:lvl1pPr>
            </a:lstStyle>
            <a:p>
              <a:r>
                <a:rPr lang="fa-IR" dirty="0"/>
                <a:t>چت جی پی تی</a:t>
              </a:r>
              <a:endParaRPr lang="en-US" dirty="0"/>
            </a:p>
          </p:txBody>
        </p:sp>
        <p:sp>
          <p:nvSpPr>
            <p:cNvPr id="71" name="TextBox 70">
              <a:extLst>
                <a:ext uri="{FF2B5EF4-FFF2-40B4-BE49-F238E27FC236}">
                  <a16:creationId xmlns:a16="http://schemas.microsoft.com/office/drawing/2014/main" id="{F2256634-C84D-4F81-BEBB-A5CDD9EB4F8B}"/>
                </a:ext>
              </a:extLst>
            </p:cNvPr>
            <p:cNvSpPr txBox="1"/>
            <p:nvPr/>
          </p:nvSpPr>
          <p:spPr>
            <a:xfrm>
              <a:off x="1865762" y="4493753"/>
              <a:ext cx="3110906" cy="1815882"/>
            </a:xfrm>
            <a:prstGeom prst="rect">
              <a:avLst/>
            </a:prstGeom>
            <a:noFill/>
          </p:spPr>
          <p:txBody>
            <a:bodyPr wrap="square" rtlCol="0">
              <a:spAutoFit/>
            </a:bodyPr>
            <a:lstStyle>
              <a:defPPr>
                <a:defRPr lang="en-US"/>
              </a:defPPr>
              <a:lvl1pPr algn="ctr" rtl="1">
                <a:defRPr sz="1400" b="1">
                  <a:solidFill>
                    <a:schemeClr val="bg1">
                      <a:lumMod val="95000"/>
                    </a:schemeClr>
                  </a:solidFill>
                  <a:latin typeface="Montserrat" panose="00000500000000000000" pitchFamily="2" charset="0"/>
                  <a:cs typeface="B Nazanin" panose="00000400000000000000" pitchFamily="2" charset="-78"/>
                </a:defRPr>
              </a:lvl1pPr>
            </a:lstStyle>
            <a:p>
              <a:r>
                <a:rPr lang="fa-IR" dirty="0"/>
                <a:t>یک مدل زبانی هوش مصنوعی توسعه‌یافته توسط </a:t>
              </a:r>
              <a:r>
                <a:rPr lang="en-US" dirty="0"/>
                <a:t> OpenAI</a:t>
              </a:r>
              <a:r>
                <a:rPr lang="fa-IR" dirty="0"/>
                <a:t>است که برای تولید متن، پاسخ به سوالات و انجام مکالمات هوشمند استفاده می‌شود و هم نسخه رایگان و هم پولی</a:t>
              </a:r>
              <a:r>
                <a:rPr lang="en-US" dirty="0"/>
                <a:t> </a:t>
              </a:r>
              <a:r>
                <a:rPr lang="fa-IR" dirty="0"/>
                <a:t>دارد.</a:t>
              </a:r>
              <a:r>
                <a:rPr lang="en-US" dirty="0"/>
                <a:t> </a:t>
              </a:r>
              <a:r>
                <a:rPr lang="fa-IR" dirty="0"/>
                <a:t>بدلیل تحریم ایران نیاز به </a:t>
              </a:r>
              <a:r>
                <a:rPr lang="en-US" dirty="0"/>
                <a:t>VPN</a:t>
              </a:r>
              <a:r>
                <a:rPr lang="fa-IR" dirty="0"/>
                <a:t> </a:t>
              </a:r>
              <a:r>
                <a:rPr lang="en-US" dirty="0"/>
                <a:t> </a:t>
              </a:r>
              <a:r>
                <a:rPr lang="fa-IR" dirty="0"/>
                <a:t>دارد.</a:t>
              </a:r>
            </a:p>
            <a:p>
              <a:endParaRPr lang="fa-IR" dirty="0"/>
            </a:p>
          </p:txBody>
        </p:sp>
      </p:grpSp>
      <p:grpSp>
        <p:nvGrpSpPr>
          <p:cNvPr id="84" name="Group 83">
            <a:extLst>
              <a:ext uri="{FF2B5EF4-FFF2-40B4-BE49-F238E27FC236}">
                <a16:creationId xmlns:a16="http://schemas.microsoft.com/office/drawing/2014/main" id="{51477358-8262-4212-B878-8C6BE62A671C}"/>
              </a:ext>
            </a:extLst>
          </p:cNvPr>
          <p:cNvGrpSpPr/>
          <p:nvPr/>
        </p:nvGrpSpPr>
        <p:grpSpPr>
          <a:xfrm>
            <a:off x="4521261" y="4797790"/>
            <a:ext cx="3147265" cy="1975851"/>
            <a:chOff x="1830453" y="4118340"/>
            <a:chExt cx="3147265" cy="1975851"/>
          </a:xfrm>
        </p:grpSpPr>
        <p:sp>
          <p:nvSpPr>
            <p:cNvPr id="85" name="TextBox 84">
              <a:extLst>
                <a:ext uri="{FF2B5EF4-FFF2-40B4-BE49-F238E27FC236}">
                  <a16:creationId xmlns:a16="http://schemas.microsoft.com/office/drawing/2014/main" id="{82ED0A71-0FE0-417A-8D8B-564B06C0BB4A}"/>
                </a:ext>
              </a:extLst>
            </p:cNvPr>
            <p:cNvSpPr txBox="1"/>
            <p:nvPr/>
          </p:nvSpPr>
          <p:spPr>
            <a:xfrm>
              <a:off x="2371633" y="4118340"/>
              <a:ext cx="2067116" cy="461665"/>
            </a:xfrm>
            <a:prstGeom prst="rect">
              <a:avLst/>
            </a:prstGeom>
            <a:noFill/>
          </p:spPr>
          <p:txBody>
            <a:bodyPr wrap="square" rtlCol="0">
              <a:spAutoFit/>
            </a:bodyPr>
            <a:lstStyle/>
            <a:p>
              <a:pPr algn="ctr"/>
              <a:r>
                <a:rPr lang="fa-IR" sz="2400" b="1" dirty="0">
                  <a:solidFill>
                    <a:srgbClr val="9188E5"/>
                  </a:solidFill>
                  <a:latin typeface="Ray ExtraBlack" panose="02000504000000020004" pitchFamily="2" charset="-78"/>
                  <a:cs typeface="Ray ExtraBlack" panose="02000504000000020004" pitchFamily="2" charset="-78"/>
                </a:rPr>
                <a:t>دیپ سی</a:t>
              </a:r>
              <a:endParaRPr lang="en-US" sz="2400" b="1" dirty="0">
                <a:solidFill>
                  <a:srgbClr val="9188E5"/>
                </a:solidFill>
                <a:latin typeface="Ray ExtraBlack" panose="02000504000000020004" pitchFamily="2" charset="-78"/>
                <a:cs typeface="Ray ExtraBlack" panose="02000504000000020004" pitchFamily="2" charset="-78"/>
              </a:endParaRPr>
            </a:p>
          </p:txBody>
        </p:sp>
        <p:sp>
          <p:nvSpPr>
            <p:cNvPr id="86" name="TextBox 85">
              <a:extLst>
                <a:ext uri="{FF2B5EF4-FFF2-40B4-BE49-F238E27FC236}">
                  <a16:creationId xmlns:a16="http://schemas.microsoft.com/office/drawing/2014/main" id="{7B4722B6-6CDC-441B-8000-97B2695D7242}"/>
                </a:ext>
              </a:extLst>
            </p:cNvPr>
            <p:cNvSpPr txBox="1"/>
            <p:nvPr/>
          </p:nvSpPr>
          <p:spPr>
            <a:xfrm>
              <a:off x="1830453" y="4493753"/>
              <a:ext cx="3147265" cy="1600438"/>
            </a:xfrm>
            <a:prstGeom prst="rect">
              <a:avLst/>
            </a:prstGeom>
            <a:noFill/>
          </p:spPr>
          <p:txBody>
            <a:bodyPr wrap="square" rtlCol="0">
              <a:spAutoFit/>
            </a:bodyPr>
            <a:lstStyle/>
            <a:p>
              <a:pPr algn="ctr" rtl="1"/>
              <a:r>
                <a:rPr lang="fa-IR" sz="1400" b="1" dirty="0">
                  <a:solidFill>
                    <a:srgbClr val="9188E5"/>
                  </a:solidFill>
                  <a:latin typeface="Montserrat" panose="00000500000000000000" pitchFamily="2" charset="0"/>
                  <a:cs typeface="B Nazanin" panose="00000400000000000000" pitchFamily="2" charset="-78"/>
                </a:rPr>
                <a:t>یک پلتفرم هوش مصنوعی است که توسط چین توسعه یافته و برای تحلیل داده‌ها، خودکارسازی فرآیندها و ارائه بینش‌های پیشرفته استفاده می‌شود. بخش </a:t>
              </a:r>
              <a:r>
                <a:rPr lang="en-US" sz="1400" b="1" dirty="0">
                  <a:solidFill>
                    <a:srgbClr val="9188E5"/>
                  </a:solidFill>
                  <a:latin typeface="Montserrat" panose="00000500000000000000" pitchFamily="2" charset="0"/>
                  <a:cs typeface="B Nazanin" panose="00000400000000000000" pitchFamily="2" charset="-78"/>
                </a:rPr>
                <a:t>V3</a:t>
              </a:r>
              <a:r>
                <a:rPr lang="fa-IR" sz="1400" b="1" dirty="0">
                  <a:solidFill>
                    <a:srgbClr val="9188E5"/>
                  </a:solidFill>
                  <a:latin typeface="Montserrat" panose="00000500000000000000" pitchFamily="2" charset="0"/>
                  <a:cs typeface="B Nazanin" panose="00000400000000000000" pitchFamily="2" charset="-78"/>
                </a:rPr>
                <a:t> بدون محدودیت رایگان است ولی </a:t>
              </a:r>
              <a:r>
                <a:rPr lang="en-US" sz="1400" b="1" dirty="0">
                  <a:solidFill>
                    <a:srgbClr val="9188E5"/>
                  </a:solidFill>
                  <a:latin typeface="Montserrat" panose="00000500000000000000" pitchFamily="2" charset="0"/>
                  <a:cs typeface="B Nazanin" panose="00000400000000000000" pitchFamily="2" charset="-78"/>
                </a:rPr>
                <a:t>R1</a:t>
              </a:r>
              <a:r>
                <a:rPr lang="fa-IR" sz="1400" b="1" dirty="0">
                  <a:solidFill>
                    <a:srgbClr val="9188E5"/>
                  </a:solidFill>
                  <a:latin typeface="Montserrat" panose="00000500000000000000" pitchFamily="2" charset="0"/>
                  <a:cs typeface="B Nazanin" panose="00000400000000000000" pitchFamily="2" charset="-78"/>
                </a:rPr>
                <a:t> محدود ولی رایگان هست و برای استفاده بیشتر نیاز به اشتراک دارد.</a:t>
              </a:r>
            </a:p>
            <a:p>
              <a:pPr algn="ctr" rtl="1"/>
              <a:endParaRPr lang="fa-IR" sz="1400" b="1" dirty="0">
                <a:solidFill>
                  <a:srgbClr val="9188E5"/>
                </a:solidFill>
                <a:latin typeface="Montserrat" panose="00000500000000000000" pitchFamily="2" charset="0"/>
                <a:cs typeface="B Nazanin" panose="00000400000000000000" pitchFamily="2" charset="-78"/>
              </a:endParaRPr>
            </a:p>
          </p:txBody>
        </p:sp>
      </p:grpSp>
      <p:grpSp>
        <p:nvGrpSpPr>
          <p:cNvPr id="87" name="Group 86">
            <a:extLst>
              <a:ext uri="{FF2B5EF4-FFF2-40B4-BE49-F238E27FC236}">
                <a16:creationId xmlns:a16="http://schemas.microsoft.com/office/drawing/2014/main" id="{52689008-4430-46A3-836B-EA924BB36A42}"/>
              </a:ext>
            </a:extLst>
          </p:cNvPr>
          <p:cNvGrpSpPr/>
          <p:nvPr/>
        </p:nvGrpSpPr>
        <p:grpSpPr>
          <a:xfrm>
            <a:off x="8571350" y="4797790"/>
            <a:ext cx="3212315" cy="1760408"/>
            <a:chOff x="1825276" y="4118340"/>
            <a:chExt cx="3212315" cy="1760408"/>
          </a:xfrm>
        </p:grpSpPr>
        <p:sp>
          <p:nvSpPr>
            <p:cNvPr id="88" name="TextBox 87">
              <a:extLst>
                <a:ext uri="{FF2B5EF4-FFF2-40B4-BE49-F238E27FC236}">
                  <a16:creationId xmlns:a16="http://schemas.microsoft.com/office/drawing/2014/main" id="{EFA567F4-0438-4372-9511-70D59E1B3E07}"/>
                </a:ext>
              </a:extLst>
            </p:cNvPr>
            <p:cNvSpPr txBox="1"/>
            <p:nvPr/>
          </p:nvSpPr>
          <p:spPr>
            <a:xfrm>
              <a:off x="2371633" y="4118340"/>
              <a:ext cx="2067116" cy="461665"/>
            </a:xfrm>
            <a:prstGeom prst="rect">
              <a:avLst/>
            </a:prstGeom>
            <a:noFill/>
          </p:spPr>
          <p:txBody>
            <a:bodyPr wrap="square" rtlCol="0">
              <a:spAutoFit/>
            </a:bodyPr>
            <a:lstStyle/>
            <a:p>
              <a:pPr algn="ctr"/>
              <a:r>
                <a:rPr lang="fa-IR" sz="2400" b="1" dirty="0">
                  <a:solidFill>
                    <a:schemeClr val="bg1">
                      <a:lumMod val="95000"/>
                    </a:schemeClr>
                  </a:solidFill>
                  <a:latin typeface="Ray ExtraBlack" panose="02000504000000020004" pitchFamily="2" charset="-78"/>
                  <a:cs typeface="Ray ExtraBlack" panose="02000504000000020004" pitchFamily="2" charset="-78"/>
                </a:rPr>
                <a:t>کوپایلوت</a:t>
              </a:r>
              <a:endParaRPr lang="en-US" sz="24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89" name="TextBox 88">
              <a:extLst>
                <a:ext uri="{FF2B5EF4-FFF2-40B4-BE49-F238E27FC236}">
                  <a16:creationId xmlns:a16="http://schemas.microsoft.com/office/drawing/2014/main" id="{047B072F-42F4-4585-B948-0B53F4EA165B}"/>
                </a:ext>
              </a:extLst>
            </p:cNvPr>
            <p:cNvSpPr txBox="1"/>
            <p:nvPr/>
          </p:nvSpPr>
          <p:spPr>
            <a:xfrm>
              <a:off x="1825276" y="4493753"/>
              <a:ext cx="3212315" cy="1384995"/>
            </a:xfrm>
            <a:prstGeom prst="rect">
              <a:avLst/>
            </a:prstGeom>
            <a:noFill/>
          </p:spPr>
          <p:txBody>
            <a:bodyPr wrap="square" rtlCol="0">
              <a:spAutoFit/>
            </a:bodyPr>
            <a:lstStyle/>
            <a:p>
              <a:pPr algn="ctr" rtl="1"/>
              <a:r>
                <a:rPr lang="fa-IR" sz="1400" b="1" dirty="0">
                  <a:solidFill>
                    <a:schemeClr val="bg1">
                      <a:lumMod val="95000"/>
                    </a:schemeClr>
                  </a:solidFill>
                  <a:latin typeface="Montserrat" panose="00000500000000000000" pitchFamily="2" charset="0"/>
                  <a:cs typeface="B Nazanin" panose="00000400000000000000" pitchFamily="2" charset="-78"/>
                </a:rPr>
                <a:t>یک ابزار هوش مصنوعی توسعه‌یافته توسط </a:t>
              </a:r>
              <a:r>
                <a:rPr lang="en-US" sz="1400" b="1" dirty="0">
                  <a:solidFill>
                    <a:schemeClr val="bg1">
                      <a:lumMod val="95000"/>
                    </a:schemeClr>
                  </a:solidFill>
                  <a:latin typeface="Montserrat" panose="00000500000000000000" pitchFamily="2" charset="0"/>
                  <a:cs typeface="B Nazanin" panose="00000400000000000000" pitchFamily="2" charset="-78"/>
                </a:rPr>
                <a:t>GitHub </a:t>
              </a:r>
              <a:r>
                <a:rPr lang="fa-IR" sz="1400" b="1" dirty="0">
                  <a:solidFill>
                    <a:schemeClr val="bg1">
                      <a:lumMod val="95000"/>
                    </a:schemeClr>
                  </a:solidFill>
                  <a:latin typeface="Montserrat" panose="00000500000000000000" pitchFamily="2" charset="0"/>
                  <a:cs typeface="B Nazanin" panose="00000400000000000000" pitchFamily="2" charset="-78"/>
                </a:rPr>
                <a:t> (شرکت زیرمجموعه </a:t>
              </a:r>
              <a:r>
                <a:rPr lang="en-US" sz="1400" b="1" dirty="0">
                  <a:solidFill>
                    <a:schemeClr val="bg1">
                      <a:lumMod val="95000"/>
                    </a:schemeClr>
                  </a:solidFill>
                  <a:latin typeface="Montserrat" panose="00000500000000000000" pitchFamily="2" charset="0"/>
                  <a:cs typeface="B Nazanin" panose="00000400000000000000" pitchFamily="2" charset="-78"/>
                </a:rPr>
                <a:t>Microsoft</a:t>
              </a:r>
              <a:r>
                <a:rPr lang="fa-IR" sz="1400" b="1" dirty="0">
                  <a:solidFill>
                    <a:schemeClr val="bg1">
                      <a:lumMod val="95000"/>
                    </a:schemeClr>
                  </a:solidFill>
                  <a:latin typeface="Montserrat" panose="00000500000000000000" pitchFamily="2" charset="0"/>
                  <a:cs typeface="B Nazanin" panose="00000400000000000000" pitchFamily="2" charset="-78"/>
                </a:rPr>
                <a:t>)</a:t>
              </a:r>
              <a:r>
                <a:rPr lang="en-US" sz="1400" b="1" dirty="0">
                  <a:solidFill>
                    <a:schemeClr val="bg1">
                      <a:lumMod val="95000"/>
                    </a:schemeClr>
                  </a:solidFill>
                  <a:latin typeface="Montserrat" panose="00000500000000000000" pitchFamily="2" charset="0"/>
                  <a:cs typeface="B Nazanin" panose="00000400000000000000" pitchFamily="2" charset="-78"/>
                </a:rPr>
                <a:t> </a:t>
              </a:r>
              <a:r>
                <a:rPr lang="fa-IR" sz="1400" b="1" dirty="0">
                  <a:solidFill>
                    <a:schemeClr val="bg1">
                      <a:lumMod val="95000"/>
                    </a:schemeClr>
                  </a:solidFill>
                  <a:latin typeface="Montserrat" panose="00000500000000000000" pitchFamily="2" charset="0"/>
                  <a:cs typeface="B Nazanin" panose="00000400000000000000" pitchFamily="2" charset="-78"/>
                </a:rPr>
                <a:t>است که با استفاده از مدل </a:t>
              </a:r>
              <a:r>
                <a:rPr lang="en-US" sz="1400" b="1" dirty="0">
                  <a:solidFill>
                    <a:schemeClr val="bg1">
                      <a:lumMod val="95000"/>
                    </a:schemeClr>
                  </a:solidFill>
                  <a:latin typeface="Montserrat" panose="00000500000000000000" pitchFamily="2" charset="0"/>
                  <a:cs typeface="B Nazanin" panose="00000400000000000000" pitchFamily="2" charset="-78"/>
                </a:rPr>
                <a:t>GPT، </a:t>
              </a:r>
              <a:r>
                <a:rPr lang="fa-IR" sz="1400" b="1" dirty="0">
                  <a:solidFill>
                    <a:schemeClr val="bg1">
                      <a:lumMod val="95000"/>
                    </a:schemeClr>
                  </a:solidFill>
                  <a:latin typeface="Montserrat" panose="00000500000000000000" pitchFamily="2" charset="0"/>
                  <a:cs typeface="B Nazanin" panose="00000400000000000000" pitchFamily="2" charset="-78"/>
                </a:rPr>
                <a:t>به توسعه‌دهندگان در نوشتن کد، تکمیل خودکار کدها و ارائه پیشنهادات مرتبط کمک می‌کند. این ابزار به‌صورت رایگان ارائه می‌شود.</a:t>
              </a:r>
            </a:p>
          </p:txBody>
        </p:sp>
      </p:grpSp>
      <p:pic>
        <p:nvPicPr>
          <p:cNvPr id="18" name="Picture 17">
            <a:extLst>
              <a:ext uri="{FF2B5EF4-FFF2-40B4-BE49-F238E27FC236}">
                <a16:creationId xmlns:a16="http://schemas.microsoft.com/office/drawing/2014/main" id="{FDE1A6EF-3CE1-31BF-61A3-BBD859990125}"/>
              </a:ext>
            </a:extLst>
          </p:cNvPr>
          <p:cNvPicPr>
            <a:picLocks noChangeAspect="1"/>
          </p:cNvPicPr>
          <p:nvPr/>
        </p:nvPicPr>
        <p:blipFill rotWithShape="1">
          <a:blip r:embed="rId2">
            <a:extLst>
              <a:ext uri="{28A0092B-C50C-407E-A947-70E740481C1C}">
                <a14:useLocalDpi xmlns:a14="http://schemas.microsoft.com/office/drawing/2010/main" val="0"/>
              </a:ext>
            </a:extLst>
          </a:blip>
          <a:srcRect l="15224" r="15224"/>
          <a:stretch/>
        </p:blipFill>
        <p:spPr>
          <a:xfrm>
            <a:off x="9322428" y="2522624"/>
            <a:ext cx="1725689" cy="1725689"/>
          </a:xfrm>
          <a:prstGeom prst="flowChartConnector">
            <a:avLst/>
          </a:prstGeom>
        </p:spPr>
      </p:pic>
      <p:pic>
        <p:nvPicPr>
          <p:cNvPr id="22" name="Picture 21">
            <a:extLst>
              <a:ext uri="{FF2B5EF4-FFF2-40B4-BE49-F238E27FC236}">
                <a16:creationId xmlns:a16="http://schemas.microsoft.com/office/drawing/2014/main" id="{8799646A-0949-9411-4A09-7443A8128AA6}"/>
              </a:ext>
            </a:extLst>
          </p:cNvPr>
          <p:cNvPicPr>
            <a:picLocks noChangeAspect="1"/>
          </p:cNvPicPr>
          <p:nvPr/>
        </p:nvPicPr>
        <p:blipFill rotWithShape="1">
          <a:blip r:embed="rId3">
            <a:extLst>
              <a:ext uri="{28A0092B-C50C-407E-A947-70E740481C1C}">
                <a14:useLocalDpi xmlns:a14="http://schemas.microsoft.com/office/drawing/2010/main" val="0"/>
              </a:ext>
            </a:extLst>
          </a:blip>
          <a:srcRect l="25000" r="25000"/>
          <a:stretch/>
        </p:blipFill>
        <p:spPr>
          <a:xfrm>
            <a:off x="5198053" y="2532285"/>
            <a:ext cx="1742897" cy="1742897"/>
          </a:xfrm>
          <a:prstGeom prst="flowChartConnector">
            <a:avLst/>
          </a:prstGeom>
        </p:spPr>
      </p:pic>
      <p:pic>
        <p:nvPicPr>
          <p:cNvPr id="24" name="Picture 23">
            <a:extLst>
              <a:ext uri="{FF2B5EF4-FFF2-40B4-BE49-F238E27FC236}">
                <a16:creationId xmlns:a16="http://schemas.microsoft.com/office/drawing/2014/main" id="{F4332BB9-D5EB-3220-114D-3D78DA643DB2}"/>
              </a:ext>
            </a:extLst>
          </p:cNvPr>
          <p:cNvPicPr>
            <a:picLocks noChangeAspect="1"/>
          </p:cNvPicPr>
          <p:nvPr/>
        </p:nvPicPr>
        <p:blipFill rotWithShape="1">
          <a:blip r:embed="rId4">
            <a:extLst>
              <a:ext uri="{28A0092B-C50C-407E-A947-70E740481C1C}">
                <a14:useLocalDpi xmlns:a14="http://schemas.microsoft.com/office/drawing/2010/main" val="0"/>
              </a:ext>
            </a:extLst>
          </a:blip>
          <a:srcRect l="21875" r="21875"/>
          <a:stretch/>
        </p:blipFill>
        <p:spPr>
          <a:xfrm>
            <a:off x="1075740" y="2475462"/>
            <a:ext cx="1799720" cy="1799720"/>
          </a:xfrm>
          <a:prstGeom prst="flowChartConnector">
            <a:avLst/>
          </a:prstGeom>
        </p:spPr>
      </p:pic>
    </p:spTree>
    <p:extLst>
      <p:ext uri="{BB962C8B-B14F-4D97-AF65-F5344CB8AC3E}">
        <p14:creationId xmlns:p14="http://schemas.microsoft.com/office/powerpoint/2010/main" val="24452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 calcmode="lin" valueType="num">
                                      <p:cBhvr>
                                        <p:cTn id="22" dur="250" fill="hold"/>
                                        <p:tgtEl>
                                          <p:spTgt spid="24"/>
                                        </p:tgtEl>
                                        <p:attrNameLst>
                                          <p:attrName>ppt_w</p:attrName>
                                        </p:attrNameLst>
                                      </p:cBhvr>
                                      <p:tavLst>
                                        <p:tav tm="0">
                                          <p:val>
                                            <p:fltVal val="0"/>
                                          </p:val>
                                        </p:tav>
                                        <p:tav tm="100000">
                                          <p:val>
                                            <p:strVal val="#ppt_w"/>
                                          </p:val>
                                        </p:tav>
                                      </p:tavLst>
                                    </p:anim>
                                    <p:anim calcmode="lin" valueType="num">
                                      <p:cBhvr>
                                        <p:cTn id="23" dur="250" fill="hold"/>
                                        <p:tgtEl>
                                          <p:spTgt spid="24"/>
                                        </p:tgtEl>
                                        <p:attrNameLst>
                                          <p:attrName>ppt_h</p:attrName>
                                        </p:attrNameLst>
                                      </p:cBhvr>
                                      <p:tavLst>
                                        <p:tav tm="0">
                                          <p:val>
                                            <p:fltVal val="0"/>
                                          </p:val>
                                        </p:tav>
                                        <p:tav tm="100000">
                                          <p:val>
                                            <p:strVal val="#ppt_h"/>
                                          </p:val>
                                        </p:tav>
                                      </p:tavLst>
                                    </p:anim>
                                    <p:animEffect transition="in" filter="fade">
                                      <p:cBhvr>
                                        <p:cTn id="24" dur="250"/>
                                        <p:tgtEl>
                                          <p:spTgt spid="24"/>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anim calcmode="lin" valueType="num">
                                      <p:cBhvr>
                                        <p:cTn id="29" dur="500" fill="hold"/>
                                        <p:tgtEl>
                                          <p:spTgt spid="69"/>
                                        </p:tgtEl>
                                        <p:attrNameLst>
                                          <p:attrName>ppt_x</p:attrName>
                                        </p:attrNameLst>
                                      </p:cBhvr>
                                      <p:tavLst>
                                        <p:tav tm="0">
                                          <p:val>
                                            <p:strVal val="#ppt_x"/>
                                          </p:val>
                                        </p:tav>
                                        <p:tav tm="100000">
                                          <p:val>
                                            <p:strVal val="#ppt_x"/>
                                          </p:val>
                                        </p:tav>
                                      </p:tavLst>
                                    </p:anim>
                                    <p:anim calcmode="lin" valueType="num">
                                      <p:cBhvr>
                                        <p:cTn id="3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Effect transition="in" filter="fade">
                                      <p:cBhvr>
                                        <p:cTn id="42" dur="500"/>
                                        <p:tgtEl>
                                          <p:spTgt spid="64"/>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53" presetClass="entr" presetSubtype="16" fill="hold" nodeType="withEffect">
                                  <p:stCondLst>
                                    <p:cond delay="75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animEffect transition="in" filter="fade">
                                      <p:cBhvr>
                                        <p:cTn id="52" dur="250"/>
                                        <p:tgtEl>
                                          <p:spTgt spid="22"/>
                                        </p:tgtEl>
                                      </p:cBhvr>
                                    </p:animEffect>
                                  </p:childTnLst>
                                </p:cTn>
                              </p:par>
                            </p:childTnLst>
                          </p:cTn>
                        </p:par>
                        <p:par>
                          <p:cTn id="53" fill="hold">
                            <p:stCondLst>
                              <p:cond delay="1000"/>
                            </p:stCondLst>
                            <p:childTnLst>
                              <p:par>
                                <p:cTn id="54" presetID="42" presetClass="entr" presetSubtype="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anim calcmode="lin" valueType="num">
                                      <p:cBhvr>
                                        <p:cTn id="57" dur="500" fill="hold"/>
                                        <p:tgtEl>
                                          <p:spTgt spid="84"/>
                                        </p:tgtEl>
                                        <p:attrNameLst>
                                          <p:attrName>ppt_x</p:attrName>
                                        </p:attrNameLst>
                                      </p:cBhvr>
                                      <p:tavLst>
                                        <p:tav tm="0">
                                          <p:val>
                                            <p:strVal val="#ppt_x"/>
                                          </p:val>
                                        </p:tav>
                                        <p:tav tm="100000">
                                          <p:val>
                                            <p:strVal val="#ppt_x"/>
                                          </p:val>
                                        </p:tav>
                                      </p:tavLst>
                                    </p:anim>
                                    <p:anim calcmode="lin" valueType="num">
                                      <p:cBhvr>
                                        <p:cTn id="5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par>
                                <p:cTn id="66" presetID="53" presetClass="entr" presetSubtype="16" fill="hold" grpId="0" nodeType="withEffect">
                                  <p:stCondLst>
                                    <p:cond delay="25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childTnLst>
                                </p:cTn>
                              </p:par>
                              <p:par>
                                <p:cTn id="76" presetID="53" presetClass="entr" presetSubtype="16" fill="hold" nodeType="withEffect">
                                  <p:stCondLst>
                                    <p:cond delay="750"/>
                                  </p:stCondLst>
                                  <p:childTnLst>
                                    <p:set>
                                      <p:cBhvr>
                                        <p:cTn id="77" dur="1" fill="hold">
                                          <p:stCondLst>
                                            <p:cond delay="0"/>
                                          </p:stCondLst>
                                        </p:cTn>
                                        <p:tgtEl>
                                          <p:spTgt spid="18"/>
                                        </p:tgtEl>
                                        <p:attrNameLst>
                                          <p:attrName>style.visibility</p:attrName>
                                        </p:attrNameLst>
                                      </p:cBhvr>
                                      <p:to>
                                        <p:strVal val="visible"/>
                                      </p:to>
                                    </p:set>
                                    <p:anim calcmode="lin" valueType="num">
                                      <p:cBhvr>
                                        <p:cTn id="78" dur="250" fill="hold"/>
                                        <p:tgtEl>
                                          <p:spTgt spid="18"/>
                                        </p:tgtEl>
                                        <p:attrNameLst>
                                          <p:attrName>ppt_w</p:attrName>
                                        </p:attrNameLst>
                                      </p:cBhvr>
                                      <p:tavLst>
                                        <p:tav tm="0">
                                          <p:val>
                                            <p:fltVal val="0"/>
                                          </p:val>
                                        </p:tav>
                                        <p:tav tm="100000">
                                          <p:val>
                                            <p:strVal val="#ppt_w"/>
                                          </p:val>
                                        </p:tav>
                                      </p:tavLst>
                                    </p:anim>
                                    <p:anim calcmode="lin" valueType="num">
                                      <p:cBhvr>
                                        <p:cTn id="79" dur="250" fill="hold"/>
                                        <p:tgtEl>
                                          <p:spTgt spid="18"/>
                                        </p:tgtEl>
                                        <p:attrNameLst>
                                          <p:attrName>ppt_h</p:attrName>
                                        </p:attrNameLst>
                                      </p:cBhvr>
                                      <p:tavLst>
                                        <p:tav tm="0">
                                          <p:val>
                                            <p:fltVal val="0"/>
                                          </p:val>
                                        </p:tav>
                                        <p:tav tm="100000">
                                          <p:val>
                                            <p:strVal val="#ppt_h"/>
                                          </p:val>
                                        </p:tav>
                                      </p:tavLst>
                                    </p:anim>
                                    <p:animEffect transition="in" filter="fade">
                                      <p:cBhvr>
                                        <p:cTn id="80" dur="250"/>
                                        <p:tgtEl>
                                          <p:spTgt spid="18"/>
                                        </p:tgtEl>
                                      </p:cBhvr>
                                    </p:animEffect>
                                  </p:childTnLst>
                                </p:cTn>
                              </p:par>
                            </p:childTnLst>
                          </p:cTn>
                        </p:par>
                        <p:par>
                          <p:cTn id="81" fill="hold">
                            <p:stCondLst>
                              <p:cond delay="1000"/>
                            </p:stCondLst>
                            <p:childTnLst>
                              <p:par>
                                <p:cTn id="82" presetID="42" presetClass="entr" presetSubtype="0" fill="hold" nodeType="after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fade">
                                      <p:cBhvr>
                                        <p:cTn id="84" dur="500"/>
                                        <p:tgtEl>
                                          <p:spTgt spid="87"/>
                                        </p:tgtEl>
                                      </p:cBhvr>
                                    </p:animEffect>
                                    <p:anim calcmode="lin" valueType="num">
                                      <p:cBhvr>
                                        <p:cTn id="85" dur="500" fill="hold"/>
                                        <p:tgtEl>
                                          <p:spTgt spid="87"/>
                                        </p:tgtEl>
                                        <p:attrNameLst>
                                          <p:attrName>ppt_x</p:attrName>
                                        </p:attrNameLst>
                                      </p:cBhvr>
                                      <p:tavLst>
                                        <p:tav tm="0">
                                          <p:val>
                                            <p:strVal val="#ppt_x"/>
                                          </p:val>
                                        </p:tav>
                                        <p:tav tm="100000">
                                          <p:val>
                                            <p:strVal val="#ppt_x"/>
                                          </p:val>
                                        </p:tav>
                                      </p:tavLst>
                                    </p:anim>
                                    <p:anim calcmode="lin" valueType="num">
                                      <p:cBhvr>
                                        <p:cTn id="86" dur="5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63" grpId="0" animBg="1"/>
      <p:bldP spid="64" grpId="0" animBg="1"/>
      <p:bldP spid="65" grpId="0" animBg="1"/>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09256-2360-4931-A15C-894E2F25F29D}"/>
              </a:ext>
            </a:extLst>
          </p:cNvPr>
          <p:cNvSpPr/>
          <p:nvPr/>
        </p:nvSpPr>
        <p:spPr>
          <a:xfrm>
            <a:off x="2408589" y="0"/>
            <a:ext cx="6095999" cy="6858000"/>
          </a:xfrm>
          <a:prstGeom prst="rect">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3" name="Group 12">
            <a:extLst>
              <a:ext uri="{FF2B5EF4-FFF2-40B4-BE49-F238E27FC236}">
                <a16:creationId xmlns:a16="http://schemas.microsoft.com/office/drawing/2014/main" id="{AF3947CD-295C-4AA1-BA45-8F4293806D2F}"/>
              </a:ext>
            </a:extLst>
          </p:cNvPr>
          <p:cNvGrpSpPr/>
          <p:nvPr/>
        </p:nvGrpSpPr>
        <p:grpSpPr>
          <a:xfrm>
            <a:off x="3919890" y="1029823"/>
            <a:ext cx="3092742" cy="466734"/>
            <a:chOff x="1511300" y="858192"/>
            <a:chExt cx="3092742" cy="466734"/>
          </a:xfrm>
        </p:grpSpPr>
        <p:sp>
          <p:nvSpPr>
            <p:cNvPr id="5" name="Rectangle: Rounded Corners 4">
              <a:extLst>
                <a:ext uri="{FF2B5EF4-FFF2-40B4-BE49-F238E27FC236}">
                  <a16:creationId xmlns:a16="http://schemas.microsoft.com/office/drawing/2014/main" id="{C4C6562D-805D-4DCF-9F0A-CE0275A17EDE}"/>
                </a:ext>
              </a:extLst>
            </p:cNvPr>
            <p:cNvSpPr/>
            <p:nvPr/>
          </p:nvSpPr>
          <p:spPr>
            <a:xfrm>
              <a:off x="1511300" y="858192"/>
              <a:ext cx="3092742" cy="466734"/>
            </a:xfrm>
            <a:prstGeom prst="roundRect">
              <a:avLst>
                <a:gd name="adj" fmla="val 50000"/>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TextBox 9">
              <a:extLst>
                <a:ext uri="{FF2B5EF4-FFF2-40B4-BE49-F238E27FC236}">
                  <a16:creationId xmlns:a16="http://schemas.microsoft.com/office/drawing/2014/main" id="{0AAE02A2-E436-4D00-8F9D-4231677F6A5F}"/>
                </a:ext>
              </a:extLst>
            </p:cNvPr>
            <p:cNvSpPr txBox="1"/>
            <p:nvPr/>
          </p:nvSpPr>
          <p:spPr>
            <a:xfrm>
              <a:off x="1559617" y="904935"/>
              <a:ext cx="2976763" cy="369332"/>
            </a:xfrm>
            <a:prstGeom prst="rect">
              <a:avLst/>
            </a:prstGeom>
            <a:noFill/>
          </p:spPr>
          <p:txBody>
            <a:bodyPr wrap="square" rtlCol="0">
              <a:spAutoFit/>
            </a:bodyPr>
            <a:lstStyle/>
            <a:p>
              <a:pPr algn="ctr"/>
              <a:r>
                <a:rPr lang="fa-IR" dirty="0">
                  <a:solidFill>
                    <a:schemeClr val="bg1"/>
                  </a:solidFill>
                  <a:latin typeface="Ray ExtraBlack" panose="02000504000000020004" pitchFamily="2" charset="-78"/>
                  <a:cs typeface="Ray ExtraBlack" panose="02000504000000020004" pitchFamily="2" charset="-78"/>
                </a:rPr>
                <a:t>یک مثال</a:t>
              </a:r>
              <a:endParaRPr lang="en-US" dirty="0">
                <a:solidFill>
                  <a:schemeClr val="bg1"/>
                </a:solidFill>
                <a:latin typeface="Ray ExtraBlack" panose="02000504000000020004" pitchFamily="2" charset="-78"/>
                <a:cs typeface="Ray ExtraBlack" panose="02000504000000020004" pitchFamily="2" charset="-78"/>
              </a:endParaRPr>
            </a:p>
          </p:txBody>
        </p:sp>
      </p:grpSp>
      <p:sp>
        <p:nvSpPr>
          <p:cNvPr id="31" name="Freeform: Shape 30">
            <a:extLst>
              <a:ext uri="{FF2B5EF4-FFF2-40B4-BE49-F238E27FC236}">
                <a16:creationId xmlns:a16="http://schemas.microsoft.com/office/drawing/2014/main" id="{D8C860C2-CCE7-4AB6-9756-A9594B9869E4}"/>
              </a:ext>
            </a:extLst>
          </p:cNvPr>
          <p:cNvSpPr/>
          <p:nvPr/>
        </p:nvSpPr>
        <p:spPr>
          <a:xfrm rot="10800000">
            <a:off x="2408589" y="2035273"/>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2" name="Oval 31">
            <a:extLst>
              <a:ext uri="{FF2B5EF4-FFF2-40B4-BE49-F238E27FC236}">
                <a16:creationId xmlns:a16="http://schemas.microsoft.com/office/drawing/2014/main" id="{2006332C-7924-45F6-8F1B-0029924742E8}"/>
              </a:ext>
            </a:extLst>
          </p:cNvPr>
          <p:cNvSpPr/>
          <p:nvPr/>
        </p:nvSpPr>
        <p:spPr>
          <a:xfrm>
            <a:off x="7128582" y="80671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3" name="Oval 32">
            <a:extLst>
              <a:ext uri="{FF2B5EF4-FFF2-40B4-BE49-F238E27FC236}">
                <a16:creationId xmlns:a16="http://schemas.microsoft.com/office/drawing/2014/main" id="{33344FEB-2281-442D-A72E-BA4F1945E27F}"/>
              </a:ext>
            </a:extLst>
          </p:cNvPr>
          <p:cNvSpPr/>
          <p:nvPr/>
        </p:nvSpPr>
        <p:spPr>
          <a:xfrm>
            <a:off x="4341482"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35" name="Freeform: Shape 34">
            <a:extLst>
              <a:ext uri="{FF2B5EF4-FFF2-40B4-BE49-F238E27FC236}">
                <a16:creationId xmlns:a16="http://schemas.microsoft.com/office/drawing/2014/main" id="{EC3C6562-A7BF-45C4-8F1B-47634E9E4BD2}"/>
              </a:ext>
            </a:extLst>
          </p:cNvPr>
          <p:cNvSpPr/>
          <p:nvPr/>
        </p:nvSpPr>
        <p:spPr>
          <a:xfrm>
            <a:off x="8364996" y="220698"/>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37" name="Freeform: Shape 36">
            <a:extLst>
              <a:ext uri="{FF2B5EF4-FFF2-40B4-BE49-F238E27FC236}">
                <a16:creationId xmlns:a16="http://schemas.microsoft.com/office/drawing/2014/main" id="{60A61356-271A-4F3F-BF03-642010FE8FD2}"/>
              </a:ext>
            </a:extLst>
          </p:cNvPr>
          <p:cNvSpPr/>
          <p:nvPr/>
        </p:nvSpPr>
        <p:spPr>
          <a:xfrm>
            <a:off x="8364996" y="5696747"/>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sp>
        <p:nvSpPr>
          <p:cNvPr id="111" name="Oval 110">
            <a:extLst>
              <a:ext uri="{FF2B5EF4-FFF2-40B4-BE49-F238E27FC236}">
                <a16:creationId xmlns:a16="http://schemas.microsoft.com/office/drawing/2014/main" id="{1193EA8F-BC4A-4C71-9BCC-C09677F8A73D}"/>
              </a:ext>
            </a:extLst>
          </p:cNvPr>
          <p:cNvSpPr/>
          <p:nvPr/>
        </p:nvSpPr>
        <p:spPr>
          <a:xfrm>
            <a:off x="3415427" y="2279462"/>
            <a:ext cx="85726" cy="8572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12" name="Oval 111">
            <a:extLst>
              <a:ext uri="{FF2B5EF4-FFF2-40B4-BE49-F238E27FC236}">
                <a16:creationId xmlns:a16="http://schemas.microsoft.com/office/drawing/2014/main" id="{0E292DEE-4531-42A7-94E7-BE61FF6D36DC}"/>
              </a:ext>
            </a:extLst>
          </p:cNvPr>
          <p:cNvSpPr/>
          <p:nvPr/>
        </p:nvSpPr>
        <p:spPr>
          <a:xfrm>
            <a:off x="3328750" y="2192785"/>
            <a:ext cx="259080" cy="259080"/>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grpSp>
        <p:nvGrpSpPr>
          <p:cNvPr id="114" name="Group 113">
            <a:extLst>
              <a:ext uri="{FF2B5EF4-FFF2-40B4-BE49-F238E27FC236}">
                <a16:creationId xmlns:a16="http://schemas.microsoft.com/office/drawing/2014/main" id="{ADF5D618-7601-4683-B3BF-A155325FDDDF}"/>
              </a:ext>
            </a:extLst>
          </p:cNvPr>
          <p:cNvGrpSpPr/>
          <p:nvPr/>
        </p:nvGrpSpPr>
        <p:grpSpPr>
          <a:xfrm>
            <a:off x="3705542" y="2058561"/>
            <a:ext cx="3493451" cy="1063983"/>
            <a:chOff x="6681901" y="1442950"/>
            <a:chExt cx="3493451" cy="1063983"/>
          </a:xfrm>
        </p:grpSpPr>
        <p:sp>
          <p:nvSpPr>
            <p:cNvPr id="115" name="TextBox 114">
              <a:extLst>
                <a:ext uri="{FF2B5EF4-FFF2-40B4-BE49-F238E27FC236}">
                  <a16:creationId xmlns:a16="http://schemas.microsoft.com/office/drawing/2014/main" id="{64F9D532-385A-41C2-9422-2C92CC173A59}"/>
                </a:ext>
              </a:extLst>
            </p:cNvPr>
            <p:cNvSpPr txBox="1"/>
            <p:nvPr/>
          </p:nvSpPr>
          <p:spPr>
            <a:xfrm>
              <a:off x="6681901" y="1442950"/>
              <a:ext cx="2542205" cy="461665"/>
            </a:xfrm>
            <a:prstGeom prst="rect">
              <a:avLst/>
            </a:prstGeom>
            <a:noFill/>
          </p:spPr>
          <p:txBody>
            <a:bodyPr wrap="square" rtlCol="0">
              <a:spAutoFit/>
            </a:bodyPr>
            <a:lstStyle/>
            <a:p>
              <a:pPr algn="r" rtl="1"/>
              <a:endParaRPr lang="en-US" sz="2400" b="1" dirty="0">
                <a:solidFill>
                  <a:srgbClr val="FFC000"/>
                </a:solidFill>
                <a:latin typeface="Ray ExtraBlack" panose="02000504000000020004" pitchFamily="2" charset="-78"/>
                <a:cs typeface="Ray ExtraBlack" panose="02000504000000020004" pitchFamily="2" charset="-78"/>
              </a:endParaRPr>
            </a:p>
          </p:txBody>
        </p:sp>
        <p:sp>
          <p:nvSpPr>
            <p:cNvPr id="116" name="TextBox 115">
              <a:extLst>
                <a:ext uri="{FF2B5EF4-FFF2-40B4-BE49-F238E27FC236}">
                  <a16:creationId xmlns:a16="http://schemas.microsoft.com/office/drawing/2014/main" id="{760135AF-AB8C-4A7A-B3FA-DBE2F74535E0}"/>
                </a:ext>
              </a:extLst>
            </p:cNvPr>
            <p:cNvSpPr txBox="1"/>
            <p:nvPr/>
          </p:nvSpPr>
          <p:spPr>
            <a:xfrm>
              <a:off x="7082610" y="1706714"/>
              <a:ext cx="3092742" cy="800219"/>
            </a:xfrm>
            <a:prstGeom prst="rect">
              <a:avLst/>
            </a:prstGeom>
            <a:noFill/>
          </p:spPr>
          <p:txBody>
            <a:bodyPr wrap="square" rtlCol="0">
              <a:spAutoFit/>
            </a:bodyPr>
            <a:lstStyle/>
            <a:p>
              <a:pPr algn="r" rtl="1">
                <a:lnSpc>
                  <a:spcPct val="150000"/>
                </a:lnSpc>
              </a:pPr>
              <a:r>
                <a:rPr lang="fa-IR" sz="1600" dirty="0">
                  <a:solidFill>
                    <a:schemeClr val="bg1">
                      <a:lumMod val="95000"/>
                    </a:schemeClr>
                  </a:solidFill>
                  <a:latin typeface="Pinar" pitchFamily="2" charset="-78"/>
                  <a:cs typeface="Pinar" pitchFamily="2" charset="-78"/>
                </a:rPr>
                <a:t>می توانید از آن بخواهید یک داستان اخلاقی بر اساس آیات قرآن بنویسد.</a:t>
              </a:r>
              <a:endParaRPr lang="en-US" sz="1600" dirty="0">
                <a:solidFill>
                  <a:schemeClr val="bg1">
                    <a:lumMod val="95000"/>
                  </a:schemeClr>
                </a:solidFill>
                <a:latin typeface="Pinar" pitchFamily="2" charset="-78"/>
                <a:cs typeface="Pinar" pitchFamily="2" charset="-78"/>
              </a:endParaRPr>
            </a:p>
          </p:txBody>
        </p:sp>
      </p:grpSp>
      <p:sp>
        <p:nvSpPr>
          <p:cNvPr id="3" name="Freeform: Shape 2">
            <a:extLst>
              <a:ext uri="{FF2B5EF4-FFF2-40B4-BE49-F238E27FC236}">
                <a16:creationId xmlns:a16="http://schemas.microsoft.com/office/drawing/2014/main" id="{2B2068FB-D538-423F-8081-D3F5E2537891}"/>
              </a:ext>
            </a:extLst>
          </p:cNvPr>
          <p:cNvSpPr/>
          <p:nvPr/>
        </p:nvSpPr>
        <p:spPr>
          <a:xfrm rot="5400000">
            <a:off x="6686913" y="666108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ontserrat" panose="00000500000000000000" pitchFamily="2" charset="0"/>
            </a:endParaRPr>
          </a:p>
        </p:txBody>
      </p:sp>
      <p:pic>
        <p:nvPicPr>
          <p:cNvPr id="16" name="Graphic 15" descr="Video camera with solid fill">
            <a:hlinkClick r:id="rId2" action="ppaction://hlinkfile"/>
            <a:extLst>
              <a:ext uri="{FF2B5EF4-FFF2-40B4-BE49-F238E27FC236}">
                <a16:creationId xmlns:a16="http://schemas.microsoft.com/office/drawing/2014/main" id="{343F0B98-384B-A8D5-EB28-C5018C05A8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3805764"/>
            <a:ext cx="914400" cy="914400"/>
          </a:xfrm>
          <a:prstGeom prst="rect">
            <a:avLst/>
          </a:prstGeom>
        </p:spPr>
      </p:pic>
    </p:spTree>
    <p:extLst>
      <p:ext uri="{BB962C8B-B14F-4D97-AF65-F5344CB8AC3E}">
        <p14:creationId xmlns:p14="http://schemas.microsoft.com/office/powerpoint/2010/main" val="16212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p:cTn id="14" dur="250" fill="hold"/>
                                        <p:tgtEl>
                                          <p:spTgt spid="112"/>
                                        </p:tgtEl>
                                        <p:attrNameLst>
                                          <p:attrName>ppt_w</p:attrName>
                                        </p:attrNameLst>
                                      </p:cBhvr>
                                      <p:tavLst>
                                        <p:tav tm="0">
                                          <p:val>
                                            <p:fltVal val="0"/>
                                          </p:val>
                                        </p:tav>
                                        <p:tav tm="100000">
                                          <p:val>
                                            <p:strVal val="#ppt_w"/>
                                          </p:val>
                                        </p:tav>
                                      </p:tavLst>
                                    </p:anim>
                                    <p:anim calcmode="lin" valueType="num">
                                      <p:cBhvr>
                                        <p:cTn id="15" dur="250" fill="hold"/>
                                        <p:tgtEl>
                                          <p:spTgt spid="112"/>
                                        </p:tgtEl>
                                        <p:attrNameLst>
                                          <p:attrName>ppt_h</p:attrName>
                                        </p:attrNameLst>
                                      </p:cBhvr>
                                      <p:tavLst>
                                        <p:tav tm="0">
                                          <p:val>
                                            <p:fltVal val="0"/>
                                          </p:val>
                                        </p:tav>
                                        <p:tav tm="100000">
                                          <p:val>
                                            <p:strVal val="#ppt_h"/>
                                          </p:val>
                                        </p:tav>
                                      </p:tavLst>
                                    </p:anim>
                                    <p:animEffect transition="in" filter="fade">
                                      <p:cBhvr>
                                        <p:cTn id="16" dur="250"/>
                                        <p:tgtEl>
                                          <p:spTgt spid="112"/>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250" fill="hold"/>
                                        <p:tgtEl>
                                          <p:spTgt spid="111"/>
                                        </p:tgtEl>
                                        <p:attrNameLst>
                                          <p:attrName>ppt_w</p:attrName>
                                        </p:attrNameLst>
                                      </p:cBhvr>
                                      <p:tavLst>
                                        <p:tav tm="0">
                                          <p:val>
                                            <p:fltVal val="0"/>
                                          </p:val>
                                        </p:tav>
                                        <p:tav tm="100000">
                                          <p:val>
                                            <p:strVal val="#ppt_w"/>
                                          </p:val>
                                        </p:tav>
                                      </p:tavLst>
                                    </p:anim>
                                    <p:anim calcmode="lin" valueType="num">
                                      <p:cBhvr>
                                        <p:cTn id="20" dur="250" fill="hold"/>
                                        <p:tgtEl>
                                          <p:spTgt spid="111"/>
                                        </p:tgtEl>
                                        <p:attrNameLst>
                                          <p:attrName>ppt_h</p:attrName>
                                        </p:attrNameLst>
                                      </p:cBhvr>
                                      <p:tavLst>
                                        <p:tav tm="0">
                                          <p:val>
                                            <p:fltVal val="0"/>
                                          </p:val>
                                        </p:tav>
                                        <p:tav tm="100000">
                                          <p:val>
                                            <p:strVal val="#ppt_h"/>
                                          </p:val>
                                        </p:tav>
                                      </p:tavLst>
                                    </p:anim>
                                    <p:animEffect transition="in" filter="fade">
                                      <p:cBhvr>
                                        <p:cTn id="21" dur="250"/>
                                        <p:tgtEl>
                                          <p:spTgt spid="11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250"/>
                                        <p:tgtEl>
                                          <p:spTgt spid="114"/>
                                        </p:tgtEl>
                                      </p:cBhvr>
                                    </p:animEffect>
                                  </p:childTnLst>
                                </p:cTn>
                              </p:par>
                              <p:par>
                                <p:cTn id="26" presetID="53"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50" fill="hold"/>
                                        <p:tgtEl>
                                          <p:spTgt spid="16"/>
                                        </p:tgtEl>
                                        <p:attrNameLst>
                                          <p:attrName>ppt_w</p:attrName>
                                        </p:attrNameLst>
                                      </p:cBhvr>
                                      <p:tavLst>
                                        <p:tav tm="0">
                                          <p:val>
                                            <p:fltVal val="0"/>
                                          </p:val>
                                        </p:tav>
                                        <p:tav tm="100000">
                                          <p:val>
                                            <p:strVal val="#ppt_w"/>
                                          </p:val>
                                        </p:tav>
                                      </p:tavLst>
                                    </p:anim>
                                    <p:anim calcmode="lin" valueType="num">
                                      <p:cBhvr>
                                        <p:cTn id="29" dur="250" fill="hold"/>
                                        <p:tgtEl>
                                          <p:spTgt spid="16"/>
                                        </p:tgtEl>
                                        <p:attrNameLst>
                                          <p:attrName>ppt_h</p:attrName>
                                        </p:attrNameLst>
                                      </p:cBhvr>
                                      <p:tavLst>
                                        <p:tav tm="0">
                                          <p:val>
                                            <p:fltVal val="0"/>
                                          </p:val>
                                        </p:tav>
                                        <p:tav tm="100000">
                                          <p:val>
                                            <p:strVal val="#ppt_h"/>
                                          </p:val>
                                        </p:tav>
                                      </p:tavLst>
                                    </p:anim>
                                    <p:animEffect transition="in" filter="fade">
                                      <p:cBhvr>
                                        <p:cTn id="3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188E5"/>
        </a:solidFill>
        <a:effectLst/>
      </p:bgPr>
    </p:bg>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16FB2ECF-1F32-4D64-9371-17C12225FCDA}"/>
              </a:ext>
            </a:extLst>
          </p:cNvPr>
          <p:cNvSpPr/>
          <p:nvPr/>
        </p:nvSpPr>
        <p:spPr>
          <a:xfrm>
            <a:off x="5591340" y="2858104"/>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 name="Straight Connector 2">
            <a:extLst>
              <a:ext uri="{FF2B5EF4-FFF2-40B4-BE49-F238E27FC236}">
                <a16:creationId xmlns:a16="http://schemas.microsoft.com/office/drawing/2014/main" id="{3368F6C0-9F8E-4775-915E-28D9E39262F4}"/>
              </a:ext>
            </a:extLst>
          </p:cNvPr>
          <p:cNvCxnSpPr>
            <a:cxnSpLocks/>
          </p:cNvCxnSpPr>
          <p:nvPr/>
        </p:nvCxnSpPr>
        <p:spPr>
          <a:xfrm>
            <a:off x="6103951" y="3818182"/>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DECB40A-4838-47F9-98B6-1E5FF74A5251}"/>
              </a:ext>
            </a:extLst>
          </p:cNvPr>
          <p:cNvSpPr/>
          <p:nvPr/>
        </p:nvSpPr>
        <p:spPr>
          <a:xfrm>
            <a:off x="5719024" y="2985788"/>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TextBox 70">
            <a:extLst>
              <a:ext uri="{FF2B5EF4-FFF2-40B4-BE49-F238E27FC236}">
                <a16:creationId xmlns:a16="http://schemas.microsoft.com/office/drawing/2014/main" id="{ABE3D059-B595-414F-981D-6E43EAF82DC6}"/>
              </a:ext>
            </a:extLst>
          </p:cNvPr>
          <p:cNvSpPr txBox="1"/>
          <p:nvPr/>
        </p:nvSpPr>
        <p:spPr>
          <a:xfrm>
            <a:off x="6720236" y="2852157"/>
            <a:ext cx="2899820" cy="830997"/>
          </a:xfrm>
          <a:prstGeom prst="rect">
            <a:avLst/>
          </a:prstGeom>
          <a:noFill/>
        </p:spPr>
        <p:txBody>
          <a:bodyPr wrap="square" rtlCol="0">
            <a:spAutoFit/>
          </a:bodyPr>
          <a:lstStyle/>
          <a:p>
            <a:pPr algn="r" rtl="1"/>
            <a:r>
              <a:rPr lang="fa-IR" sz="2400" b="1" dirty="0">
                <a:solidFill>
                  <a:schemeClr val="bg1">
                    <a:lumMod val="95000"/>
                  </a:schemeClr>
                </a:solidFill>
                <a:latin typeface="Pinar" pitchFamily="2" charset="-78"/>
                <a:cs typeface="Pinar" pitchFamily="2" charset="-78"/>
              </a:rPr>
              <a:t>صرفه جویی در زمان برای تولید محتوا.</a:t>
            </a:r>
            <a:endParaRPr lang="en-US" sz="2400" b="1" dirty="0">
              <a:solidFill>
                <a:schemeClr val="bg1">
                  <a:lumMod val="95000"/>
                </a:schemeClr>
              </a:solidFill>
              <a:latin typeface="Pinar" pitchFamily="2" charset="-78"/>
              <a:cs typeface="Pinar" pitchFamily="2" charset="-78"/>
            </a:endParaRPr>
          </a:p>
        </p:txBody>
      </p:sp>
      <p:sp>
        <p:nvSpPr>
          <p:cNvPr id="108" name="TextBox 107">
            <a:extLst>
              <a:ext uri="{FF2B5EF4-FFF2-40B4-BE49-F238E27FC236}">
                <a16:creationId xmlns:a16="http://schemas.microsoft.com/office/drawing/2014/main" id="{243A210A-3366-43AA-8E9F-141057DA669B}"/>
              </a:ext>
            </a:extLst>
          </p:cNvPr>
          <p:cNvSpPr txBox="1"/>
          <p:nvPr/>
        </p:nvSpPr>
        <p:spPr>
          <a:xfrm>
            <a:off x="1630392" y="2886530"/>
            <a:ext cx="3679013" cy="830997"/>
          </a:xfrm>
          <a:prstGeom prst="rect">
            <a:avLst/>
          </a:prstGeom>
          <a:noFill/>
        </p:spPr>
        <p:txBody>
          <a:bodyPr wrap="square" rtlCol="0">
            <a:spAutoFit/>
          </a:bodyPr>
          <a:lstStyle>
            <a:defPPr>
              <a:defRPr lang="en-US"/>
            </a:defPPr>
            <a:lvl1pPr algn="r" rtl="1">
              <a:defRPr sz="2400" b="1">
                <a:solidFill>
                  <a:schemeClr val="bg1">
                    <a:lumMod val="95000"/>
                  </a:schemeClr>
                </a:solidFill>
                <a:latin typeface="Pinar" pitchFamily="2" charset="-78"/>
                <a:cs typeface="Pinar" pitchFamily="2" charset="-78"/>
              </a:defRPr>
            </a:lvl1pPr>
          </a:lstStyle>
          <a:p>
            <a:r>
              <a:rPr lang="ar-SA" dirty="0"/>
              <a:t>کمک به ساده سازی مفاهیم دینی برای مخاطبان</a:t>
            </a:r>
            <a:r>
              <a:rPr lang="en-US" dirty="0"/>
              <a:t>.</a:t>
            </a:r>
          </a:p>
        </p:txBody>
      </p:sp>
      <p:sp>
        <p:nvSpPr>
          <p:cNvPr id="114" name="TextBox 113">
            <a:extLst>
              <a:ext uri="{FF2B5EF4-FFF2-40B4-BE49-F238E27FC236}">
                <a16:creationId xmlns:a16="http://schemas.microsoft.com/office/drawing/2014/main" id="{8294445F-D448-40F3-8F2A-FF2A29D292AC}"/>
              </a:ext>
            </a:extLst>
          </p:cNvPr>
          <p:cNvSpPr txBox="1"/>
          <p:nvPr/>
        </p:nvSpPr>
        <p:spPr>
          <a:xfrm>
            <a:off x="5822698" y="3009641"/>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a:t>
            </a:r>
          </a:p>
        </p:txBody>
      </p:sp>
      <p:sp>
        <p:nvSpPr>
          <p:cNvPr id="115" name="Oval 114">
            <a:extLst>
              <a:ext uri="{FF2B5EF4-FFF2-40B4-BE49-F238E27FC236}">
                <a16:creationId xmlns:a16="http://schemas.microsoft.com/office/drawing/2014/main" id="{0B137645-EFCA-46AE-9957-E8CD92BC8BBB}"/>
              </a:ext>
            </a:extLst>
          </p:cNvPr>
          <p:cNvSpPr/>
          <p:nvPr/>
        </p:nvSpPr>
        <p:spPr>
          <a:xfrm>
            <a:off x="5591340" y="4855404"/>
            <a:ext cx="1025222" cy="1025222"/>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6" name="Straight Connector 115">
            <a:extLst>
              <a:ext uri="{FF2B5EF4-FFF2-40B4-BE49-F238E27FC236}">
                <a16:creationId xmlns:a16="http://schemas.microsoft.com/office/drawing/2014/main" id="{10B2A4A5-7B5B-4600-8B9C-202891C8CAD6}"/>
              </a:ext>
            </a:extLst>
          </p:cNvPr>
          <p:cNvCxnSpPr>
            <a:cxnSpLocks/>
          </p:cNvCxnSpPr>
          <p:nvPr/>
        </p:nvCxnSpPr>
        <p:spPr>
          <a:xfrm>
            <a:off x="6103951" y="5815482"/>
            <a:ext cx="0" cy="1037222"/>
          </a:xfrm>
          <a:prstGeom prst="line">
            <a:avLst/>
          </a:prstGeom>
          <a:ln w="57150">
            <a:solidFill>
              <a:srgbClr val="837AD9"/>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6D8C657C-DA5D-4CCD-81EA-DE73E10F4FBD}"/>
              </a:ext>
            </a:extLst>
          </p:cNvPr>
          <p:cNvSpPr/>
          <p:nvPr/>
        </p:nvSpPr>
        <p:spPr>
          <a:xfrm>
            <a:off x="5719024" y="4983088"/>
            <a:ext cx="769854" cy="769854"/>
          </a:xfrm>
          <a:prstGeom prst="ellipse">
            <a:avLst/>
          </a:prstGeom>
          <a:solidFill>
            <a:srgbClr val="918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8" name="TextBox 117">
            <a:extLst>
              <a:ext uri="{FF2B5EF4-FFF2-40B4-BE49-F238E27FC236}">
                <a16:creationId xmlns:a16="http://schemas.microsoft.com/office/drawing/2014/main" id="{E5B8AF58-5ECD-47EA-AA83-B442D7826F81}"/>
              </a:ext>
            </a:extLst>
          </p:cNvPr>
          <p:cNvSpPr txBox="1"/>
          <p:nvPr/>
        </p:nvSpPr>
        <p:spPr>
          <a:xfrm>
            <a:off x="5822698" y="5006941"/>
            <a:ext cx="562506" cy="707886"/>
          </a:xfrm>
          <a:prstGeom prst="rect">
            <a:avLst/>
          </a:prstGeom>
          <a:noFill/>
        </p:spPr>
        <p:txBody>
          <a:bodyPr wrap="square" rtlCol="0">
            <a:spAutoFit/>
          </a:bodyPr>
          <a:lstStyle/>
          <a:p>
            <a:pPr algn="ctr"/>
            <a:r>
              <a:rPr lang="en-US" sz="4000" b="1" dirty="0">
                <a:solidFill>
                  <a:schemeClr val="bg1">
                    <a:lumMod val="95000"/>
                  </a:schemeClr>
                </a:solidFill>
                <a:latin typeface="+mj-lt"/>
              </a:rPr>
              <a:t>*</a:t>
            </a:r>
          </a:p>
        </p:txBody>
      </p:sp>
      <p:sp>
        <p:nvSpPr>
          <p:cNvPr id="119" name="TextBox 118">
            <a:extLst>
              <a:ext uri="{FF2B5EF4-FFF2-40B4-BE49-F238E27FC236}">
                <a16:creationId xmlns:a16="http://schemas.microsoft.com/office/drawing/2014/main" id="{673A2531-51AA-4685-8B18-DBFA3E545914}"/>
              </a:ext>
            </a:extLst>
          </p:cNvPr>
          <p:cNvSpPr txBox="1"/>
          <p:nvPr/>
        </p:nvSpPr>
        <p:spPr>
          <a:xfrm>
            <a:off x="6616562" y="4731174"/>
            <a:ext cx="3660669" cy="1154162"/>
          </a:xfrm>
          <a:prstGeom prst="rect">
            <a:avLst/>
          </a:prstGeom>
          <a:noFill/>
        </p:spPr>
        <p:txBody>
          <a:bodyPr wrap="square" rtlCol="0">
            <a:spAutoFit/>
          </a:bodyPr>
          <a:lstStyle>
            <a:defPPr>
              <a:defRPr lang="en-US"/>
            </a:defPPr>
            <a:lvl1pPr algn="r" rtl="1">
              <a:defRPr sz="2400" b="1">
                <a:solidFill>
                  <a:schemeClr val="bg1">
                    <a:lumMod val="95000"/>
                  </a:schemeClr>
                </a:solidFill>
                <a:latin typeface="Pinar" pitchFamily="2" charset="-78"/>
                <a:cs typeface="Pinar" pitchFamily="2" charset="-78"/>
              </a:defRPr>
            </a:lvl1pPr>
          </a:lstStyle>
          <a:p>
            <a:pPr>
              <a:lnSpc>
                <a:spcPct val="150000"/>
              </a:lnSpc>
            </a:pPr>
            <a:r>
              <a:rPr lang="ar-SA" dirty="0"/>
              <a:t>امکان پاسخگویی سریع به سؤالات و شبهات</a:t>
            </a:r>
            <a:r>
              <a:rPr lang="en-US" dirty="0"/>
              <a:t>.</a:t>
            </a:r>
          </a:p>
        </p:txBody>
      </p:sp>
      <p:sp>
        <p:nvSpPr>
          <p:cNvPr id="120" name="TextBox 119">
            <a:extLst>
              <a:ext uri="{FF2B5EF4-FFF2-40B4-BE49-F238E27FC236}">
                <a16:creationId xmlns:a16="http://schemas.microsoft.com/office/drawing/2014/main" id="{58320C63-18AF-4069-B25C-D2DA88A64BAC}"/>
              </a:ext>
            </a:extLst>
          </p:cNvPr>
          <p:cNvSpPr txBox="1"/>
          <p:nvPr/>
        </p:nvSpPr>
        <p:spPr>
          <a:xfrm>
            <a:off x="394868" y="4624432"/>
            <a:ext cx="5049588" cy="1538883"/>
          </a:xfrm>
          <a:prstGeom prst="rect">
            <a:avLst/>
          </a:prstGeom>
          <a:solidFill>
            <a:srgbClr val="FFC000"/>
          </a:solidFill>
        </p:spPr>
        <p:txBody>
          <a:bodyPr wrap="square" rtlCol="0">
            <a:spAutoFit/>
          </a:bodyPr>
          <a:lstStyle/>
          <a:p>
            <a:pPr algn="r" rtl="1"/>
            <a:r>
              <a:rPr lang="fa-IR" sz="2000" b="1" dirty="0">
                <a:solidFill>
                  <a:srgbClr val="7030A0"/>
                </a:solidFill>
                <a:latin typeface="+mj-lt"/>
                <a:cs typeface="B Nazanin" panose="00000400000000000000" pitchFamily="2" charset="-78"/>
              </a:rPr>
              <a:t>• هوش مصنوعی یک فناوری قدرتمند است که می تواند در تبلیغ دین به ما کمک کند.</a:t>
            </a:r>
          </a:p>
          <a:p>
            <a:pPr algn="r" rtl="1"/>
            <a:r>
              <a:rPr lang="fa-IR" sz="2000" b="1" dirty="0">
                <a:solidFill>
                  <a:srgbClr val="7030A0"/>
                </a:solidFill>
                <a:latin typeface="+mj-lt"/>
                <a:cs typeface="B Nazanin" panose="00000400000000000000" pitchFamily="2" charset="-78"/>
              </a:rPr>
              <a:t>• ابزارهایی مثل</a:t>
            </a:r>
            <a:r>
              <a:rPr lang="en-US" sz="2000" b="1" dirty="0">
                <a:solidFill>
                  <a:srgbClr val="7030A0"/>
                </a:solidFill>
                <a:latin typeface="+mj-lt"/>
                <a:cs typeface="B Nazanin" panose="00000400000000000000" pitchFamily="2" charset="-78"/>
              </a:rPr>
              <a:t>ChatGPT</a:t>
            </a:r>
            <a:r>
              <a:rPr lang="fa-IR" sz="2000" b="1" dirty="0">
                <a:solidFill>
                  <a:srgbClr val="7030A0"/>
                </a:solidFill>
                <a:latin typeface="+mj-lt"/>
                <a:cs typeface="B Nazanin" panose="00000400000000000000" pitchFamily="2" charset="-78"/>
              </a:rPr>
              <a:t> </a:t>
            </a:r>
            <a:r>
              <a:rPr lang="en-US" sz="2000" b="1" dirty="0">
                <a:solidFill>
                  <a:srgbClr val="7030A0"/>
                </a:solidFill>
                <a:latin typeface="+mj-lt"/>
                <a:cs typeface="B Nazanin" panose="00000400000000000000" pitchFamily="2" charset="-78"/>
              </a:rPr>
              <a:t> </a:t>
            </a:r>
            <a:r>
              <a:rPr lang="fa-IR" sz="2000" b="1" dirty="0">
                <a:solidFill>
                  <a:srgbClr val="7030A0"/>
                </a:solidFill>
                <a:latin typeface="+mj-lt"/>
                <a:cs typeface="B Nazanin" panose="00000400000000000000" pitchFamily="2" charset="-78"/>
              </a:rPr>
              <a:t>با تولید متن، پاسخ به سؤالات و ساده سازی مفاهیم، کار ما را آسان تر می کنند.</a:t>
            </a:r>
          </a:p>
          <a:p>
            <a:pPr rtl="1"/>
            <a:r>
              <a:rPr lang="fa-IR" sz="1400" b="1" dirty="0">
                <a:solidFill>
                  <a:srgbClr val="FF0000"/>
                </a:solidFill>
                <a:latin typeface="+mj-lt"/>
                <a:cs typeface="B Nazanin" panose="00000400000000000000" pitchFamily="2" charset="-78"/>
              </a:rPr>
              <a:t>گام بعدی: </a:t>
            </a:r>
            <a:r>
              <a:rPr lang="fa-IR" sz="1400" b="1" dirty="0">
                <a:solidFill>
                  <a:schemeClr val="tx2"/>
                </a:solidFill>
                <a:latin typeface="+mj-lt"/>
                <a:cs typeface="B Nazanin" panose="00000400000000000000" pitchFamily="2" charset="-78"/>
              </a:rPr>
              <a:t>یادگیری نحوه استفاده از این ابزارها برای تولید محتوای دینی مؤثر.</a:t>
            </a:r>
          </a:p>
        </p:txBody>
      </p:sp>
      <p:sp>
        <p:nvSpPr>
          <p:cNvPr id="14" name="Oval 13">
            <a:extLst>
              <a:ext uri="{FF2B5EF4-FFF2-40B4-BE49-F238E27FC236}">
                <a16:creationId xmlns:a16="http://schemas.microsoft.com/office/drawing/2014/main" id="{01398D6F-A2B8-447D-88AA-AC91EF224505}"/>
              </a:ext>
            </a:extLst>
          </p:cNvPr>
          <p:cNvSpPr/>
          <p:nvPr/>
        </p:nvSpPr>
        <p:spPr>
          <a:xfrm>
            <a:off x="11651845" y="3737855"/>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a:extLst>
              <a:ext uri="{FF2B5EF4-FFF2-40B4-BE49-F238E27FC236}">
                <a16:creationId xmlns:a16="http://schemas.microsoft.com/office/drawing/2014/main" id="{6B7AD266-29F5-4CCC-9EC3-8CBC20B85B53}"/>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E80308A4-143C-4D03-B6FA-400313EF8BF2}"/>
              </a:ext>
            </a:extLst>
          </p:cNvPr>
          <p:cNvSpPr/>
          <p:nvPr/>
        </p:nvSpPr>
        <p:spPr>
          <a:xfrm>
            <a:off x="10975913" y="6093450"/>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Oval 18">
            <a:extLst>
              <a:ext uri="{FF2B5EF4-FFF2-40B4-BE49-F238E27FC236}">
                <a16:creationId xmlns:a16="http://schemas.microsoft.com/office/drawing/2014/main" id="{427331E6-A07E-4AF3-89BC-0CE3618AE6B6}"/>
              </a:ext>
            </a:extLst>
          </p:cNvPr>
          <p:cNvSpPr/>
          <p:nvPr/>
        </p:nvSpPr>
        <p:spPr>
          <a:xfrm>
            <a:off x="9674978" y="1670162"/>
            <a:ext cx="262560" cy="262560"/>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Freeform: Shape 19">
            <a:extLst>
              <a:ext uri="{FF2B5EF4-FFF2-40B4-BE49-F238E27FC236}">
                <a16:creationId xmlns:a16="http://schemas.microsoft.com/office/drawing/2014/main" id="{AB046250-252C-4105-9D38-D53753CA4474}"/>
              </a:ext>
            </a:extLst>
          </p:cNvPr>
          <p:cNvSpPr/>
          <p:nvPr/>
        </p:nvSpPr>
        <p:spPr>
          <a:xfrm>
            <a:off x="12056564" y="54809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24" name="Freeform: Shape 123">
            <a:extLst>
              <a:ext uri="{FF2B5EF4-FFF2-40B4-BE49-F238E27FC236}">
                <a16:creationId xmlns:a16="http://schemas.microsoft.com/office/drawing/2014/main" id="{DE73730D-734D-4418-8323-EB687462F0A6}"/>
              </a:ext>
            </a:extLst>
          </p:cNvPr>
          <p:cNvSpPr/>
          <p:nvPr/>
        </p:nvSpPr>
        <p:spPr>
          <a:xfrm>
            <a:off x="12066089" y="11397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8" name="Oval 7">
            <a:extLst>
              <a:ext uri="{FF2B5EF4-FFF2-40B4-BE49-F238E27FC236}">
                <a16:creationId xmlns:a16="http://schemas.microsoft.com/office/drawing/2014/main" id="{34351658-6F50-406F-A83F-EDC73159CB39}"/>
              </a:ext>
            </a:extLst>
          </p:cNvPr>
          <p:cNvSpPr/>
          <p:nvPr/>
        </p:nvSpPr>
        <p:spPr>
          <a:xfrm>
            <a:off x="543231" y="4444421"/>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a:extLst>
              <a:ext uri="{FF2B5EF4-FFF2-40B4-BE49-F238E27FC236}">
                <a16:creationId xmlns:a16="http://schemas.microsoft.com/office/drawing/2014/main" id="{BF6DFD57-7321-4688-B8C6-ADCD151AB359}"/>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Freeform: Shape 10">
            <a:extLst>
              <a:ext uri="{FF2B5EF4-FFF2-40B4-BE49-F238E27FC236}">
                <a16:creationId xmlns:a16="http://schemas.microsoft.com/office/drawing/2014/main" id="{F2507479-56E9-4776-8672-C314D31F8208}"/>
              </a:ext>
            </a:extLst>
          </p:cNvPr>
          <p:cNvSpPr/>
          <p:nvPr/>
        </p:nvSpPr>
        <p:spPr>
          <a:xfrm rot="10800000">
            <a:off x="-871" y="5849600"/>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13" name="Freeform: Shape 12">
            <a:extLst>
              <a:ext uri="{FF2B5EF4-FFF2-40B4-BE49-F238E27FC236}">
                <a16:creationId xmlns:a16="http://schemas.microsoft.com/office/drawing/2014/main" id="{D1079550-F3DF-4A7B-9910-F7ACFD824C34}"/>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9" name="TextBox 28">
            <a:extLst>
              <a:ext uri="{FF2B5EF4-FFF2-40B4-BE49-F238E27FC236}">
                <a16:creationId xmlns:a16="http://schemas.microsoft.com/office/drawing/2014/main" id="{FC71C6F1-D94E-4157-8557-C7532C7F680C}"/>
              </a:ext>
            </a:extLst>
          </p:cNvPr>
          <p:cNvSpPr txBox="1"/>
          <p:nvPr/>
        </p:nvSpPr>
        <p:spPr>
          <a:xfrm>
            <a:off x="701399" y="87814"/>
            <a:ext cx="10771733" cy="830997"/>
          </a:xfrm>
          <a:prstGeom prst="rect">
            <a:avLst/>
          </a:prstGeom>
          <a:noFill/>
        </p:spPr>
        <p:txBody>
          <a:bodyPr wrap="square" rtlCol="0">
            <a:spAutoFit/>
          </a:bodyPr>
          <a:lstStyle/>
          <a:p>
            <a:pPr algn="ctr"/>
            <a:r>
              <a:rPr lang="fa-IR" sz="4800" b="1" dirty="0">
                <a:solidFill>
                  <a:schemeClr val="bg1">
                    <a:lumMod val="95000"/>
                  </a:schemeClr>
                </a:solidFill>
                <a:latin typeface="Ray ExtraBlack" panose="02000504000000020004" pitchFamily="2" charset="-78"/>
                <a:cs typeface="Ray ExtraBlack" panose="02000504000000020004" pitchFamily="2" charset="-78"/>
              </a:rPr>
              <a:t>چرا هوش مصنوعی برای مبلغان دینی مفید است؟</a:t>
            </a:r>
            <a:endParaRPr lang="en-US" sz="4800" b="1" dirty="0">
              <a:solidFill>
                <a:schemeClr val="bg1">
                  <a:lumMod val="95000"/>
                </a:schemeClr>
              </a:solidFill>
              <a:latin typeface="Ray ExtraBlack" panose="02000504000000020004" pitchFamily="2" charset="-78"/>
              <a:cs typeface="Ray ExtraBlack" panose="02000504000000020004" pitchFamily="2" charset="-78"/>
            </a:endParaRPr>
          </a:p>
        </p:txBody>
      </p:sp>
      <p:sp>
        <p:nvSpPr>
          <p:cNvPr id="30" name="TextBox 29">
            <a:extLst>
              <a:ext uri="{FF2B5EF4-FFF2-40B4-BE49-F238E27FC236}">
                <a16:creationId xmlns:a16="http://schemas.microsoft.com/office/drawing/2014/main" id="{259D95A8-46EA-4B6F-BD4C-11B7CF56EDF7}"/>
              </a:ext>
            </a:extLst>
          </p:cNvPr>
          <p:cNvSpPr txBox="1"/>
          <p:nvPr/>
        </p:nvSpPr>
        <p:spPr>
          <a:xfrm>
            <a:off x="2919662" y="815984"/>
            <a:ext cx="6352676" cy="338554"/>
          </a:xfrm>
          <a:prstGeom prst="rect">
            <a:avLst/>
          </a:prstGeom>
          <a:noFill/>
        </p:spPr>
        <p:txBody>
          <a:bodyPr wrap="square" rtlCol="0">
            <a:spAutoFit/>
          </a:bodyPr>
          <a:lstStyle/>
          <a:p>
            <a:pPr algn="ctr"/>
            <a:r>
              <a:rPr lang="fa-IR" sz="1600" dirty="0">
                <a:solidFill>
                  <a:schemeClr val="bg1">
                    <a:lumMod val="95000"/>
                  </a:schemeClr>
                </a:solidFill>
                <a:latin typeface="Pinar" pitchFamily="2" charset="-78"/>
                <a:cs typeface="Pinar" pitchFamily="2" charset="-78"/>
              </a:rPr>
              <a:t>هوش مصنوعی ابزاری کمکی است، نه جایگزین تخصص و دانش دینی</a:t>
            </a:r>
            <a:endParaRPr lang="en-US" sz="1600" dirty="0">
              <a:solidFill>
                <a:schemeClr val="bg1">
                  <a:lumMod val="95000"/>
                </a:schemeClr>
              </a:solidFill>
              <a:latin typeface="Pinar" pitchFamily="2" charset="-78"/>
              <a:cs typeface="Pinar" pitchFamily="2" charset="-78"/>
            </a:endParaRPr>
          </a:p>
        </p:txBody>
      </p:sp>
    </p:spTree>
    <p:extLst>
      <p:ext uri="{BB962C8B-B14F-4D97-AF65-F5344CB8AC3E}">
        <p14:creationId xmlns:p14="http://schemas.microsoft.com/office/powerpoint/2010/main" val="40711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childTnLst>
                          </p:cTn>
                        </p:par>
                        <p:par>
                          <p:cTn id="19" fill="hold">
                            <p:stCondLst>
                              <p:cond delay="1250"/>
                            </p:stCondLst>
                            <p:childTnLst>
                              <p:par>
                                <p:cTn id="20" presetID="2" presetClass="entr" presetSubtype="2"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fill="hold"/>
                                        <p:tgtEl>
                                          <p:spTgt spid="71"/>
                                        </p:tgtEl>
                                        <p:attrNameLst>
                                          <p:attrName>ppt_x</p:attrName>
                                        </p:attrNameLst>
                                      </p:cBhvr>
                                      <p:tavLst>
                                        <p:tav tm="0">
                                          <p:val>
                                            <p:strVal val="1+#ppt_w/2"/>
                                          </p:val>
                                        </p:tav>
                                        <p:tav tm="100000">
                                          <p:val>
                                            <p:strVal val="#ppt_x"/>
                                          </p:val>
                                        </p:tav>
                                      </p:tavLst>
                                    </p:anim>
                                    <p:anim calcmode="lin" valueType="num">
                                      <p:cBhvr additive="base">
                                        <p:cTn id="23" dur="500" fill="hold"/>
                                        <p:tgtEl>
                                          <p:spTgt spid="7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500" fill="hold"/>
                                        <p:tgtEl>
                                          <p:spTgt spid="108"/>
                                        </p:tgtEl>
                                        <p:attrNameLst>
                                          <p:attrName>ppt_x</p:attrName>
                                        </p:attrNameLst>
                                      </p:cBhvr>
                                      <p:tavLst>
                                        <p:tav tm="0">
                                          <p:val>
                                            <p:strVal val="0-#ppt_w/2"/>
                                          </p:val>
                                        </p:tav>
                                        <p:tav tm="100000">
                                          <p:val>
                                            <p:strVal val="#ppt_x"/>
                                          </p:val>
                                        </p:tav>
                                      </p:tavLst>
                                    </p:anim>
                                    <p:anim calcmode="lin" valueType="num">
                                      <p:cBhvr additive="base">
                                        <p:cTn id="27"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250"/>
                                        <p:tgtEl>
                                          <p:spTgt spid="3"/>
                                        </p:tgtEl>
                                      </p:cBhvr>
                                    </p:animEffect>
                                  </p:childTnLst>
                                </p:cTn>
                              </p:par>
                            </p:childTnLst>
                          </p:cTn>
                        </p:par>
                        <p:par>
                          <p:cTn id="33" fill="hold">
                            <p:stCondLst>
                              <p:cond delay="250"/>
                            </p:stCondLst>
                            <p:childTnLst>
                              <p:par>
                                <p:cTn id="34" presetID="53" presetClass="entr" presetSubtype="16" fill="hold" grpId="0" nodeType="after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p:cTn id="36" dur="500" fill="hold"/>
                                        <p:tgtEl>
                                          <p:spTgt spid="115"/>
                                        </p:tgtEl>
                                        <p:attrNameLst>
                                          <p:attrName>ppt_w</p:attrName>
                                        </p:attrNameLst>
                                      </p:cBhvr>
                                      <p:tavLst>
                                        <p:tav tm="0">
                                          <p:val>
                                            <p:fltVal val="0"/>
                                          </p:val>
                                        </p:tav>
                                        <p:tav tm="100000">
                                          <p:val>
                                            <p:strVal val="#ppt_w"/>
                                          </p:val>
                                        </p:tav>
                                      </p:tavLst>
                                    </p:anim>
                                    <p:anim calcmode="lin" valueType="num">
                                      <p:cBhvr>
                                        <p:cTn id="37" dur="500" fill="hold"/>
                                        <p:tgtEl>
                                          <p:spTgt spid="115"/>
                                        </p:tgtEl>
                                        <p:attrNameLst>
                                          <p:attrName>ppt_h</p:attrName>
                                        </p:attrNameLst>
                                      </p:cBhvr>
                                      <p:tavLst>
                                        <p:tav tm="0">
                                          <p:val>
                                            <p:fltVal val="0"/>
                                          </p:val>
                                        </p:tav>
                                        <p:tav tm="100000">
                                          <p:val>
                                            <p:strVal val="#ppt_h"/>
                                          </p:val>
                                        </p:tav>
                                      </p:tavLst>
                                    </p:anim>
                                    <p:animEffect transition="in" filter="fade">
                                      <p:cBhvr>
                                        <p:cTn id="38" dur="500"/>
                                        <p:tgtEl>
                                          <p:spTgt spid="1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500" fill="hold"/>
                                        <p:tgtEl>
                                          <p:spTgt spid="117"/>
                                        </p:tgtEl>
                                        <p:attrNameLst>
                                          <p:attrName>ppt_w</p:attrName>
                                        </p:attrNameLst>
                                      </p:cBhvr>
                                      <p:tavLst>
                                        <p:tav tm="0">
                                          <p:val>
                                            <p:fltVal val="0"/>
                                          </p:val>
                                        </p:tav>
                                        <p:tav tm="100000">
                                          <p:val>
                                            <p:strVal val="#ppt_w"/>
                                          </p:val>
                                        </p:tav>
                                      </p:tavLst>
                                    </p:anim>
                                    <p:anim calcmode="lin" valueType="num">
                                      <p:cBhvr>
                                        <p:cTn id="42" dur="500" fill="hold"/>
                                        <p:tgtEl>
                                          <p:spTgt spid="117"/>
                                        </p:tgtEl>
                                        <p:attrNameLst>
                                          <p:attrName>ppt_h</p:attrName>
                                        </p:attrNameLst>
                                      </p:cBhvr>
                                      <p:tavLst>
                                        <p:tav tm="0">
                                          <p:val>
                                            <p:fltVal val="0"/>
                                          </p:val>
                                        </p:tav>
                                        <p:tav tm="100000">
                                          <p:val>
                                            <p:strVal val="#ppt_h"/>
                                          </p:val>
                                        </p:tav>
                                      </p:tavLst>
                                    </p:anim>
                                    <p:animEffect transition="in" filter="fade">
                                      <p:cBhvr>
                                        <p:cTn id="43" dur="500"/>
                                        <p:tgtEl>
                                          <p:spTgt spid="11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fade">
                                      <p:cBhvr>
                                        <p:cTn id="47" dur="500"/>
                                        <p:tgtEl>
                                          <p:spTgt spid="118"/>
                                        </p:tgtEl>
                                      </p:cBhvr>
                                    </p:animEffect>
                                  </p:childTnLst>
                                </p:cTn>
                              </p:par>
                            </p:childTnLst>
                          </p:cTn>
                        </p:par>
                        <p:par>
                          <p:cTn id="48" fill="hold">
                            <p:stCondLst>
                              <p:cond delay="1500"/>
                            </p:stCondLst>
                            <p:childTnLst>
                              <p:par>
                                <p:cTn id="49" presetID="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additive="base">
                                        <p:cTn id="51" dur="500" fill="hold"/>
                                        <p:tgtEl>
                                          <p:spTgt spid="120"/>
                                        </p:tgtEl>
                                        <p:attrNameLst>
                                          <p:attrName>ppt_x</p:attrName>
                                        </p:attrNameLst>
                                      </p:cBhvr>
                                      <p:tavLst>
                                        <p:tav tm="0">
                                          <p:val>
                                            <p:strVal val="0-#ppt_w/2"/>
                                          </p:val>
                                        </p:tav>
                                        <p:tav tm="100000">
                                          <p:val>
                                            <p:strVal val="#ppt_x"/>
                                          </p:val>
                                        </p:tav>
                                      </p:tavLst>
                                    </p:anim>
                                    <p:anim calcmode="lin" valueType="num">
                                      <p:cBhvr additive="base">
                                        <p:cTn id="52" dur="500" fill="hold"/>
                                        <p:tgtEl>
                                          <p:spTgt spid="12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 calcmode="lin" valueType="num">
                                      <p:cBhvr additive="base">
                                        <p:cTn id="55" dur="500" fill="hold"/>
                                        <p:tgtEl>
                                          <p:spTgt spid="119"/>
                                        </p:tgtEl>
                                        <p:attrNameLst>
                                          <p:attrName>ppt_x</p:attrName>
                                        </p:attrNameLst>
                                      </p:cBhvr>
                                      <p:tavLst>
                                        <p:tav tm="0">
                                          <p:val>
                                            <p:strVal val="1+#ppt_w/2"/>
                                          </p:val>
                                        </p:tav>
                                        <p:tav tm="100000">
                                          <p:val>
                                            <p:strVal val="#ppt_x"/>
                                          </p:val>
                                        </p:tav>
                                      </p:tavLst>
                                    </p:anim>
                                    <p:anim calcmode="lin" valueType="num">
                                      <p:cBhvr additive="base">
                                        <p:cTn id="56"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up)">
                                      <p:cBhvr>
                                        <p:cTn id="61" dur="25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71" grpId="0"/>
      <p:bldP spid="108" grpId="0"/>
      <p:bldP spid="114" grpId="0"/>
      <p:bldP spid="115" grpId="0" animBg="1"/>
      <p:bldP spid="117" grpId="0" animBg="1"/>
      <p:bldP spid="118" grpId="0"/>
      <p:bldP spid="119" grpId="0"/>
      <p:bldP spid="1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C6AA"/>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0E377EB-6C1D-436E-B849-651C11860F50}"/>
              </a:ext>
            </a:extLst>
          </p:cNvPr>
          <p:cNvSpPr txBox="1"/>
          <p:nvPr/>
        </p:nvSpPr>
        <p:spPr>
          <a:xfrm>
            <a:off x="1537389" y="3136612"/>
            <a:ext cx="5629924" cy="1077218"/>
          </a:xfrm>
          <a:prstGeom prst="rect">
            <a:avLst/>
          </a:prstGeom>
          <a:noFill/>
        </p:spPr>
        <p:txBody>
          <a:bodyPr wrap="square" rtlCol="0">
            <a:spAutoFit/>
          </a:bodyPr>
          <a:lstStyle/>
          <a:p>
            <a:pPr algn="r" rtl="1"/>
            <a:r>
              <a:rPr lang="fa-IR" sz="3200" b="1" dirty="0">
                <a:latin typeface="Ray ExtraBlack" panose="02000504000000020004" pitchFamily="2" charset="-78"/>
                <a:cs typeface="Ray ExtraBlack" panose="02000504000000020004" pitchFamily="2" charset="-78"/>
              </a:rPr>
              <a:t>تعریف پرامپت نویسی و اهمیت آن در تولید محتوای هدفمند</a:t>
            </a:r>
            <a:endParaRPr lang="en-US" sz="3200" b="1" dirty="0">
              <a:latin typeface="Ray ExtraBlack" panose="02000504000000020004" pitchFamily="2" charset="-78"/>
              <a:cs typeface="Ray ExtraBlack" panose="02000504000000020004" pitchFamily="2" charset="-78"/>
            </a:endParaRPr>
          </a:p>
        </p:txBody>
      </p:sp>
      <p:sp>
        <p:nvSpPr>
          <p:cNvPr id="7" name="Oval 6">
            <a:extLst>
              <a:ext uri="{FF2B5EF4-FFF2-40B4-BE49-F238E27FC236}">
                <a16:creationId xmlns:a16="http://schemas.microsoft.com/office/drawing/2014/main" id="{40CACAF8-B889-469D-9D5B-695F85C11B04}"/>
              </a:ext>
            </a:extLst>
          </p:cNvPr>
          <p:cNvSpPr/>
          <p:nvPr/>
        </p:nvSpPr>
        <p:spPr>
          <a:xfrm>
            <a:off x="7336061" y="1436924"/>
            <a:ext cx="3984152" cy="39841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a:extLst>
              <a:ext uri="{FF2B5EF4-FFF2-40B4-BE49-F238E27FC236}">
                <a16:creationId xmlns:a16="http://schemas.microsoft.com/office/drawing/2014/main" id="{A1777FED-90F0-4AA5-8BF2-E13431E30BEF}"/>
              </a:ext>
            </a:extLst>
          </p:cNvPr>
          <p:cNvSpPr/>
          <p:nvPr/>
        </p:nvSpPr>
        <p:spPr>
          <a:xfrm>
            <a:off x="7769199" y="1870062"/>
            <a:ext cx="3117876" cy="3117876"/>
          </a:xfrm>
          <a:prstGeom prst="ellipse">
            <a:avLst/>
          </a:prstGeom>
          <a:solidFill>
            <a:srgbClr val="17C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Oval 42">
            <a:extLst>
              <a:ext uri="{FF2B5EF4-FFF2-40B4-BE49-F238E27FC236}">
                <a16:creationId xmlns:a16="http://schemas.microsoft.com/office/drawing/2014/main" id="{16FB2ECF-1F32-4D64-9371-17C12225FCDA}"/>
              </a:ext>
            </a:extLst>
          </p:cNvPr>
          <p:cNvSpPr/>
          <p:nvPr/>
        </p:nvSpPr>
        <p:spPr>
          <a:xfrm>
            <a:off x="8045424" y="2146287"/>
            <a:ext cx="2565426" cy="2565426"/>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a:extLst>
              <a:ext uri="{FF2B5EF4-FFF2-40B4-BE49-F238E27FC236}">
                <a16:creationId xmlns:a16="http://schemas.microsoft.com/office/drawing/2014/main" id="{CEA77B90-BBEF-485C-A228-1C702F16A5B9}"/>
              </a:ext>
            </a:extLst>
          </p:cNvPr>
          <p:cNvSpPr/>
          <p:nvPr/>
        </p:nvSpPr>
        <p:spPr>
          <a:xfrm>
            <a:off x="2289758" y="5368556"/>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a:extLst>
              <a:ext uri="{FF2B5EF4-FFF2-40B4-BE49-F238E27FC236}">
                <a16:creationId xmlns:a16="http://schemas.microsoft.com/office/drawing/2014/main" id="{B1E30F1E-5667-4A5C-9D64-5CD20476EF5A}"/>
              </a:ext>
            </a:extLst>
          </p:cNvPr>
          <p:cNvSpPr/>
          <p:nvPr/>
        </p:nvSpPr>
        <p:spPr>
          <a:xfrm>
            <a:off x="4681892"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Oval 14">
            <a:extLst>
              <a:ext uri="{FF2B5EF4-FFF2-40B4-BE49-F238E27FC236}">
                <a16:creationId xmlns:a16="http://schemas.microsoft.com/office/drawing/2014/main" id="{295174B1-D41B-4C7E-B047-B10BB0ABE416}"/>
              </a:ext>
            </a:extLst>
          </p:cNvPr>
          <p:cNvSpPr/>
          <p:nvPr/>
        </p:nvSpPr>
        <p:spPr>
          <a:xfrm>
            <a:off x="4472762" y="5395444"/>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a:extLst>
              <a:ext uri="{FF2B5EF4-FFF2-40B4-BE49-F238E27FC236}">
                <a16:creationId xmlns:a16="http://schemas.microsoft.com/office/drawing/2014/main" id="{6915C9A4-846F-49F8-BF9D-01B538F54DCF}"/>
              </a:ext>
            </a:extLst>
          </p:cNvPr>
          <p:cNvSpPr/>
          <p:nvPr/>
        </p:nvSpPr>
        <p:spPr>
          <a:xfrm>
            <a:off x="1274829"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Shape 23">
            <a:extLst>
              <a:ext uri="{FF2B5EF4-FFF2-40B4-BE49-F238E27FC236}">
                <a16:creationId xmlns:a16="http://schemas.microsoft.com/office/drawing/2014/main" id="{FC404ED3-79D5-4532-890E-6E47B37406D9}"/>
              </a:ext>
            </a:extLst>
          </p:cNvPr>
          <p:cNvSpPr/>
          <p:nvPr/>
        </p:nvSpPr>
        <p:spPr>
          <a:xfrm rot="10800000">
            <a:off x="-871" y="6204894"/>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25" name="Freeform: Shape 24">
            <a:extLst>
              <a:ext uri="{FF2B5EF4-FFF2-40B4-BE49-F238E27FC236}">
                <a16:creationId xmlns:a16="http://schemas.microsoft.com/office/drawing/2014/main" id="{DB32BC37-87D6-483C-9658-108C3FBDFC68}"/>
              </a:ext>
            </a:extLst>
          </p:cNvPr>
          <p:cNvSpPr/>
          <p:nvPr/>
        </p:nvSpPr>
        <p:spPr>
          <a:xfrm rot="10800000">
            <a:off x="-871" y="1863642"/>
            <a:ext cx="131280" cy="262560"/>
          </a:xfrm>
          <a:custGeom>
            <a:avLst/>
            <a:gdLst>
              <a:gd name="connsiteX0" fmla="*/ 131280 w 131280"/>
              <a:gd name="connsiteY0" fmla="*/ 0 h 262560"/>
              <a:gd name="connsiteX1" fmla="*/ 131280 w 131280"/>
              <a:gd name="connsiteY1" fmla="*/ 262560 h 262560"/>
              <a:gd name="connsiteX2" fmla="*/ 0 w 131280"/>
              <a:gd name="connsiteY2" fmla="*/ 131280 h 262560"/>
              <a:gd name="connsiteX3" fmla="*/ 131280 w 131280"/>
              <a:gd name="connsiteY3" fmla="*/ 0 h 262560"/>
            </a:gdLst>
            <a:ahLst/>
            <a:cxnLst>
              <a:cxn ang="0">
                <a:pos x="connsiteX0" y="connsiteY0"/>
              </a:cxn>
              <a:cxn ang="0">
                <a:pos x="connsiteX1" y="connsiteY1"/>
              </a:cxn>
              <a:cxn ang="0">
                <a:pos x="connsiteX2" y="connsiteY2"/>
              </a:cxn>
              <a:cxn ang="0">
                <a:pos x="connsiteX3" y="connsiteY3"/>
              </a:cxn>
            </a:cxnLst>
            <a:rect l="l" t="t" r="r" b="b"/>
            <a:pathLst>
              <a:path w="131280" h="262560">
                <a:moveTo>
                  <a:pt x="131280" y="0"/>
                </a:moveTo>
                <a:lnTo>
                  <a:pt x="131280" y="262560"/>
                </a:lnTo>
                <a:cubicBezTo>
                  <a:pt x="58776" y="262560"/>
                  <a:pt x="0" y="203784"/>
                  <a:pt x="0" y="131280"/>
                </a:cubicBezTo>
                <a:cubicBezTo>
                  <a:pt x="0" y="58776"/>
                  <a:pt x="58776" y="0"/>
                  <a:pt x="131280" y="0"/>
                </a:cubicBezTo>
                <a:close/>
              </a:path>
            </a:pathLst>
          </a:cu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j-lt"/>
            </a:endParaRPr>
          </a:p>
        </p:txBody>
      </p:sp>
      <p:sp>
        <p:nvSpPr>
          <p:cNvPr id="54" name="Oval 53">
            <a:extLst>
              <a:ext uri="{FF2B5EF4-FFF2-40B4-BE49-F238E27FC236}">
                <a16:creationId xmlns:a16="http://schemas.microsoft.com/office/drawing/2014/main" id="{E394B79C-BEB7-4469-B989-664EF06AABC8}"/>
              </a:ext>
            </a:extLst>
          </p:cNvPr>
          <p:cNvSpPr/>
          <p:nvPr/>
        </p:nvSpPr>
        <p:spPr>
          <a:xfrm>
            <a:off x="7009145" y="584610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a:extLst>
              <a:ext uri="{FF2B5EF4-FFF2-40B4-BE49-F238E27FC236}">
                <a16:creationId xmlns:a16="http://schemas.microsoft.com/office/drawing/2014/main" id="{FD62E422-4D82-412C-BD67-335770D6EA19}"/>
              </a:ext>
            </a:extLst>
          </p:cNvPr>
          <p:cNvSpPr/>
          <p:nvPr/>
        </p:nvSpPr>
        <p:spPr>
          <a:xfrm>
            <a:off x="10949025" y="673184"/>
            <a:ext cx="158168" cy="158168"/>
          </a:xfrm>
          <a:prstGeom prst="ellipse">
            <a:avLst/>
          </a:prstGeom>
          <a:solidFill>
            <a:srgbClr val="837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a:extLst>
              <a:ext uri="{FF2B5EF4-FFF2-40B4-BE49-F238E27FC236}">
                <a16:creationId xmlns:a16="http://schemas.microsoft.com/office/drawing/2014/main" id="{646B0F60-813D-4016-9416-2703AFCF15F3}"/>
              </a:ext>
            </a:extLst>
          </p:cNvPr>
          <p:cNvSpPr/>
          <p:nvPr/>
        </p:nvSpPr>
        <p:spPr>
          <a:xfrm>
            <a:off x="10608615" y="5565617"/>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a:extLst>
              <a:ext uri="{FF2B5EF4-FFF2-40B4-BE49-F238E27FC236}">
                <a16:creationId xmlns:a16="http://schemas.microsoft.com/office/drawing/2014/main" id="{4E8299B2-436D-47D8-A32B-9BFABC2441C9}"/>
              </a:ext>
            </a:extLst>
          </p:cNvPr>
          <p:cNvSpPr/>
          <p:nvPr/>
        </p:nvSpPr>
        <p:spPr>
          <a:xfrm>
            <a:off x="7541962" y="1147763"/>
            <a:ext cx="262560" cy="2625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34" name="Picture 10" descr="Artificial intelligence and consultancy: Opportunities and challenges of  Generative AI">
            <a:extLst>
              <a:ext uri="{FF2B5EF4-FFF2-40B4-BE49-F238E27FC236}">
                <a16:creationId xmlns:a16="http://schemas.microsoft.com/office/drawing/2014/main" id="{498C2188-57DB-E10A-3F87-C8A1FEC7E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r="21875"/>
          <a:stretch/>
        </p:blipFill>
        <p:spPr bwMode="auto">
          <a:xfrm>
            <a:off x="8044830" y="2146288"/>
            <a:ext cx="2565426" cy="256542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7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dissolve">
                                      <p:cBhvr>
                                        <p:cTn id="23" dur="250"/>
                                        <p:tgtEl>
                                          <p:spTgt spid="1034"/>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animBg="1"/>
      <p:bldP spid="4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3412</TotalTime>
  <Words>2298</Words>
  <Application>Microsoft Office PowerPoint</Application>
  <PresentationFormat>Widescreen</PresentationFormat>
  <Paragraphs>245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Tw Cen MT</vt:lpstr>
      <vt:lpstr>Ray ExtraBlack</vt:lpstr>
      <vt:lpstr>Arial</vt:lpstr>
      <vt:lpstr>Montserrat</vt:lpstr>
      <vt:lpstr>Pinar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Zaman</dc:creator>
  <cp:lastModifiedBy>مهدی کریم زاد</cp:lastModifiedBy>
  <cp:revision>163</cp:revision>
  <dcterms:created xsi:type="dcterms:W3CDTF">2020-09-18T21:48:46Z</dcterms:created>
  <dcterms:modified xsi:type="dcterms:W3CDTF">2025-02-16T18:39:18Z</dcterms:modified>
</cp:coreProperties>
</file>