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99" r:id="rId4"/>
    <p:sldId id="258" r:id="rId5"/>
    <p:sldId id="259" r:id="rId6"/>
    <p:sldId id="260" r:id="rId7"/>
    <p:sldId id="261" r:id="rId8"/>
    <p:sldId id="298" r:id="rId9"/>
    <p:sldId id="262" r:id="rId10"/>
    <p:sldId id="263" r:id="rId11"/>
    <p:sldId id="264" r:id="rId12"/>
    <p:sldId id="265" r:id="rId13"/>
    <p:sldId id="289" r:id="rId14"/>
    <p:sldId id="266" r:id="rId15"/>
    <p:sldId id="296" r:id="rId16"/>
    <p:sldId id="268" r:id="rId17"/>
    <p:sldId id="271" r:id="rId18"/>
    <p:sldId id="297" r:id="rId19"/>
    <p:sldId id="270" r:id="rId20"/>
    <p:sldId id="272" r:id="rId21"/>
    <p:sldId id="274" r:id="rId22"/>
    <p:sldId id="290" r:id="rId23"/>
    <p:sldId id="275" r:id="rId24"/>
    <p:sldId id="276" r:id="rId25"/>
    <p:sldId id="277" r:id="rId26"/>
    <p:sldId id="278" r:id="rId27"/>
    <p:sldId id="291" r:id="rId28"/>
    <p:sldId id="294" r:id="rId29"/>
    <p:sldId id="295" r:id="rId30"/>
    <p:sldId id="279" r:id="rId31"/>
    <p:sldId id="280" r:id="rId32"/>
    <p:sldId id="281" r:id="rId33"/>
    <p:sldId id="282" r:id="rId34"/>
    <p:sldId id="292" r:id="rId35"/>
    <p:sldId id="283" r:id="rId36"/>
    <p:sldId id="284" r:id="rId37"/>
    <p:sldId id="285" r:id="rId38"/>
    <p:sldId id="286" r:id="rId39"/>
    <p:sldId id="287" r:id="rId40"/>
    <p:sldId id="288" r:id="rId41"/>
    <p:sldId id="293" r:id="rId42"/>
    <p:sldId id="300"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053" autoAdjust="0"/>
  </p:normalViewPr>
  <p:slideViewPr>
    <p:cSldViewPr>
      <p:cViewPr varScale="1">
        <p:scale>
          <a:sx n="47" d="100"/>
          <a:sy n="47" d="100"/>
        </p:scale>
        <p:origin x="612"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88B651-FB2C-4A5F-ADC2-CE5189164A9F}" type="datetimeFigureOut">
              <a:rPr lang="en-US" smtClean="0"/>
              <a:pPr/>
              <a:t>2/9/2017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162441-5E77-40CE-9DA1-024FD36ED3E3}" type="slidenum">
              <a:rPr lang="en-US" smtClean="0"/>
              <a:pPr/>
              <a:t>‹#›</a:t>
            </a:fld>
            <a:endParaRPr lang="en-US"/>
          </a:p>
        </p:txBody>
      </p:sp>
    </p:spTree>
    <p:extLst>
      <p:ext uri="{BB962C8B-B14F-4D97-AF65-F5344CB8AC3E}">
        <p14:creationId xmlns:p14="http://schemas.microsoft.com/office/powerpoint/2010/main" val="1873555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3</a:t>
            </a:fld>
            <a:endParaRPr lang="en-US" dirty="0"/>
          </a:p>
        </p:txBody>
      </p:sp>
    </p:spTree>
    <p:extLst>
      <p:ext uri="{BB962C8B-B14F-4D97-AF65-F5344CB8AC3E}">
        <p14:creationId xmlns:p14="http://schemas.microsoft.com/office/powerpoint/2010/main" val="619409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162441-5E77-40CE-9DA1-024FD36ED3E3}" type="slidenum">
              <a:rPr lang="en-US" smtClean="0"/>
              <a:pPr/>
              <a:t>40</a:t>
            </a:fld>
            <a:endParaRPr lang="en-US"/>
          </a:p>
        </p:txBody>
      </p:sp>
    </p:spTree>
    <p:extLst>
      <p:ext uri="{BB962C8B-B14F-4D97-AF65-F5344CB8AC3E}">
        <p14:creationId xmlns:p14="http://schemas.microsoft.com/office/powerpoint/2010/main" val="1114617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162441-5E77-40CE-9DA1-024FD36ED3E3}" type="slidenum">
              <a:rPr lang="en-US" smtClean="0"/>
              <a:pPr/>
              <a:t>16</a:t>
            </a:fld>
            <a:endParaRPr lang="en-US"/>
          </a:p>
        </p:txBody>
      </p:sp>
    </p:spTree>
    <p:extLst>
      <p:ext uri="{BB962C8B-B14F-4D97-AF65-F5344CB8AC3E}">
        <p14:creationId xmlns:p14="http://schemas.microsoft.com/office/powerpoint/2010/main" val="2132938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162441-5E77-40CE-9DA1-024FD36ED3E3}" type="slidenum">
              <a:rPr lang="en-US" smtClean="0"/>
              <a:pPr/>
              <a:t>17</a:t>
            </a:fld>
            <a:endParaRPr lang="en-US"/>
          </a:p>
        </p:txBody>
      </p:sp>
    </p:spTree>
    <p:extLst>
      <p:ext uri="{BB962C8B-B14F-4D97-AF65-F5344CB8AC3E}">
        <p14:creationId xmlns:p14="http://schemas.microsoft.com/office/powerpoint/2010/main" val="2132938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162441-5E77-40CE-9DA1-024FD36ED3E3}" type="slidenum">
              <a:rPr lang="en-US" smtClean="0"/>
              <a:pPr/>
              <a:t>33</a:t>
            </a:fld>
            <a:endParaRPr lang="en-US"/>
          </a:p>
        </p:txBody>
      </p:sp>
    </p:spTree>
    <p:extLst>
      <p:ext uri="{BB962C8B-B14F-4D97-AF65-F5344CB8AC3E}">
        <p14:creationId xmlns:p14="http://schemas.microsoft.com/office/powerpoint/2010/main" val="362752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162441-5E77-40CE-9DA1-024FD36ED3E3}" type="slidenum">
              <a:rPr lang="en-US" smtClean="0"/>
              <a:pPr/>
              <a:t>35</a:t>
            </a:fld>
            <a:endParaRPr lang="en-US"/>
          </a:p>
        </p:txBody>
      </p:sp>
    </p:spTree>
    <p:extLst>
      <p:ext uri="{BB962C8B-B14F-4D97-AF65-F5344CB8AC3E}">
        <p14:creationId xmlns:p14="http://schemas.microsoft.com/office/powerpoint/2010/main" val="1114617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162441-5E77-40CE-9DA1-024FD36ED3E3}" type="slidenum">
              <a:rPr lang="en-US" smtClean="0"/>
              <a:pPr/>
              <a:t>36</a:t>
            </a:fld>
            <a:endParaRPr lang="en-US"/>
          </a:p>
        </p:txBody>
      </p:sp>
    </p:spTree>
    <p:extLst>
      <p:ext uri="{BB962C8B-B14F-4D97-AF65-F5344CB8AC3E}">
        <p14:creationId xmlns:p14="http://schemas.microsoft.com/office/powerpoint/2010/main" val="1114617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162441-5E77-40CE-9DA1-024FD36ED3E3}" type="slidenum">
              <a:rPr lang="en-US" smtClean="0"/>
              <a:pPr/>
              <a:t>37</a:t>
            </a:fld>
            <a:endParaRPr lang="en-US"/>
          </a:p>
        </p:txBody>
      </p:sp>
    </p:spTree>
    <p:extLst>
      <p:ext uri="{BB962C8B-B14F-4D97-AF65-F5344CB8AC3E}">
        <p14:creationId xmlns:p14="http://schemas.microsoft.com/office/powerpoint/2010/main" val="1114617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162441-5E77-40CE-9DA1-024FD36ED3E3}" type="slidenum">
              <a:rPr lang="en-US" smtClean="0"/>
              <a:pPr/>
              <a:t>38</a:t>
            </a:fld>
            <a:endParaRPr lang="en-US"/>
          </a:p>
        </p:txBody>
      </p:sp>
    </p:spTree>
    <p:extLst>
      <p:ext uri="{BB962C8B-B14F-4D97-AF65-F5344CB8AC3E}">
        <p14:creationId xmlns:p14="http://schemas.microsoft.com/office/powerpoint/2010/main" val="1114617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162441-5E77-40CE-9DA1-024FD36ED3E3}" type="slidenum">
              <a:rPr lang="en-US" smtClean="0"/>
              <a:pPr/>
              <a:t>39</a:t>
            </a:fld>
            <a:endParaRPr lang="en-US"/>
          </a:p>
        </p:txBody>
      </p:sp>
    </p:spTree>
    <p:extLst>
      <p:ext uri="{BB962C8B-B14F-4D97-AF65-F5344CB8AC3E}">
        <p14:creationId xmlns:p14="http://schemas.microsoft.com/office/powerpoint/2010/main" val="11146177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A478D15-6A8D-49DE-A4C7-DC5C9851844F}" type="datetimeFigureOut">
              <a:rPr lang="en-US" smtClean="0"/>
              <a:pPr/>
              <a:t>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38313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478D15-6A8D-49DE-A4C7-DC5C9851844F}" type="datetimeFigureOut">
              <a:rPr lang="en-US" smtClean="0"/>
              <a:pPr/>
              <a:t>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952263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478D15-6A8D-49DE-A4C7-DC5C9851844F}" type="datetimeFigureOut">
              <a:rPr lang="en-US" smtClean="0"/>
              <a:pPr/>
              <a:t>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746699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31082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A478D15-6A8D-49DE-A4C7-DC5C9851844F}" type="datetimeFigureOut">
              <a:rPr lang="en-US" smtClean="0"/>
              <a:pPr/>
              <a:t>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4210411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A478D15-6A8D-49DE-A4C7-DC5C9851844F}" type="datetimeFigureOut">
              <a:rPr lang="en-US" smtClean="0"/>
              <a:pPr/>
              <a:t>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1507748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A478D15-6A8D-49DE-A4C7-DC5C9851844F}" type="datetimeFigureOut">
              <a:rPr lang="en-US" smtClean="0"/>
              <a:pPr/>
              <a:t>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3275873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A478D15-6A8D-49DE-A4C7-DC5C9851844F}" type="datetimeFigureOut">
              <a:rPr lang="en-US" smtClean="0"/>
              <a:pPr/>
              <a:t>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303780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78D15-6A8D-49DE-A4C7-DC5C9851844F}" type="datetimeFigureOut">
              <a:rPr lang="en-US" smtClean="0"/>
              <a:pPr/>
              <a:t>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613897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478D15-6A8D-49DE-A4C7-DC5C9851844F}" type="datetimeFigureOut">
              <a:rPr lang="en-US" smtClean="0"/>
              <a:pPr/>
              <a:t>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2055932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478D15-6A8D-49DE-A4C7-DC5C9851844F}" type="datetimeFigureOut">
              <a:rPr lang="en-US" smtClean="0"/>
              <a:pPr/>
              <a:t>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7A4DDE-2A6F-4052-8AA5-3F260859AE26}" type="slidenum">
              <a:rPr lang="en-US" smtClean="0"/>
              <a:pPr/>
              <a:t>‹#›</a:t>
            </a:fld>
            <a:endParaRPr lang="en-US"/>
          </a:p>
        </p:txBody>
      </p:sp>
    </p:spTree>
    <p:extLst>
      <p:ext uri="{BB962C8B-B14F-4D97-AF65-F5344CB8AC3E}">
        <p14:creationId xmlns:p14="http://schemas.microsoft.com/office/powerpoint/2010/main" val="728446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000" b="-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478D15-6A8D-49DE-A4C7-DC5C9851844F}" type="datetimeFigureOut">
              <a:rPr lang="en-US" smtClean="0"/>
              <a:pPr/>
              <a:t>2/9/2017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A4DDE-2A6F-4052-8AA5-3F260859AE26}" type="slidenum">
              <a:rPr lang="en-US" smtClean="0"/>
              <a:pPr/>
              <a:t>‹#›</a:t>
            </a:fld>
            <a:endParaRPr lang="en-US"/>
          </a:p>
        </p:txBody>
      </p:sp>
    </p:spTree>
    <p:extLst>
      <p:ext uri="{BB962C8B-B14F-4D97-AF65-F5344CB8AC3E}">
        <p14:creationId xmlns:p14="http://schemas.microsoft.com/office/powerpoint/2010/main" val="2463660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4.xml"/><Relationship Id="rId7" Type="http://schemas.openxmlformats.org/officeDocument/2006/relationships/slide" Target="slide14.xml"/><Relationship Id="rId12" Type="http://schemas.openxmlformats.org/officeDocument/2006/relationships/slide" Target="slide35.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8.xml"/><Relationship Id="rId11" Type="http://schemas.openxmlformats.org/officeDocument/2006/relationships/slide" Target="slide30.xml"/><Relationship Id="rId5" Type="http://schemas.openxmlformats.org/officeDocument/2006/relationships/slide" Target="slide7.xml"/><Relationship Id="rId10" Type="http://schemas.openxmlformats.org/officeDocument/2006/relationships/slide" Target="slide28.xml"/><Relationship Id="rId4" Type="http://schemas.openxmlformats.org/officeDocument/2006/relationships/slide" Target="slide6.xml"/><Relationship Id="rId9" Type="http://schemas.openxmlformats.org/officeDocument/2006/relationships/slide" Target="slide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4738538"/>
          </a:xfrm>
        </p:spPr>
        <p:txBody>
          <a:bodyPr>
            <a:normAutofit fontScale="90000"/>
          </a:bodyPr>
          <a:lstStyle/>
          <a:p>
            <a:pPr rtl="1">
              <a:lnSpc>
                <a:spcPct val="150000"/>
              </a:lnSpc>
            </a:pPr>
            <a:r>
              <a:rPr lang="fa-IR" sz="8000" dirty="0" smtClean="0">
                <a:cs typeface="Sultan Medium" pitchFamily="2" charset="-78"/>
              </a:rPr>
              <a:t>كتاب الله و عترتي</a:t>
            </a:r>
            <a:br>
              <a:rPr lang="fa-IR" sz="8000" dirty="0" smtClean="0">
                <a:cs typeface="Sultan Medium" pitchFamily="2" charset="-78"/>
              </a:rPr>
            </a:br>
            <a:r>
              <a:rPr lang="fa-IR" sz="4800" dirty="0" smtClean="0">
                <a:cs typeface="Sultan Medium" pitchFamily="2" charset="-78"/>
              </a:rPr>
              <a:t>يا</a:t>
            </a:r>
            <a:r>
              <a:rPr lang="fa-IR" sz="8000" dirty="0" smtClean="0">
                <a:cs typeface="Sultan Medium" pitchFamily="2" charset="-78"/>
              </a:rPr>
              <a:t/>
            </a:r>
            <a:br>
              <a:rPr lang="fa-IR" sz="8000" dirty="0" smtClean="0">
                <a:cs typeface="Sultan Medium" pitchFamily="2" charset="-78"/>
              </a:rPr>
            </a:br>
            <a:r>
              <a:rPr lang="fa-IR" sz="8900" b="1" dirty="0" smtClean="0">
                <a:cs typeface="0 Esfehan Bold" pitchFamily="2" charset="-78"/>
              </a:rPr>
              <a:t>كتاب الله و سنتي</a:t>
            </a:r>
            <a:endParaRPr lang="en-US" sz="8000" b="1" dirty="0">
              <a:cs typeface="0 Esfehan Bold" pitchFamily="2" charset="-78"/>
            </a:endParaRPr>
          </a:p>
        </p:txBody>
      </p:sp>
    </p:spTree>
    <p:extLst>
      <p:ext uri="{BB962C8B-B14F-4D97-AF65-F5344CB8AC3E}">
        <p14:creationId xmlns:p14="http://schemas.microsoft.com/office/powerpoint/2010/main" val="1395747038"/>
      </p:ext>
    </p:extLst>
  </p:cSld>
  <p:clrMapOvr>
    <a:masterClrMapping/>
  </p:clrMapOvr>
  <mc:AlternateContent xmlns:mc="http://schemas.openxmlformats.org/markup-compatibility/2006" xmlns:p14="http://schemas.microsoft.com/office/powerpoint/2010/main">
    <mc:Choice Requires="p14">
      <p:transition spd="slow" p14:dur="175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fa-IR" sz="5400" dirty="0" smtClean="0">
                <a:cs typeface="Sultan Medium" pitchFamily="2" charset="-78"/>
              </a:rPr>
              <a:t>نظر أبونصر السجزي</a:t>
            </a:r>
            <a:endParaRPr lang="en-US" sz="5400" dirty="0">
              <a:cs typeface="Sultan Medium" pitchFamily="2" charset="-78"/>
            </a:endParaRPr>
          </a:p>
        </p:txBody>
      </p:sp>
      <p:sp>
        <p:nvSpPr>
          <p:cNvPr id="3" name="Text Placeholder 2"/>
          <p:cNvSpPr>
            <a:spLocks noGrp="1"/>
          </p:cNvSpPr>
          <p:nvPr>
            <p:ph type="body" idx="1"/>
          </p:nvPr>
        </p:nvSpPr>
        <p:spPr>
          <a:xfrm>
            <a:off x="539552" y="5517232"/>
            <a:ext cx="6264696" cy="639762"/>
          </a:xfrm>
        </p:spPr>
        <p:style>
          <a:lnRef idx="2">
            <a:schemeClr val="accent1"/>
          </a:lnRef>
          <a:fillRef idx="1">
            <a:schemeClr val="lt1"/>
          </a:fillRef>
          <a:effectRef idx="0">
            <a:schemeClr val="accent1"/>
          </a:effectRef>
          <a:fontRef idx="minor">
            <a:schemeClr val="dk1"/>
          </a:fontRef>
        </p:style>
        <p:txBody>
          <a:bodyPr>
            <a:noAutofit/>
          </a:bodyPr>
          <a:lstStyle/>
          <a:p>
            <a:pPr algn="r" rtl="1"/>
            <a:r>
              <a:rPr lang="fa-IR" sz="4000" dirty="0">
                <a:cs typeface="Yagut" pitchFamily="2" charset="-78"/>
              </a:rPr>
              <a:t>كنز </a:t>
            </a:r>
            <a:r>
              <a:rPr lang="fa-IR" sz="4000" dirty="0" smtClean="0">
                <a:cs typeface="Yagut" pitchFamily="2" charset="-78"/>
              </a:rPr>
              <a:t>العمال، ج 1 ، ص </a:t>
            </a:r>
            <a:r>
              <a:rPr lang="fa-IR" sz="4000" dirty="0">
                <a:cs typeface="Yagut" pitchFamily="2" charset="-78"/>
              </a:rPr>
              <a:t>188 ح955</a:t>
            </a:r>
            <a:endParaRPr lang="en-US" sz="4000" dirty="0">
              <a:cs typeface="Yagut" pitchFamily="2" charset="-78"/>
            </a:endParaRPr>
          </a:p>
        </p:txBody>
      </p:sp>
      <p:sp>
        <p:nvSpPr>
          <p:cNvPr id="8" name="Content Placeholder 7"/>
          <p:cNvSpPr>
            <a:spLocks noGrp="1"/>
          </p:cNvSpPr>
          <p:nvPr>
            <p:ph sz="quarter" idx="4"/>
          </p:nvPr>
        </p:nvSpPr>
        <p:spPr>
          <a:xfrm>
            <a:off x="683568" y="1844824"/>
            <a:ext cx="7200800" cy="2838301"/>
          </a:xfrm>
        </p:spPr>
        <p:txBody>
          <a:bodyPr>
            <a:noAutofit/>
          </a:bodyPr>
          <a:lstStyle/>
          <a:p>
            <a:pPr marL="0" indent="0" algn="justLow" rtl="1">
              <a:buNone/>
            </a:pPr>
            <a:r>
              <a:rPr lang="fa-IR" sz="4400" b="1" dirty="0">
                <a:cs typeface="Taher" pitchFamily="2" charset="-78"/>
              </a:rPr>
              <a:t>المتقي الهندي:</a:t>
            </a:r>
            <a:r>
              <a:rPr lang="fa-IR" sz="6000" b="1" dirty="0">
                <a:cs typeface="Taher" pitchFamily="2" charset="-78"/>
              </a:rPr>
              <a:t> أبو نصر السجزي في الإبانة وقال: غريب جدّا عن أبي هريرة. </a:t>
            </a:r>
            <a:endParaRPr lang="en-US" sz="5400" b="1" dirty="0">
              <a:cs typeface="Taher" pitchFamily="2" charset="-78"/>
            </a:endParaRPr>
          </a:p>
        </p:txBody>
      </p:sp>
      <p:sp>
        <p:nvSpPr>
          <p:cNvPr id="9" name="Flowchart: Alternate Process 8"/>
          <p:cNvSpPr/>
          <p:nvPr/>
        </p:nvSpPr>
        <p:spPr>
          <a:xfrm>
            <a:off x="1763688" y="1556792"/>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Flowchart: Alternate Process 9"/>
          <p:cNvSpPr/>
          <p:nvPr/>
        </p:nvSpPr>
        <p:spPr>
          <a:xfrm>
            <a:off x="5148064" y="1556792"/>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Sun 10"/>
          <p:cNvSpPr/>
          <p:nvPr/>
        </p:nvSpPr>
        <p:spPr>
          <a:xfrm>
            <a:off x="4499992" y="1412776"/>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80346259"/>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fa-IR" sz="6000" dirty="0" smtClean="0">
                <a:cs typeface="Sultan Medium" pitchFamily="2" charset="-78"/>
              </a:rPr>
              <a:t>نظر أبومنذر السامي</a:t>
            </a:r>
            <a:endParaRPr lang="en-US" sz="6000" dirty="0">
              <a:cs typeface="Sultan Medium" pitchFamily="2" charset="-78"/>
            </a:endParaRPr>
          </a:p>
        </p:txBody>
      </p:sp>
      <p:sp>
        <p:nvSpPr>
          <p:cNvPr id="3" name="Text Placeholder 2"/>
          <p:cNvSpPr>
            <a:spLocks noGrp="1"/>
          </p:cNvSpPr>
          <p:nvPr>
            <p:ph type="body" idx="1"/>
          </p:nvPr>
        </p:nvSpPr>
        <p:spPr>
          <a:xfrm>
            <a:off x="467544" y="5805264"/>
            <a:ext cx="7560840" cy="639762"/>
          </a:xfrm>
        </p:spPr>
        <p:style>
          <a:lnRef idx="2">
            <a:schemeClr val="accent1"/>
          </a:lnRef>
          <a:fillRef idx="1">
            <a:schemeClr val="lt1"/>
          </a:fillRef>
          <a:effectRef idx="0">
            <a:schemeClr val="accent1"/>
          </a:effectRef>
          <a:fontRef idx="minor">
            <a:schemeClr val="dk1"/>
          </a:fontRef>
        </p:style>
        <p:txBody>
          <a:bodyPr>
            <a:noAutofit/>
          </a:bodyPr>
          <a:lstStyle/>
          <a:p>
            <a:pPr algn="r" rtl="1"/>
            <a:r>
              <a:rPr lang="fa-IR" sz="3200" dirty="0">
                <a:cs typeface="Taher" pitchFamily="2" charset="-78"/>
              </a:rPr>
              <a:t>الزهرة العطرة في حديث </a:t>
            </a:r>
            <a:r>
              <a:rPr lang="fa-IR" sz="3200" dirty="0" smtClean="0">
                <a:cs typeface="Taher" pitchFamily="2" charset="-78"/>
              </a:rPr>
              <a:t>العترة، ص41</a:t>
            </a:r>
            <a:r>
              <a:rPr lang="fa-IR" sz="3200" dirty="0">
                <a:cs typeface="Taher" pitchFamily="2" charset="-78"/>
              </a:rPr>
              <a:t>، </a:t>
            </a:r>
            <a:r>
              <a:rPr lang="fa-IR" sz="3200" dirty="0" smtClean="0">
                <a:cs typeface="Taher" pitchFamily="2" charset="-78"/>
              </a:rPr>
              <a:t>دار </a:t>
            </a:r>
            <a:r>
              <a:rPr lang="fa-IR" sz="3200" dirty="0">
                <a:cs typeface="Taher" pitchFamily="2" charset="-78"/>
              </a:rPr>
              <a:t>الفقيه ـ </a:t>
            </a:r>
            <a:r>
              <a:rPr lang="fa-IR" sz="3200" dirty="0" smtClean="0">
                <a:cs typeface="Taher" pitchFamily="2" charset="-78"/>
              </a:rPr>
              <a:t>مصر</a:t>
            </a:r>
            <a:endParaRPr lang="en-US" sz="3200" dirty="0">
              <a:cs typeface="Taher" pitchFamily="2" charset="-78"/>
            </a:endParaRPr>
          </a:p>
        </p:txBody>
      </p:sp>
      <p:sp>
        <p:nvSpPr>
          <p:cNvPr id="8" name="Content Placeholder 7"/>
          <p:cNvSpPr>
            <a:spLocks noGrp="1"/>
          </p:cNvSpPr>
          <p:nvPr>
            <p:ph sz="quarter" idx="4"/>
          </p:nvPr>
        </p:nvSpPr>
        <p:spPr>
          <a:xfrm>
            <a:off x="683568" y="1988840"/>
            <a:ext cx="7272808" cy="3096344"/>
          </a:xfrm>
        </p:spPr>
        <p:txBody>
          <a:bodyPr>
            <a:noAutofit/>
          </a:bodyPr>
          <a:lstStyle/>
          <a:p>
            <a:pPr marL="0" indent="0" algn="justLow" rtl="1">
              <a:buNone/>
            </a:pPr>
            <a:r>
              <a:rPr lang="fa-IR" sz="4800" b="1" dirty="0">
                <a:cs typeface="Taher" pitchFamily="2" charset="-78"/>
              </a:rPr>
              <a:t>وعليه فلايصحّ من هذه الأحاديث في الاعتصام بالسنّة مع الكتاب حديث بنفسه ولا بغيره وإنّ ذلك غريب كما ذكره الحاكم، واللّه أعلم.</a:t>
            </a:r>
            <a:endParaRPr lang="en-US" sz="6000" b="1" dirty="0">
              <a:cs typeface="Taher" pitchFamily="2" charset="-78"/>
            </a:endParaRPr>
          </a:p>
        </p:txBody>
      </p:sp>
      <p:sp>
        <p:nvSpPr>
          <p:cNvPr id="5" name="Flowchart: Alternate Process 4"/>
          <p:cNvSpPr/>
          <p:nvPr/>
        </p:nvSpPr>
        <p:spPr>
          <a:xfrm>
            <a:off x="1763688" y="1628800"/>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Flowchart: Alternate Process 5"/>
          <p:cNvSpPr/>
          <p:nvPr/>
        </p:nvSpPr>
        <p:spPr>
          <a:xfrm>
            <a:off x="5148064" y="1628800"/>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7" name="Sun 6"/>
          <p:cNvSpPr/>
          <p:nvPr/>
        </p:nvSpPr>
        <p:spPr>
          <a:xfrm>
            <a:off x="4499992" y="1484784"/>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81036296"/>
      </p:ext>
    </p:extLst>
  </p:cSld>
  <p:clrMapOvr>
    <a:masterClrMapping/>
  </p:clrMapOvr>
  <mc:AlternateContent xmlns:mc="http://schemas.openxmlformats.org/markup-compatibility/2006" xmlns:p14="http://schemas.microsoft.com/office/powerpoint/2010/main">
    <mc:Choice Requires="p14">
      <p:transition spd="slow" p14:dur="1250">
        <p:push dir="r"/>
      </p:transition>
    </mc:Choice>
    <mc:Fallback xmlns="">
      <p:transition spd="slow">
        <p:push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60648"/>
            <a:ext cx="8136904" cy="1012974"/>
          </a:xfrm>
        </p:spPr>
        <p:txBody>
          <a:bodyPr>
            <a:noAutofit/>
          </a:bodyPr>
          <a:lstStyle/>
          <a:p>
            <a:pPr rtl="1"/>
            <a:r>
              <a:rPr lang="fa-IR" dirty="0" smtClean="0">
                <a:cs typeface="Sultan Medium" pitchFamily="2" charset="-78"/>
              </a:rPr>
              <a:t>شهادت حسن سقاف بر جعلي بودن روايت</a:t>
            </a:r>
            <a:endParaRPr lang="en-US" dirty="0">
              <a:cs typeface="Sultan Medium" pitchFamily="2" charset="-78"/>
            </a:endParaRPr>
          </a:p>
        </p:txBody>
      </p:sp>
      <p:sp>
        <p:nvSpPr>
          <p:cNvPr id="3" name="Text Placeholder 2"/>
          <p:cNvSpPr>
            <a:spLocks noGrp="1"/>
          </p:cNvSpPr>
          <p:nvPr>
            <p:ph type="body" idx="1"/>
          </p:nvPr>
        </p:nvSpPr>
        <p:spPr>
          <a:xfrm>
            <a:off x="1115616" y="5669558"/>
            <a:ext cx="5499820" cy="639762"/>
          </a:xfrm>
        </p:spPr>
        <p:style>
          <a:lnRef idx="2">
            <a:schemeClr val="accent1"/>
          </a:lnRef>
          <a:fillRef idx="1">
            <a:schemeClr val="lt1"/>
          </a:fillRef>
          <a:effectRef idx="0">
            <a:schemeClr val="accent1"/>
          </a:effectRef>
          <a:fontRef idx="minor">
            <a:schemeClr val="dk1"/>
          </a:fontRef>
        </p:style>
        <p:txBody>
          <a:bodyPr>
            <a:noAutofit/>
          </a:bodyPr>
          <a:lstStyle/>
          <a:p>
            <a:pPr algn="r" rtl="1"/>
            <a:r>
              <a:rPr lang="fa-IR" sz="3600" b="0" dirty="0">
                <a:cs typeface="Taher" pitchFamily="2" charset="-78"/>
              </a:rPr>
              <a:t>صحيح شرح العقيدة </a:t>
            </a:r>
            <a:r>
              <a:rPr lang="fa-IR" sz="3600" b="0" dirty="0" smtClean="0">
                <a:cs typeface="Taher" pitchFamily="2" charset="-78"/>
              </a:rPr>
              <a:t>الطحاوية، ص 654</a:t>
            </a:r>
            <a:endParaRPr lang="en-US" sz="3600" b="0" dirty="0">
              <a:cs typeface="Taher" pitchFamily="2" charset="-78"/>
            </a:endParaRPr>
          </a:p>
        </p:txBody>
      </p:sp>
      <p:sp>
        <p:nvSpPr>
          <p:cNvPr id="8" name="Content Placeholder 7"/>
          <p:cNvSpPr>
            <a:spLocks noGrp="1"/>
          </p:cNvSpPr>
          <p:nvPr>
            <p:ph sz="quarter" idx="4"/>
          </p:nvPr>
        </p:nvSpPr>
        <p:spPr>
          <a:xfrm>
            <a:off x="755576" y="1772816"/>
            <a:ext cx="7272808" cy="3744416"/>
          </a:xfrm>
        </p:spPr>
        <p:txBody>
          <a:bodyPr>
            <a:noAutofit/>
          </a:bodyPr>
          <a:lstStyle/>
          <a:p>
            <a:pPr marL="0" indent="0" algn="justLow" rtl="1">
              <a:buNone/>
            </a:pPr>
            <a:r>
              <a:rPr lang="fa-IR" sz="4000" b="1" dirty="0">
                <a:cs typeface="Taher" pitchFamily="2" charset="-78"/>
              </a:rPr>
              <a:t>وأمّا حديث «تركت فيكم ما إن تمسكتم بهما لن تضلّوا بعدي كتاب اللّه وسنتي» الذى يردّده الناس فيما بينهم ويقوله الخطباء على المنابر فحديث موضوع مكذوب وضعه الأمويّون وأتباعهم ليصرفوا الناس عن هذا الحديث الصحيح فى العترة، فانتبه لذلك جدّا</a:t>
            </a:r>
            <a:endParaRPr lang="en-US" sz="4800" b="1" dirty="0">
              <a:cs typeface="Taher" pitchFamily="2" charset="-78"/>
            </a:endParaRPr>
          </a:p>
        </p:txBody>
      </p:sp>
      <p:sp>
        <p:nvSpPr>
          <p:cNvPr id="5" name="Flowchart: Alternate Process 4"/>
          <p:cNvSpPr/>
          <p:nvPr/>
        </p:nvSpPr>
        <p:spPr>
          <a:xfrm>
            <a:off x="1475656"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Flowchart: Alternate Process 5"/>
          <p:cNvSpPr/>
          <p:nvPr/>
        </p:nvSpPr>
        <p:spPr>
          <a:xfrm>
            <a:off x="4860032"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7" name="Sun 6"/>
          <p:cNvSpPr/>
          <p:nvPr/>
        </p:nvSpPr>
        <p:spPr>
          <a:xfrm>
            <a:off x="4211960" y="1196752"/>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9" name="Right Arrow 8">
            <a:hlinkClick r:id="rId2" action="ppaction://hlinksldjump"/>
          </p:cNvPr>
          <p:cNvSpPr/>
          <p:nvPr/>
        </p:nvSpPr>
        <p:spPr>
          <a:xfrm>
            <a:off x="-36512" y="4462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2859099"/>
      </p:ext>
    </p:extLst>
  </p:cSld>
  <p:clrMapOvr>
    <a:masterClrMapping/>
  </p:clrMapOvr>
  <mc:AlternateContent xmlns:mc="http://schemas.openxmlformats.org/markup-compatibility/2006" xmlns:p14="http://schemas.microsoft.com/office/powerpoint/2010/main">
    <mc:Choice Requires="p14">
      <p:transition spd="slow" p14:dur="1250">
        <p:push/>
      </p:transition>
    </mc:Choice>
    <mc:Fallback xmlns="">
      <p:transition spd="slow">
        <p:push/>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4738538"/>
          </a:xfrm>
        </p:spPr>
        <p:style>
          <a:lnRef idx="1">
            <a:schemeClr val="accent3"/>
          </a:lnRef>
          <a:fillRef idx="2">
            <a:schemeClr val="accent3"/>
          </a:fillRef>
          <a:effectRef idx="1">
            <a:schemeClr val="accent3"/>
          </a:effectRef>
          <a:fontRef idx="minor">
            <a:schemeClr val="dk1"/>
          </a:fontRef>
        </p:style>
        <p:txBody>
          <a:bodyPr>
            <a:normAutofit fontScale="90000"/>
          </a:bodyPr>
          <a:lstStyle/>
          <a:p>
            <a:pPr rtl="1">
              <a:lnSpc>
                <a:spcPct val="150000"/>
              </a:lnSpc>
            </a:pPr>
            <a:r>
              <a:rPr lang="fa-IR" sz="8000" dirty="0" smtClean="0">
                <a:cs typeface="Sultan Medium" pitchFamily="2" charset="-78"/>
              </a:rPr>
              <a:t>كتاب الله و عترتي</a:t>
            </a:r>
            <a:br>
              <a:rPr lang="fa-IR" sz="8000" dirty="0" smtClean="0">
                <a:cs typeface="Sultan Medium" pitchFamily="2" charset="-78"/>
              </a:rPr>
            </a:br>
            <a:r>
              <a:rPr lang="fa-IR" sz="4800" dirty="0" smtClean="0">
                <a:cs typeface="Sultan Medium" pitchFamily="2" charset="-78"/>
              </a:rPr>
              <a:t>يا</a:t>
            </a:r>
            <a:r>
              <a:rPr lang="fa-IR" sz="8000" dirty="0" smtClean="0">
                <a:cs typeface="Sultan Medium" pitchFamily="2" charset="-78"/>
              </a:rPr>
              <a:t/>
            </a:r>
            <a:br>
              <a:rPr lang="fa-IR" sz="8000" dirty="0" smtClean="0">
                <a:cs typeface="Sultan Medium" pitchFamily="2" charset="-78"/>
              </a:rPr>
            </a:br>
            <a:r>
              <a:rPr lang="fa-IR" sz="8000" b="1" dirty="0" smtClean="0">
                <a:cs typeface="0 Esfehan Bold" pitchFamily="2" charset="-78"/>
              </a:rPr>
              <a:t>كتاب الله و سنتي</a:t>
            </a:r>
            <a:endParaRPr lang="en-US" sz="8000" b="1" dirty="0">
              <a:cs typeface="0 Esfehan Bold" pitchFamily="2" charset="-78"/>
            </a:endParaRPr>
          </a:p>
        </p:txBody>
      </p:sp>
    </p:spTree>
    <p:extLst>
      <p:ext uri="{BB962C8B-B14F-4D97-AF65-F5344CB8AC3E}">
        <p14:creationId xmlns:p14="http://schemas.microsoft.com/office/powerpoint/2010/main" val="22223751"/>
      </p:ext>
    </p:extLst>
  </p:cSld>
  <p:clrMapOvr>
    <a:masterClrMapping/>
  </p:clrMapOvr>
  <mc:AlternateContent xmlns:mc="http://schemas.openxmlformats.org/markup-compatibility/2006" xmlns:p14="http://schemas.microsoft.com/office/powerpoint/2010/main">
    <mc:Choice Requires="p14">
      <p:transition spd="slow" p14:dur="175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67544" y="908720"/>
            <a:ext cx="8229600" cy="3960440"/>
          </a:xfrm>
        </p:spPr>
        <p:txBody>
          <a:bodyPr>
            <a:noAutofit/>
          </a:bodyPr>
          <a:lstStyle/>
          <a:p>
            <a:pPr rtl="1">
              <a:lnSpc>
                <a:spcPct val="150000"/>
              </a:lnSpc>
            </a:pPr>
            <a:r>
              <a:rPr lang="fa-IR" sz="6600" dirty="0" smtClean="0">
                <a:cs typeface="Sultan Medium" pitchFamily="2" charset="-78"/>
              </a:rPr>
              <a:t>مخالفت‌هاي خلفا</a:t>
            </a:r>
            <a:br>
              <a:rPr lang="fa-IR" sz="6600" dirty="0" smtClean="0">
                <a:cs typeface="Sultan Medium" pitchFamily="2" charset="-78"/>
              </a:rPr>
            </a:br>
            <a:r>
              <a:rPr lang="fa-IR" dirty="0" smtClean="0">
                <a:cs typeface="Sultan Medium" pitchFamily="2" charset="-78"/>
              </a:rPr>
              <a:t>با روايت:</a:t>
            </a:r>
            <a:r>
              <a:rPr lang="fa-IR" sz="6600" dirty="0" smtClean="0">
                <a:cs typeface="Sultan Medium" pitchFamily="2" charset="-78"/>
              </a:rPr>
              <a:t/>
            </a:r>
            <a:br>
              <a:rPr lang="fa-IR" sz="6600" dirty="0" smtClean="0">
                <a:cs typeface="Sultan Medium" pitchFamily="2" charset="-78"/>
              </a:rPr>
            </a:br>
            <a:r>
              <a:rPr lang="fa-IR" sz="6600" dirty="0" smtClean="0">
                <a:cs typeface="Sultan Medium" pitchFamily="2" charset="-78"/>
              </a:rPr>
              <a:t> « كتاب الله وسنتي»</a:t>
            </a:r>
            <a:endParaRPr lang="en-US" sz="6600" dirty="0">
              <a:cs typeface="Sultan Medium" pitchFamily="2" charset="-78"/>
            </a:endParaRPr>
          </a:p>
        </p:txBody>
      </p:sp>
    </p:spTree>
    <p:extLst>
      <p:ext uri="{BB962C8B-B14F-4D97-AF65-F5344CB8AC3E}">
        <p14:creationId xmlns:p14="http://schemas.microsoft.com/office/powerpoint/2010/main" val="107401596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67544" y="908720"/>
            <a:ext cx="8229600" cy="3960440"/>
          </a:xfrm>
        </p:spPr>
        <p:txBody>
          <a:bodyPr>
            <a:noAutofit/>
          </a:bodyPr>
          <a:lstStyle/>
          <a:p>
            <a:pPr marL="0" indent="0" rtl="1"/>
            <a:r>
              <a:rPr lang="fa-IR" sz="8000" b="1" dirty="0">
                <a:cs typeface="0 Esfehan Bold" pitchFamily="2" charset="-78"/>
              </a:rPr>
              <a:t>مخالفت‌هاي ابوبكر</a:t>
            </a:r>
            <a:br>
              <a:rPr lang="fa-IR" sz="8000" b="1" dirty="0">
                <a:cs typeface="0 Esfehan Bold" pitchFamily="2" charset="-78"/>
              </a:rPr>
            </a:br>
            <a:r>
              <a:rPr lang="fa-IR" sz="8000" b="1" dirty="0">
                <a:cs typeface="0 Esfehan Bold" pitchFamily="2" charset="-78"/>
              </a:rPr>
              <a:t> با</a:t>
            </a:r>
            <a:br>
              <a:rPr lang="fa-IR" sz="8000" b="1" dirty="0">
                <a:cs typeface="0 Esfehan Bold" pitchFamily="2" charset="-78"/>
              </a:rPr>
            </a:br>
            <a:r>
              <a:rPr lang="fa-IR" sz="8000" b="1" dirty="0">
                <a:cs typeface="0 Esfehan Bold" pitchFamily="2" charset="-78"/>
              </a:rPr>
              <a:t> سنت </a:t>
            </a:r>
            <a:r>
              <a:rPr lang="fa-IR" sz="8000" b="1" dirty="0" smtClean="0">
                <a:cs typeface="0 Esfehan Bold" pitchFamily="2" charset="-78"/>
              </a:rPr>
              <a:t>پيامبر </a:t>
            </a:r>
            <a:r>
              <a:rPr lang="fa-IR" sz="5400" b="1" dirty="0" smtClean="0">
                <a:cs typeface="0 Esfehan Bold" pitchFamily="2" charset="-78"/>
              </a:rPr>
              <a:t>صلی الله علیه و آله</a:t>
            </a:r>
            <a:endParaRPr lang="en-US" sz="8000" b="1" dirty="0">
              <a:cs typeface="0 Esfehan Bold" pitchFamily="2" charset="-78"/>
            </a:endParaRPr>
          </a:p>
        </p:txBody>
      </p:sp>
    </p:spTree>
    <p:extLst>
      <p:ext uri="{BB962C8B-B14F-4D97-AF65-F5344CB8AC3E}">
        <p14:creationId xmlns:p14="http://schemas.microsoft.com/office/powerpoint/2010/main" val="55713630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5576" y="274638"/>
            <a:ext cx="7678158" cy="994122"/>
          </a:xfrm>
        </p:spPr>
        <p:txBody>
          <a:bodyPr>
            <a:noAutofit/>
          </a:bodyPr>
          <a:lstStyle/>
          <a:p>
            <a:pPr rtl="1"/>
            <a:r>
              <a:rPr lang="fa-IR" sz="5400" dirty="0" smtClean="0">
                <a:cs typeface="Sultan Medium" pitchFamily="2" charset="-78"/>
              </a:rPr>
              <a:t>آتش زدن روايات رسول خدا</a:t>
            </a:r>
            <a:r>
              <a:rPr lang="fa-IR" sz="5400" dirty="0" smtClean="0">
                <a:cs typeface="Sultan Medium" pitchFamily="2" charset="-78"/>
                <a:sym typeface="Roumouz"/>
              </a:rPr>
              <a:t> </a:t>
            </a:r>
            <a:r>
              <a:rPr lang="fa-IR" sz="3600" dirty="0" smtClean="0">
                <a:cs typeface="Sultan Medium" pitchFamily="2" charset="-78"/>
                <a:sym typeface="Roumouz"/>
              </a:rPr>
              <a:t>صلی الله علیه و آله</a:t>
            </a:r>
            <a:endParaRPr lang="en-US" sz="5400" dirty="0">
              <a:cs typeface="Sultan Medium" pitchFamily="2" charset="-78"/>
            </a:endParaRPr>
          </a:p>
        </p:txBody>
      </p:sp>
      <p:sp>
        <p:nvSpPr>
          <p:cNvPr id="7" name="Rectangle 6"/>
          <p:cNvSpPr/>
          <p:nvPr/>
        </p:nvSpPr>
        <p:spPr>
          <a:xfrm>
            <a:off x="874048" y="1556792"/>
            <a:ext cx="7010320" cy="2811026"/>
          </a:xfrm>
          <a:prstGeom prst="rect">
            <a:avLst/>
          </a:prstGeom>
        </p:spPr>
        <p:txBody>
          <a:bodyPr wrap="square">
            <a:spAutoFit/>
          </a:bodyPr>
          <a:lstStyle/>
          <a:p>
            <a:pPr algn="justLow" rtl="1">
              <a:lnSpc>
                <a:spcPts val="5300"/>
              </a:lnSpc>
            </a:pPr>
            <a:r>
              <a:rPr lang="ar-SA" sz="4000" b="1" dirty="0">
                <a:cs typeface="Taher" pitchFamily="2" charset="-78"/>
              </a:rPr>
              <a:t>جَمَعَ أَبِي الْحَدِيثَ عَنْ رَسُولِ اللَّهِ </a:t>
            </a:r>
            <a:r>
              <a:rPr lang="ar-SA" sz="4000" b="1" dirty="0" smtClean="0">
                <a:cs typeface="Taher" pitchFamily="2" charset="-78"/>
              </a:rPr>
              <a:t>وَ</a:t>
            </a:r>
            <a:r>
              <a:rPr lang="fa-IR" sz="4000" b="1" dirty="0" smtClean="0">
                <a:cs typeface="Taher" pitchFamily="2" charset="-78"/>
              </a:rPr>
              <a:t> </a:t>
            </a:r>
            <a:r>
              <a:rPr lang="ar-SA" sz="4000" b="1" dirty="0" smtClean="0">
                <a:cs typeface="Taher" pitchFamily="2" charset="-78"/>
              </a:rPr>
              <a:t>كَانَتْ </a:t>
            </a:r>
            <a:r>
              <a:rPr lang="ar-SA" sz="4000" b="1" dirty="0">
                <a:cs typeface="Taher" pitchFamily="2" charset="-78"/>
              </a:rPr>
              <a:t>خَمْسَمَائَةِ </a:t>
            </a:r>
            <a:r>
              <a:rPr lang="ar-SA" sz="4000" b="1" dirty="0" smtClean="0">
                <a:cs typeface="Taher" pitchFamily="2" charset="-78"/>
              </a:rPr>
              <a:t>حَدِيثٍ، </a:t>
            </a:r>
            <a:r>
              <a:rPr lang="ar-SA" sz="4000" b="1" dirty="0">
                <a:cs typeface="Taher" pitchFamily="2" charset="-78"/>
              </a:rPr>
              <a:t>فَبَاتَ لَيْلَةً يَتَقَلَّبُ كَثِيرَاً ، قَالَتْ : فَغَمَّنِي ، فَقُلْتُ : تَتَقَلَّبُ لِشَكْوَى أَوْ لِشَيْءٍ بَلَغَكَ ؟ فَلَمَّا أَصْبَحَ قَالَ : أَيْ بُنَيَّةُ هَلُمي الأَحَادِيثَ الَّتِي عِنْدَكِ فَجِئْتُهُ بها فَدَعَا بِنَارٍ فَأَحْرَقَهَا .</a:t>
            </a:r>
            <a:endParaRPr lang="en-US" sz="4000" b="1" dirty="0">
              <a:cs typeface="Taher" pitchFamily="2" charset="-78"/>
            </a:endParaRPr>
          </a:p>
        </p:txBody>
      </p:sp>
      <p:sp>
        <p:nvSpPr>
          <p:cNvPr id="8" name="Rectangle 7"/>
          <p:cNvSpPr/>
          <p:nvPr/>
        </p:nvSpPr>
        <p:spPr>
          <a:xfrm>
            <a:off x="2339752" y="5877272"/>
            <a:ext cx="2866489"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ar-SA" sz="3200" dirty="0">
                <a:cs typeface="Taher" pitchFamily="2" charset="-78"/>
              </a:rPr>
              <a:t>تذكرة الحفاظ </a:t>
            </a:r>
            <a:r>
              <a:rPr lang="fa-IR" sz="3200" dirty="0" smtClean="0">
                <a:cs typeface="Taher" pitchFamily="2" charset="-78"/>
              </a:rPr>
              <a:t> ، ذهبي</a:t>
            </a:r>
            <a:endParaRPr lang="en-US" sz="3200" dirty="0">
              <a:cs typeface="Taher" pitchFamily="2" charset="-78"/>
            </a:endParaRPr>
          </a:p>
        </p:txBody>
      </p:sp>
      <p:sp>
        <p:nvSpPr>
          <p:cNvPr id="9" name="Rectangle 8"/>
          <p:cNvSpPr/>
          <p:nvPr/>
        </p:nvSpPr>
        <p:spPr>
          <a:xfrm>
            <a:off x="1619672" y="5882091"/>
            <a:ext cx="683199"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ج </a:t>
            </a:r>
            <a:r>
              <a:rPr lang="fa-IR" sz="3200" dirty="0" smtClean="0">
                <a:cs typeface="Yagut" pitchFamily="2" charset="-78"/>
              </a:rPr>
              <a:t>1</a:t>
            </a:r>
            <a:endParaRPr lang="en-US" sz="3200" dirty="0">
              <a:cs typeface="Yagut" pitchFamily="2" charset="-78"/>
            </a:endParaRPr>
          </a:p>
        </p:txBody>
      </p:sp>
      <p:sp>
        <p:nvSpPr>
          <p:cNvPr id="10" name="Rectangle 9"/>
          <p:cNvSpPr/>
          <p:nvPr/>
        </p:nvSpPr>
        <p:spPr>
          <a:xfrm>
            <a:off x="486156" y="5882764"/>
            <a:ext cx="1061508"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a:cs typeface="Yagut" pitchFamily="2" charset="-78"/>
              </a:rPr>
              <a:t>ص </a:t>
            </a:r>
            <a:r>
              <a:rPr lang="fa-IR" sz="3600" dirty="0" smtClean="0">
                <a:cs typeface="Yagut" pitchFamily="2" charset="-78"/>
              </a:rPr>
              <a:t>5</a:t>
            </a:r>
            <a:endParaRPr lang="en-US" sz="3600" dirty="0">
              <a:cs typeface="Yagut" pitchFamily="2" charset="-78"/>
            </a:endParaRPr>
          </a:p>
        </p:txBody>
      </p:sp>
      <p:sp>
        <p:nvSpPr>
          <p:cNvPr id="16" name="Flowchart: Alternate Process 15"/>
          <p:cNvSpPr/>
          <p:nvPr/>
        </p:nvSpPr>
        <p:spPr>
          <a:xfrm>
            <a:off x="1763688" y="1196752"/>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7" name="Flowchart: Alternate Process 16"/>
          <p:cNvSpPr/>
          <p:nvPr/>
        </p:nvSpPr>
        <p:spPr>
          <a:xfrm>
            <a:off x="5148064" y="1196752"/>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8" name="Sun 17"/>
          <p:cNvSpPr/>
          <p:nvPr/>
        </p:nvSpPr>
        <p:spPr>
          <a:xfrm>
            <a:off x="4499992" y="1052736"/>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842221846"/>
      </p:ext>
    </p:extLst>
  </p:cSld>
  <p:clrMapOvr>
    <a:masterClrMapping/>
  </p:clrMapOvr>
  <mc:AlternateContent xmlns:mc="http://schemas.openxmlformats.org/markup-compatibility/2006" xmlns:p14="http://schemas.microsoft.com/office/powerpoint/2010/main">
    <mc:Choice Requires="p14">
      <p:transition spd="slow" p14:dur="1250">
        <p:pull/>
      </p:transition>
    </mc:Choice>
    <mc:Fallback xmlns="">
      <p:transition spd="slow">
        <p:pull/>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87624" y="274638"/>
            <a:ext cx="7128792" cy="994122"/>
          </a:xfrm>
        </p:spPr>
        <p:txBody>
          <a:bodyPr>
            <a:normAutofit/>
          </a:bodyPr>
          <a:lstStyle/>
          <a:p>
            <a:pPr rtl="1"/>
            <a:r>
              <a:rPr lang="fa-IR" sz="5400" dirty="0" smtClean="0">
                <a:cs typeface="Sultan Medium" pitchFamily="2" charset="-78"/>
              </a:rPr>
              <a:t>ممانعت ابوبكر از نقل روايت</a:t>
            </a:r>
            <a:endParaRPr lang="en-US" sz="5400" dirty="0">
              <a:cs typeface="Sultan Medium" pitchFamily="2" charset="-78"/>
            </a:endParaRPr>
          </a:p>
        </p:txBody>
      </p:sp>
      <p:sp>
        <p:nvSpPr>
          <p:cNvPr id="7" name="Rectangle 6"/>
          <p:cNvSpPr/>
          <p:nvPr/>
        </p:nvSpPr>
        <p:spPr>
          <a:xfrm>
            <a:off x="1043608" y="1556792"/>
            <a:ext cx="7154336" cy="3490699"/>
          </a:xfrm>
          <a:prstGeom prst="rect">
            <a:avLst/>
          </a:prstGeom>
        </p:spPr>
        <p:txBody>
          <a:bodyPr wrap="square">
            <a:spAutoFit/>
          </a:bodyPr>
          <a:lstStyle/>
          <a:p>
            <a:pPr algn="justLow" rtl="1">
              <a:lnSpc>
                <a:spcPts val="5300"/>
              </a:lnSpc>
            </a:pPr>
            <a:r>
              <a:rPr lang="ar-SA" sz="4000" b="1" dirty="0">
                <a:cs typeface="Taher" pitchFamily="2" charset="-78"/>
              </a:rPr>
              <a:t>أن الصديق جمع الناس بعد وفاة نبيهم فقال إنكم تحدثون عن رسول </a:t>
            </a:r>
            <a:r>
              <a:rPr lang="ar-SA" sz="4000" b="1" dirty="0" smtClean="0">
                <a:cs typeface="Taher" pitchFamily="2" charset="-78"/>
              </a:rPr>
              <a:t>الله</a:t>
            </a:r>
            <a:r>
              <a:rPr lang="fa-IR" sz="2800" b="1" dirty="0" smtClean="0">
                <a:cs typeface="Taher" pitchFamily="2" charset="-78"/>
                <a:sym typeface="Roumouz"/>
              </a:rPr>
              <a:t>[صلی الله علیه و آله]</a:t>
            </a:r>
            <a:r>
              <a:rPr lang="ar-SA" sz="4000" b="1" dirty="0" smtClean="0">
                <a:cs typeface="Taher" pitchFamily="2" charset="-78"/>
              </a:rPr>
              <a:t> </a:t>
            </a:r>
            <a:r>
              <a:rPr lang="ar-SA" sz="4000" b="1" dirty="0">
                <a:cs typeface="Taher" pitchFamily="2" charset="-78"/>
              </a:rPr>
              <a:t>أحاديث تختلفون فيها والناس بعدكم أشد اختلافا فلا تحدثوا عن رسول الله شيئا فمن سألكم فقولوا بيننا وبينكم كتاب الله فاستحلوا حلاله وحرموا حرامه .</a:t>
            </a:r>
            <a:endParaRPr lang="en-US" sz="4000" b="1" dirty="0">
              <a:cs typeface="Taher" pitchFamily="2" charset="-78"/>
            </a:endParaRPr>
          </a:p>
        </p:txBody>
      </p:sp>
      <p:sp>
        <p:nvSpPr>
          <p:cNvPr id="8" name="Rectangle 7"/>
          <p:cNvSpPr/>
          <p:nvPr/>
        </p:nvSpPr>
        <p:spPr>
          <a:xfrm>
            <a:off x="2339752" y="5877272"/>
            <a:ext cx="2866489"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ar-SA" sz="3200" dirty="0">
                <a:cs typeface="Taher" pitchFamily="2" charset="-78"/>
              </a:rPr>
              <a:t>تذكرة الحفاظ </a:t>
            </a:r>
            <a:r>
              <a:rPr lang="fa-IR" sz="3200" dirty="0" smtClean="0">
                <a:cs typeface="Taher" pitchFamily="2" charset="-78"/>
              </a:rPr>
              <a:t> ، ذهبي</a:t>
            </a:r>
            <a:endParaRPr lang="en-US" sz="3200" dirty="0">
              <a:cs typeface="Taher" pitchFamily="2" charset="-78"/>
            </a:endParaRPr>
          </a:p>
        </p:txBody>
      </p:sp>
      <p:sp>
        <p:nvSpPr>
          <p:cNvPr id="9" name="Rectangle 8"/>
          <p:cNvSpPr/>
          <p:nvPr/>
        </p:nvSpPr>
        <p:spPr>
          <a:xfrm>
            <a:off x="1584545" y="5882091"/>
            <a:ext cx="683199"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ج </a:t>
            </a:r>
            <a:r>
              <a:rPr lang="fa-IR" sz="3200" dirty="0" smtClean="0">
                <a:cs typeface="Yagut" pitchFamily="2" charset="-78"/>
              </a:rPr>
              <a:t>1</a:t>
            </a:r>
            <a:endParaRPr lang="en-US" sz="3200" dirty="0">
              <a:cs typeface="Yagut" pitchFamily="2" charset="-78"/>
            </a:endParaRPr>
          </a:p>
        </p:txBody>
      </p:sp>
      <p:sp>
        <p:nvSpPr>
          <p:cNvPr id="10" name="Rectangle 9"/>
          <p:cNvSpPr/>
          <p:nvPr/>
        </p:nvSpPr>
        <p:spPr>
          <a:xfrm>
            <a:off x="486156" y="5882764"/>
            <a:ext cx="1061508"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a:cs typeface="Yagut" pitchFamily="2" charset="-78"/>
              </a:rPr>
              <a:t>ص </a:t>
            </a:r>
            <a:r>
              <a:rPr lang="fa-IR" sz="3600" dirty="0" smtClean="0">
                <a:cs typeface="Yagut" pitchFamily="2" charset="-78"/>
              </a:rPr>
              <a:t>2</a:t>
            </a:r>
            <a:endParaRPr lang="en-US" sz="3600" dirty="0">
              <a:cs typeface="Yagut" pitchFamily="2" charset="-78"/>
            </a:endParaRPr>
          </a:p>
        </p:txBody>
      </p:sp>
      <p:sp>
        <p:nvSpPr>
          <p:cNvPr id="11" name="Flowchart: Alternate Process 10"/>
          <p:cNvSpPr/>
          <p:nvPr/>
        </p:nvSpPr>
        <p:spPr>
          <a:xfrm>
            <a:off x="1763688"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2" name="Flowchart: Alternate Process 11"/>
          <p:cNvSpPr/>
          <p:nvPr/>
        </p:nvSpPr>
        <p:spPr>
          <a:xfrm>
            <a:off x="5148064"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3" name="Sun 12"/>
          <p:cNvSpPr/>
          <p:nvPr/>
        </p:nvSpPr>
        <p:spPr>
          <a:xfrm>
            <a:off x="4499992" y="1268760"/>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259054040"/>
      </p:ext>
    </p:extLst>
  </p:cSld>
  <p:clrMapOvr>
    <a:masterClrMapping/>
  </p:clrMapOvr>
  <mc:AlternateContent xmlns:mc="http://schemas.openxmlformats.org/markup-compatibility/2006" xmlns:p14="http://schemas.microsoft.com/office/powerpoint/2010/main">
    <mc:Choice Requires="p14">
      <p:transition spd="slow" p14:dur="1250">
        <p:pull dir="r"/>
      </p:transition>
    </mc:Choice>
    <mc:Fallback xmlns="">
      <p:transition spd="slow">
        <p:pull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67544" y="908720"/>
            <a:ext cx="8229600" cy="3960440"/>
          </a:xfrm>
        </p:spPr>
        <p:txBody>
          <a:bodyPr>
            <a:noAutofit/>
          </a:bodyPr>
          <a:lstStyle/>
          <a:p>
            <a:pPr marL="0" indent="0" rtl="1"/>
            <a:r>
              <a:rPr lang="fa-IR" sz="6000" dirty="0">
                <a:cs typeface="Sultan Medium" pitchFamily="2" charset="-78"/>
              </a:rPr>
              <a:t>مخالفت‌هاي عمر بن الخطاب</a:t>
            </a:r>
            <a:r>
              <a:rPr lang="fa-IR" sz="6600" dirty="0">
                <a:cs typeface="Sultan Medium" pitchFamily="2" charset="-78"/>
              </a:rPr>
              <a:t/>
            </a:r>
            <a:br>
              <a:rPr lang="fa-IR" sz="6600" dirty="0">
                <a:cs typeface="Sultan Medium" pitchFamily="2" charset="-78"/>
              </a:rPr>
            </a:br>
            <a:r>
              <a:rPr lang="fa-IR" sz="6600" dirty="0">
                <a:cs typeface="Sultan Medium" pitchFamily="2" charset="-78"/>
              </a:rPr>
              <a:t>با </a:t>
            </a:r>
            <a:br>
              <a:rPr lang="fa-IR" sz="6600" dirty="0">
                <a:cs typeface="Sultan Medium" pitchFamily="2" charset="-78"/>
              </a:rPr>
            </a:br>
            <a:r>
              <a:rPr lang="fa-IR" sz="6600" dirty="0">
                <a:cs typeface="Sultan Medium" pitchFamily="2" charset="-78"/>
              </a:rPr>
              <a:t>سنت رسول </a:t>
            </a:r>
            <a:r>
              <a:rPr lang="fa-IR" sz="6600" dirty="0" smtClean="0">
                <a:cs typeface="Sultan Medium" pitchFamily="2" charset="-78"/>
              </a:rPr>
              <a:t>خدا</a:t>
            </a:r>
            <a:r>
              <a:rPr lang="fa-IR" sz="6600" dirty="0" smtClean="0">
                <a:cs typeface="Sultan Medium" pitchFamily="2" charset="-78"/>
                <a:sym typeface="Roumouz"/>
              </a:rPr>
              <a:t> </a:t>
            </a:r>
            <a:r>
              <a:rPr lang="fa-IR" sz="4000" dirty="0" smtClean="0">
                <a:cs typeface="Sultan Medium" pitchFamily="2" charset="-78"/>
                <a:sym typeface="Roumouz"/>
              </a:rPr>
              <a:t>صلی الله علیه و آله و سلم</a:t>
            </a:r>
            <a:endParaRPr lang="en-US" sz="6000" b="1" dirty="0">
              <a:cs typeface="0 Esfehan Bold" pitchFamily="2" charset="-78"/>
            </a:endParaRPr>
          </a:p>
        </p:txBody>
      </p:sp>
    </p:spTree>
    <p:extLst>
      <p:ext uri="{BB962C8B-B14F-4D97-AF65-F5344CB8AC3E}">
        <p14:creationId xmlns:p14="http://schemas.microsoft.com/office/powerpoint/2010/main" val="178393239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323528" y="116632"/>
            <a:ext cx="7772400" cy="1181993"/>
          </a:xfrm>
        </p:spPr>
        <p:txBody>
          <a:bodyPr>
            <a:normAutofit fontScale="90000"/>
          </a:bodyPr>
          <a:lstStyle/>
          <a:p>
            <a:pPr rtl="1"/>
            <a:r>
              <a:rPr lang="fa-IR" sz="5400" dirty="0" smtClean="0">
                <a:cs typeface="Sultan Medium" pitchFamily="2" charset="-78"/>
              </a:rPr>
              <a:t>آتش زدن روايات رسول خدا</a:t>
            </a:r>
            <a:r>
              <a:rPr lang="fa-IR" sz="5400" dirty="0" smtClean="0">
                <a:cs typeface="Sultan Medium" pitchFamily="2" charset="-78"/>
                <a:sym typeface="Roumouz"/>
              </a:rPr>
              <a:t> </a:t>
            </a:r>
            <a:r>
              <a:rPr lang="fa-IR" sz="3600" dirty="0" smtClean="0">
                <a:cs typeface="Sultan Medium" pitchFamily="2" charset="-78"/>
                <a:sym typeface="Roumouz"/>
              </a:rPr>
              <a:t>صلی الله علیه و آله</a:t>
            </a:r>
            <a:endParaRPr lang="en-US" sz="5400" dirty="0">
              <a:cs typeface="Sultan Medium" pitchFamily="2" charset="-78"/>
            </a:endParaRPr>
          </a:p>
        </p:txBody>
      </p:sp>
      <p:sp>
        <p:nvSpPr>
          <p:cNvPr id="7" name="Rectangle 6"/>
          <p:cNvSpPr/>
          <p:nvPr/>
        </p:nvSpPr>
        <p:spPr>
          <a:xfrm>
            <a:off x="611560" y="1484784"/>
            <a:ext cx="7370360" cy="3785652"/>
          </a:xfrm>
          <a:prstGeom prst="rect">
            <a:avLst/>
          </a:prstGeom>
        </p:spPr>
        <p:txBody>
          <a:bodyPr wrap="square">
            <a:spAutoFit/>
          </a:bodyPr>
          <a:lstStyle/>
          <a:p>
            <a:pPr algn="justLow" rtl="1"/>
            <a:r>
              <a:rPr lang="ar-SA" sz="4800" b="1" dirty="0">
                <a:cs typeface="Taher" pitchFamily="2" charset="-78"/>
              </a:rPr>
              <a:t>قال زيد بن يحيى حدثنا عبد الله بن العلاء قال سألت القاسم أن يملي علي أحاديث فمنعني وقال إن الأحاديث كثرت على عهد عمر فناشد الناس أن يأتوه بها فلما أتوه بها أمر بتحريقها .</a:t>
            </a:r>
            <a:endParaRPr lang="en-US" sz="4800" dirty="0">
              <a:cs typeface="Taher" pitchFamily="2" charset="-78"/>
            </a:endParaRPr>
          </a:p>
        </p:txBody>
      </p:sp>
      <p:sp>
        <p:nvSpPr>
          <p:cNvPr id="8" name="Rectangle 7"/>
          <p:cNvSpPr/>
          <p:nvPr/>
        </p:nvSpPr>
        <p:spPr>
          <a:xfrm>
            <a:off x="3091245" y="5877272"/>
            <a:ext cx="3785011" cy="646331"/>
          </a:xfrm>
          <a:prstGeom prst="rect">
            <a:avLst/>
          </a:prstGeom>
        </p:spPr>
        <p:txBody>
          <a:bodyPr wrap="none">
            <a:spAutoFit/>
          </a:bodyPr>
          <a:lstStyle/>
          <a:p>
            <a:pPr algn="r" rtl="1"/>
            <a:r>
              <a:rPr lang="fa-IR" sz="3600" dirty="0" smtClean="0">
                <a:cs typeface="Yagut" pitchFamily="2" charset="-78"/>
              </a:rPr>
              <a:t>سير أعلام النبلاء، ذهبي</a:t>
            </a:r>
            <a:endParaRPr lang="en-US" sz="3600" dirty="0">
              <a:cs typeface="Yagut" pitchFamily="2" charset="-78"/>
            </a:endParaRPr>
          </a:p>
        </p:txBody>
      </p:sp>
      <p:sp>
        <p:nvSpPr>
          <p:cNvPr id="9" name="Rectangle 8"/>
          <p:cNvSpPr/>
          <p:nvPr/>
        </p:nvSpPr>
        <p:spPr>
          <a:xfrm>
            <a:off x="2048762" y="5944320"/>
            <a:ext cx="745717" cy="584775"/>
          </a:xfrm>
          <a:prstGeom prst="rect">
            <a:avLst/>
          </a:prstGeom>
        </p:spPr>
        <p:txBody>
          <a:bodyPr wrap="none">
            <a:spAutoFit/>
          </a:bodyPr>
          <a:lstStyle/>
          <a:p>
            <a:pPr algn="r" rtl="1"/>
            <a:r>
              <a:rPr lang="fa-IR" sz="3200" dirty="0"/>
              <a:t>ج </a:t>
            </a:r>
            <a:r>
              <a:rPr lang="fa-IR" sz="3200" dirty="0" smtClean="0"/>
              <a:t>5</a:t>
            </a:r>
            <a:endParaRPr lang="en-US" sz="3200" dirty="0"/>
          </a:p>
        </p:txBody>
      </p:sp>
      <p:sp>
        <p:nvSpPr>
          <p:cNvPr id="10" name="Rectangle 9"/>
          <p:cNvSpPr/>
          <p:nvPr/>
        </p:nvSpPr>
        <p:spPr>
          <a:xfrm>
            <a:off x="81474" y="5882764"/>
            <a:ext cx="1303562" cy="646331"/>
          </a:xfrm>
          <a:prstGeom prst="rect">
            <a:avLst/>
          </a:prstGeom>
        </p:spPr>
        <p:txBody>
          <a:bodyPr wrap="none">
            <a:spAutoFit/>
          </a:bodyPr>
          <a:lstStyle/>
          <a:p>
            <a:pPr algn="r" rtl="1"/>
            <a:r>
              <a:rPr lang="fa-IR" sz="3600" dirty="0"/>
              <a:t>ص </a:t>
            </a:r>
            <a:r>
              <a:rPr lang="fa-IR" sz="3600" dirty="0" smtClean="0"/>
              <a:t>59</a:t>
            </a:r>
            <a:endParaRPr lang="en-US" sz="3600" dirty="0"/>
          </a:p>
        </p:txBody>
      </p:sp>
      <p:sp>
        <p:nvSpPr>
          <p:cNvPr id="11" name="Flowchart: Alternate Process 10"/>
          <p:cNvSpPr/>
          <p:nvPr/>
        </p:nvSpPr>
        <p:spPr>
          <a:xfrm>
            <a:off x="1547664" y="1268760"/>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2" name="Flowchart: Alternate Process 11"/>
          <p:cNvSpPr/>
          <p:nvPr/>
        </p:nvSpPr>
        <p:spPr>
          <a:xfrm>
            <a:off x="4932040" y="1268760"/>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4" name="Sun 13"/>
          <p:cNvSpPr/>
          <p:nvPr/>
        </p:nvSpPr>
        <p:spPr>
          <a:xfrm>
            <a:off x="4283968" y="1124744"/>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986339161"/>
      </p:ext>
    </p:extLst>
  </p:cSld>
  <p:clrMapOvr>
    <a:masterClrMapping/>
  </p:clrMapOvr>
  <mc:AlternateContent xmlns:mc="http://schemas.openxmlformats.org/markup-compatibility/2006" xmlns:p14="http://schemas.microsoft.com/office/powerpoint/2010/main">
    <mc:Choice Requires="p14">
      <p:transition spd="slow" p14:dur="125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908720"/>
            <a:ext cx="7772400" cy="3816423"/>
          </a:xfrm>
        </p:spPr>
        <p:txBody>
          <a:bodyPr>
            <a:noAutofit/>
          </a:bodyPr>
          <a:lstStyle/>
          <a:p>
            <a:pPr rtl="1">
              <a:lnSpc>
                <a:spcPct val="150000"/>
              </a:lnSpc>
            </a:pPr>
            <a:r>
              <a:rPr lang="fa-IR" sz="7200" dirty="0" smtClean="0">
                <a:cs typeface="Yagut" pitchFamily="2" charset="-78"/>
              </a:rPr>
              <a:t>نقد روايت :</a:t>
            </a:r>
            <a:r>
              <a:rPr lang="fa-IR" sz="7200" dirty="0" smtClean="0"/>
              <a:t/>
            </a:r>
            <a:br>
              <a:rPr lang="fa-IR" sz="7200" dirty="0" smtClean="0"/>
            </a:br>
            <a:r>
              <a:rPr lang="fa-IR" sz="9600" dirty="0" smtClean="0">
                <a:cs typeface="Sultan Medium" pitchFamily="2" charset="-78"/>
              </a:rPr>
              <a:t>كتاب الله و سنتي</a:t>
            </a:r>
            <a:endParaRPr lang="en-US" sz="7200" dirty="0">
              <a:cs typeface="Sultan Medium" pitchFamily="2" charset="-78"/>
            </a:endParaRPr>
          </a:p>
        </p:txBody>
      </p:sp>
    </p:spTree>
    <p:extLst>
      <p:ext uri="{BB962C8B-B14F-4D97-AF65-F5344CB8AC3E}">
        <p14:creationId xmlns:p14="http://schemas.microsoft.com/office/powerpoint/2010/main" val="2325817203"/>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11560" y="188641"/>
            <a:ext cx="7772400" cy="936104"/>
          </a:xfrm>
        </p:spPr>
        <p:txBody>
          <a:bodyPr>
            <a:noAutofit/>
          </a:bodyPr>
          <a:lstStyle/>
          <a:p>
            <a:pPr rtl="1"/>
            <a:r>
              <a:rPr lang="fa-IR" sz="6600" dirty="0" smtClean="0">
                <a:cs typeface="Sultan Medium" pitchFamily="2" charset="-78"/>
              </a:rPr>
              <a:t>ممانعت از نوشتن روايت</a:t>
            </a:r>
            <a:endParaRPr lang="en-US" sz="6600" dirty="0">
              <a:cs typeface="Sultan Medium" pitchFamily="2" charset="-78"/>
            </a:endParaRPr>
          </a:p>
        </p:txBody>
      </p:sp>
      <p:sp>
        <p:nvSpPr>
          <p:cNvPr id="7" name="Rectangle 6"/>
          <p:cNvSpPr/>
          <p:nvPr/>
        </p:nvSpPr>
        <p:spPr>
          <a:xfrm>
            <a:off x="611560" y="1556717"/>
            <a:ext cx="7370360" cy="3416320"/>
          </a:xfrm>
          <a:prstGeom prst="rect">
            <a:avLst/>
          </a:prstGeom>
        </p:spPr>
        <p:txBody>
          <a:bodyPr wrap="square">
            <a:spAutoFit/>
          </a:bodyPr>
          <a:lstStyle/>
          <a:p>
            <a:pPr algn="justLow" rtl="1"/>
            <a:r>
              <a:rPr lang="ar-SA" sz="5400" b="1" dirty="0">
                <a:cs typeface="Taher" pitchFamily="2" charset="-78"/>
              </a:rPr>
              <a:t>أن عمر بن الخطاب أراد أن يكتب السنة ثم بدا له أن لا يكتبها ثم كتب في الأمصار من كان عنده منها شيء فليمحه .</a:t>
            </a:r>
            <a:endParaRPr lang="en-US" sz="5400" dirty="0">
              <a:cs typeface="Taher" pitchFamily="2" charset="-78"/>
            </a:endParaRPr>
          </a:p>
        </p:txBody>
      </p:sp>
      <p:sp>
        <p:nvSpPr>
          <p:cNvPr id="8" name="Rectangle 7"/>
          <p:cNvSpPr/>
          <p:nvPr/>
        </p:nvSpPr>
        <p:spPr>
          <a:xfrm>
            <a:off x="3112084" y="5930116"/>
            <a:ext cx="3764172" cy="584775"/>
          </a:xfrm>
          <a:prstGeom prst="rect">
            <a:avLst/>
          </a:prstGeom>
        </p:spPr>
        <p:txBody>
          <a:bodyPr wrap="none">
            <a:spAutoFit/>
          </a:bodyPr>
          <a:lstStyle/>
          <a:p>
            <a:pPr algn="r" rtl="1"/>
            <a:r>
              <a:rPr lang="ar-SA" sz="3200" dirty="0">
                <a:cs typeface="Yagut" pitchFamily="2" charset="-78"/>
              </a:rPr>
              <a:t>تقييد العلم </a:t>
            </a:r>
            <a:r>
              <a:rPr lang="fa-IR" sz="3200" dirty="0" smtClean="0">
                <a:cs typeface="Yagut" pitchFamily="2" charset="-78"/>
              </a:rPr>
              <a:t>، خطيب بغدادي</a:t>
            </a:r>
            <a:endParaRPr lang="en-US" sz="3200" dirty="0">
              <a:cs typeface="Yagut" pitchFamily="2" charset="-78"/>
            </a:endParaRPr>
          </a:p>
        </p:txBody>
      </p:sp>
      <p:sp>
        <p:nvSpPr>
          <p:cNvPr id="9" name="Rectangle 8"/>
          <p:cNvSpPr/>
          <p:nvPr/>
        </p:nvSpPr>
        <p:spPr>
          <a:xfrm>
            <a:off x="2073834" y="5877272"/>
            <a:ext cx="683199" cy="584775"/>
          </a:xfrm>
          <a:prstGeom prst="rect">
            <a:avLst/>
          </a:prstGeom>
        </p:spPr>
        <p:txBody>
          <a:bodyPr wrap="none">
            <a:spAutoFit/>
          </a:bodyPr>
          <a:lstStyle/>
          <a:p>
            <a:pPr algn="r" rtl="1"/>
            <a:r>
              <a:rPr lang="fa-IR" sz="3200" dirty="0">
                <a:cs typeface="Yagut" pitchFamily="2" charset="-78"/>
              </a:rPr>
              <a:t>ج </a:t>
            </a:r>
            <a:r>
              <a:rPr lang="fa-IR" sz="3200" dirty="0" smtClean="0">
                <a:cs typeface="Yagut" pitchFamily="2" charset="-78"/>
              </a:rPr>
              <a:t>1</a:t>
            </a:r>
            <a:endParaRPr lang="en-US" sz="3200" dirty="0">
              <a:cs typeface="Yagut" pitchFamily="2" charset="-78"/>
            </a:endParaRPr>
          </a:p>
        </p:txBody>
      </p:sp>
      <p:sp>
        <p:nvSpPr>
          <p:cNvPr id="10" name="Rectangle 9"/>
          <p:cNvSpPr/>
          <p:nvPr/>
        </p:nvSpPr>
        <p:spPr>
          <a:xfrm>
            <a:off x="308222" y="5851688"/>
            <a:ext cx="1239442" cy="646331"/>
          </a:xfrm>
          <a:prstGeom prst="rect">
            <a:avLst/>
          </a:prstGeom>
        </p:spPr>
        <p:txBody>
          <a:bodyPr wrap="none">
            <a:spAutoFit/>
          </a:bodyPr>
          <a:lstStyle/>
          <a:p>
            <a:pPr algn="r" rtl="1"/>
            <a:r>
              <a:rPr lang="fa-IR" sz="3600" dirty="0">
                <a:cs typeface="Yagut" pitchFamily="2" charset="-78"/>
              </a:rPr>
              <a:t>ص </a:t>
            </a:r>
            <a:r>
              <a:rPr lang="fa-IR" sz="3600" dirty="0" smtClean="0">
                <a:cs typeface="Yagut" pitchFamily="2" charset="-78"/>
              </a:rPr>
              <a:t>53</a:t>
            </a:r>
            <a:endParaRPr lang="en-US" sz="3600" dirty="0">
              <a:cs typeface="Yagut" pitchFamily="2" charset="-78"/>
            </a:endParaRPr>
          </a:p>
        </p:txBody>
      </p:sp>
      <p:sp>
        <p:nvSpPr>
          <p:cNvPr id="11" name="Flowchart: Alternate Process 10"/>
          <p:cNvSpPr/>
          <p:nvPr/>
        </p:nvSpPr>
        <p:spPr>
          <a:xfrm>
            <a:off x="1691680" y="1268760"/>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2" name="Flowchart: Alternate Process 11"/>
          <p:cNvSpPr/>
          <p:nvPr/>
        </p:nvSpPr>
        <p:spPr>
          <a:xfrm>
            <a:off x="5076056" y="1268760"/>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4" name="Sun 13"/>
          <p:cNvSpPr/>
          <p:nvPr/>
        </p:nvSpPr>
        <p:spPr>
          <a:xfrm>
            <a:off x="4427984" y="1124744"/>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557309524"/>
      </p:ext>
    </p:extLst>
  </p:cSld>
  <p:clrMapOvr>
    <a:masterClrMapping/>
  </p:clrMapOvr>
  <mc:AlternateContent xmlns:mc="http://schemas.openxmlformats.org/markup-compatibility/2006" xmlns:p14="http://schemas.microsoft.com/office/powerpoint/2010/main">
    <mc:Choice Requires="p14">
      <p:transition spd="slow" p14:dur="1250">
        <p14:prism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482548" y="116632"/>
            <a:ext cx="7772400" cy="1326009"/>
          </a:xfrm>
        </p:spPr>
        <p:txBody>
          <a:bodyPr>
            <a:noAutofit/>
          </a:bodyPr>
          <a:lstStyle/>
          <a:p>
            <a:pPr rtl="1"/>
            <a:r>
              <a:rPr lang="fa-IR" sz="6000" dirty="0" smtClean="0">
                <a:cs typeface="Sultan Medium" pitchFamily="2" charset="-78"/>
              </a:rPr>
              <a:t>ممانعت از نوشتن وصيت نامه</a:t>
            </a:r>
            <a:endParaRPr lang="en-US" sz="6000" dirty="0">
              <a:cs typeface="Sultan Medium" pitchFamily="2" charset="-78"/>
            </a:endParaRPr>
          </a:p>
        </p:txBody>
      </p:sp>
      <p:sp>
        <p:nvSpPr>
          <p:cNvPr id="7" name="Rectangle 6"/>
          <p:cNvSpPr/>
          <p:nvPr/>
        </p:nvSpPr>
        <p:spPr>
          <a:xfrm>
            <a:off x="-79717" y="1659572"/>
            <a:ext cx="9188221" cy="3477875"/>
          </a:xfrm>
          <a:prstGeom prst="rect">
            <a:avLst/>
          </a:prstGeom>
        </p:spPr>
        <p:txBody>
          <a:bodyPr wrap="square">
            <a:spAutoFit/>
          </a:bodyPr>
          <a:lstStyle/>
          <a:p>
            <a:pPr algn="justLow" rtl="1"/>
            <a:r>
              <a:rPr lang="fa-IR" sz="4400" b="1" dirty="0" smtClean="0">
                <a:cs typeface="Taher" pitchFamily="2" charset="-78"/>
              </a:rPr>
              <a:t>قَالَ النَّبِيُّ</a:t>
            </a:r>
            <a:r>
              <a:rPr lang="fa-IR" sz="4400" b="1" dirty="0" smtClean="0">
                <a:cs typeface="Taher" pitchFamily="2" charset="-78"/>
                <a:sym typeface="Roumouz2"/>
              </a:rPr>
              <a:t> </a:t>
            </a:r>
            <a:r>
              <a:rPr lang="fa-IR" sz="2400" b="1" dirty="0" smtClean="0">
                <a:cs typeface="Taher" pitchFamily="2" charset="-78"/>
                <a:sym typeface="Roumouz2"/>
              </a:rPr>
              <a:t>[صلی الله علیه و آله] </a:t>
            </a:r>
            <a:r>
              <a:rPr lang="fa-IR" sz="4400" b="1" dirty="0" smtClean="0">
                <a:cs typeface="Taher" pitchFamily="2" charset="-78"/>
              </a:rPr>
              <a:t>: «هَلُمَّ أَكْتُبْ لَكُمْ كِتَابًا لاَ تَضِلُّوا بَعْدَهُ فَقَالَ عُمَرُ إِنَّ النَّبِيَّ</a:t>
            </a:r>
            <a:r>
              <a:rPr lang="fa-IR" sz="4400" b="1" dirty="0" smtClean="0">
                <a:cs typeface="Taher" pitchFamily="2" charset="-78"/>
                <a:sym typeface="Roumouz2"/>
              </a:rPr>
              <a:t> </a:t>
            </a:r>
            <a:r>
              <a:rPr lang="fa-IR" sz="2400" b="1" dirty="0" smtClean="0">
                <a:cs typeface="Taher" pitchFamily="2" charset="-78"/>
                <a:sym typeface="Roumouz2"/>
              </a:rPr>
              <a:t>[صلی الله علیه و آله] </a:t>
            </a:r>
            <a:r>
              <a:rPr lang="fa-IR" sz="2400" b="1" dirty="0" smtClean="0">
                <a:cs typeface="Taher" pitchFamily="2" charset="-78"/>
              </a:rPr>
              <a:t> </a:t>
            </a:r>
            <a:r>
              <a:rPr lang="fa-IR" sz="4400" b="1" dirty="0" smtClean="0">
                <a:cs typeface="Taher" pitchFamily="2" charset="-78"/>
              </a:rPr>
              <a:t>قَدْ غَلَبَ عَلَيْهِ الْوَجَعُ وَعِنْدَكُمُ الْقُرْآنُ، حَسْبُنَا كِتَابُ اللَّهِ...فَكَانَ </a:t>
            </a:r>
            <a:r>
              <a:rPr lang="fa-IR" sz="4400" b="1" dirty="0">
                <a:cs typeface="Taher" pitchFamily="2" charset="-78"/>
              </a:rPr>
              <a:t>ابْنُ عَبَّاسٍ يَقُولُ إِنَّ الرَّزِيَّةَ كُلَّ الرَّزِيَّةِ مَا حَالَ بَيْنَ رَسُولِ اللَّهِ صلى الله عليه </a:t>
            </a:r>
            <a:r>
              <a:rPr lang="fa-IR" sz="4400" b="1" dirty="0" smtClean="0">
                <a:cs typeface="Taher" pitchFamily="2" charset="-78"/>
              </a:rPr>
              <a:t>[و آله]وسلم </a:t>
            </a:r>
            <a:r>
              <a:rPr lang="fa-IR" sz="4400" b="1" dirty="0">
                <a:cs typeface="Taher" pitchFamily="2" charset="-78"/>
              </a:rPr>
              <a:t>وَبَيْنَ أَنْ يَكْتُبَ لَهُمْ ذَلِكَ الْكِتَابَ مِنِ اخْتِلاَفِهِمْ وَلَغَطِهِمْ.</a:t>
            </a:r>
            <a:endParaRPr lang="en-US" sz="4400" b="1" dirty="0">
              <a:cs typeface="Taher" pitchFamily="2" charset="-78"/>
            </a:endParaRPr>
          </a:p>
        </p:txBody>
      </p:sp>
      <p:sp>
        <p:nvSpPr>
          <p:cNvPr id="8" name="Rectangle 7"/>
          <p:cNvSpPr/>
          <p:nvPr/>
        </p:nvSpPr>
        <p:spPr>
          <a:xfrm>
            <a:off x="3923928" y="5877272"/>
            <a:ext cx="2597186" cy="646331"/>
          </a:xfrm>
          <a:prstGeom prst="rect">
            <a:avLst/>
          </a:prstGeom>
        </p:spPr>
        <p:txBody>
          <a:bodyPr wrap="none">
            <a:spAutoFit/>
          </a:bodyPr>
          <a:lstStyle/>
          <a:p>
            <a:pPr algn="r" rtl="1"/>
            <a:r>
              <a:rPr lang="fa-IR" sz="3600" dirty="0">
                <a:cs typeface="Yagut" pitchFamily="2" charset="-78"/>
              </a:rPr>
              <a:t>صحيح البخاري</a:t>
            </a:r>
            <a:endParaRPr lang="en-US" sz="3600" dirty="0">
              <a:cs typeface="Yagut" pitchFamily="2" charset="-78"/>
            </a:endParaRPr>
          </a:p>
        </p:txBody>
      </p:sp>
      <p:sp>
        <p:nvSpPr>
          <p:cNvPr id="9" name="Rectangle 8"/>
          <p:cNvSpPr/>
          <p:nvPr/>
        </p:nvSpPr>
        <p:spPr>
          <a:xfrm>
            <a:off x="3360682" y="5949280"/>
            <a:ext cx="745717" cy="584775"/>
          </a:xfrm>
          <a:prstGeom prst="rect">
            <a:avLst/>
          </a:prstGeom>
        </p:spPr>
        <p:txBody>
          <a:bodyPr wrap="none">
            <a:spAutoFit/>
          </a:bodyPr>
          <a:lstStyle/>
          <a:p>
            <a:pPr algn="r" rtl="1"/>
            <a:r>
              <a:rPr lang="fa-IR" sz="3200" dirty="0"/>
              <a:t>ج 7</a:t>
            </a:r>
            <a:endParaRPr lang="en-US" sz="3200" dirty="0"/>
          </a:p>
        </p:txBody>
      </p:sp>
      <p:sp>
        <p:nvSpPr>
          <p:cNvPr id="10" name="Rectangle 9"/>
          <p:cNvSpPr/>
          <p:nvPr/>
        </p:nvSpPr>
        <p:spPr>
          <a:xfrm>
            <a:off x="1998324" y="5918501"/>
            <a:ext cx="1061508" cy="646331"/>
          </a:xfrm>
          <a:prstGeom prst="rect">
            <a:avLst/>
          </a:prstGeom>
        </p:spPr>
        <p:txBody>
          <a:bodyPr wrap="none">
            <a:spAutoFit/>
          </a:bodyPr>
          <a:lstStyle/>
          <a:p>
            <a:pPr algn="r" rtl="1"/>
            <a:r>
              <a:rPr lang="fa-IR" sz="3600" dirty="0"/>
              <a:t>ص 9</a:t>
            </a:r>
            <a:endParaRPr lang="en-US" sz="3600" dirty="0"/>
          </a:p>
        </p:txBody>
      </p:sp>
      <p:sp>
        <p:nvSpPr>
          <p:cNvPr id="3" name="Rectangle 2"/>
          <p:cNvSpPr/>
          <p:nvPr/>
        </p:nvSpPr>
        <p:spPr>
          <a:xfrm>
            <a:off x="179512" y="5949280"/>
            <a:ext cx="1394934" cy="584775"/>
          </a:xfrm>
          <a:prstGeom prst="rect">
            <a:avLst/>
          </a:prstGeom>
        </p:spPr>
        <p:txBody>
          <a:bodyPr wrap="none">
            <a:spAutoFit/>
          </a:bodyPr>
          <a:lstStyle/>
          <a:p>
            <a:pPr algn="r" rtl="1"/>
            <a:r>
              <a:rPr lang="fa-IR" sz="3200" dirty="0"/>
              <a:t>ح 5669</a:t>
            </a:r>
            <a:endParaRPr lang="en-US" sz="3200" dirty="0"/>
          </a:p>
        </p:txBody>
      </p:sp>
      <p:sp>
        <p:nvSpPr>
          <p:cNvPr id="11" name="Flowchart: Alternate Process 10"/>
          <p:cNvSpPr/>
          <p:nvPr/>
        </p:nvSpPr>
        <p:spPr>
          <a:xfrm>
            <a:off x="1619672" y="1268760"/>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2" name="Flowchart: Alternate Process 11"/>
          <p:cNvSpPr/>
          <p:nvPr/>
        </p:nvSpPr>
        <p:spPr>
          <a:xfrm>
            <a:off x="5004048" y="1268760"/>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4" name="Sun 13"/>
          <p:cNvSpPr/>
          <p:nvPr/>
        </p:nvSpPr>
        <p:spPr>
          <a:xfrm>
            <a:off x="4355976" y="1124744"/>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3" name="Right Arrow 12">
            <a:hlinkClick r:id="rId2" action="ppaction://hlinksldjump"/>
          </p:cNvPr>
          <p:cNvSpPr/>
          <p:nvPr/>
        </p:nvSpPr>
        <p:spPr>
          <a:xfrm>
            <a:off x="-36512" y="-796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5711181"/>
      </p:ext>
    </p:extLst>
  </p:cSld>
  <p:clrMapOvr>
    <a:masterClrMapping/>
  </p:clrMapOvr>
  <mc:AlternateContent xmlns:mc="http://schemas.openxmlformats.org/markup-compatibility/2006" xmlns:p14="http://schemas.microsoft.com/office/powerpoint/2010/main">
    <mc:Choice Requires="p14">
      <p:transition spd="slow" p14:dur="1250">
        <p14:prism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59731"/>
            <a:ext cx="8229600" cy="4738538"/>
          </a:xfrm>
        </p:spPr>
        <p:style>
          <a:lnRef idx="1">
            <a:schemeClr val="accent3"/>
          </a:lnRef>
          <a:fillRef idx="2">
            <a:schemeClr val="accent3"/>
          </a:fillRef>
          <a:effectRef idx="1">
            <a:schemeClr val="accent3"/>
          </a:effectRef>
          <a:fontRef idx="minor">
            <a:schemeClr val="dk1"/>
          </a:fontRef>
        </p:style>
        <p:txBody>
          <a:bodyPr>
            <a:normAutofit fontScale="90000"/>
          </a:bodyPr>
          <a:lstStyle/>
          <a:p>
            <a:pPr rtl="1">
              <a:lnSpc>
                <a:spcPct val="150000"/>
              </a:lnSpc>
            </a:pPr>
            <a:r>
              <a:rPr lang="fa-IR" sz="8000" dirty="0" smtClean="0">
                <a:cs typeface="Sultan Medium" pitchFamily="2" charset="-78"/>
              </a:rPr>
              <a:t>كتاب الله و عترتي</a:t>
            </a:r>
            <a:br>
              <a:rPr lang="fa-IR" sz="8000" dirty="0" smtClean="0">
                <a:cs typeface="Sultan Medium" pitchFamily="2" charset="-78"/>
              </a:rPr>
            </a:br>
            <a:r>
              <a:rPr lang="fa-IR" sz="4800" dirty="0" smtClean="0">
                <a:cs typeface="Sultan Medium" pitchFamily="2" charset="-78"/>
              </a:rPr>
              <a:t>يا</a:t>
            </a:r>
            <a:r>
              <a:rPr lang="fa-IR" sz="8000" dirty="0" smtClean="0">
                <a:cs typeface="Sultan Medium" pitchFamily="2" charset="-78"/>
              </a:rPr>
              <a:t/>
            </a:r>
            <a:br>
              <a:rPr lang="fa-IR" sz="8000" dirty="0" smtClean="0">
                <a:cs typeface="Sultan Medium" pitchFamily="2" charset="-78"/>
              </a:rPr>
            </a:br>
            <a:r>
              <a:rPr lang="fa-IR" sz="8000" b="1" dirty="0" smtClean="0">
                <a:cs typeface="0 Esfehan Bold" pitchFamily="2" charset="-78"/>
              </a:rPr>
              <a:t>كتاب الله و سنتي</a:t>
            </a:r>
            <a:endParaRPr lang="en-US" sz="8000" b="1" dirty="0">
              <a:cs typeface="0 Esfehan Bold" pitchFamily="2" charset="-78"/>
            </a:endParaRPr>
          </a:p>
        </p:txBody>
      </p:sp>
    </p:spTree>
    <p:extLst>
      <p:ext uri="{BB962C8B-B14F-4D97-AF65-F5344CB8AC3E}">
        <p14:creationId xmlns:p14="http://schemas.microsoft.com/office/powerpoint/2010/main" val="1067355641"/>
      </p:ext>
    </p:extLst>
  </p:cSld>
  <p:clrMapOvr>
    <a:masterClrMapping/>
  </p:clrMapOvr>
  <mc:AlternateContent xmlns:mc="http://schemas.openxmlformats.org/markup-compatibility/2006" xmlns:p14="http://schemas.microsoft.com/office/powerpoint/2010/main">
    <mc:Choice Requires="p14">
      <p:transition spd="slow" p14:dur="1750">
        <p:split orient="vert"/>
      </p:transition>
    </mc:Choice>
    <mc:Fallback xmlns="">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79512" y="908720"/>
            <a:ext cx="8496944" cy="4464496"/>
          </a:xfrm>
        </p:spPr>
        <p:txBody>
          <a:bodyPr>
            <a:noAutofit/>
          </a:bodyPr>
          <a:lstStyle/>
          <a:p>
            <a:pPr rtl="1"/>
            <a:r>
              <a:rPr lang="fa-IR" sz="6600" dirty="0" smtClean="0">
                <a:cs typeface="Sultan Medium" pitchFamily="2" charset="-78"/>
              </a:rPr>
              <a:t>ضايع شدن</a:t>
            </a:r>
            <a:br>
              <a:rPr lang="fa-IR" sz="6600" dirty="0" smtClean="0">
                <a:cs typeface="Sultan Medium" pitchFamily="2" charset="-78"/>
              </a:rPr>
            </a:br>
            <a:r>
              <a:rPr lang="fa-IR" sz="6600" dirty="0" smtClean="0">
                <a:cs typeface="Sultan Medium" pitchFamily="2" charset="-78"/>
              </a:rPr>
              <a:t> تمام سنت‌هاى رسول خدا</a:t>
            </a:r>
            <a:r>
              <a:rPr lang="fa-IR" sz="6600" dirty="0" smtClean="0">
                <a:cs typeface="Sultan Medium" pitchFamily="2" charset="-78"/>
                <a:sym typeface="Roumouz"/>
              </a:rPr>
              <a:t> </a:t>
            </a:r>
            <a:r>
              <a:rPr lang="fa-IR" sz="4000" dirty="0" smtClean="0">
                <a:cs typeface="Sultan Medium" pitchFamily="2" charset="-78"/>
                <a:sym typeface="Roumouz"/>
              </a:rPr>
              <a:t>صلی الله علیه و آله</a:t>
            </a:r>
            <a:r>
              <a:rPr lang="fa-IR" sz="6600" dirty="0" smtClean="0">
                <a:cs typeface="Sultan Medium" pitchFamily="2" charset="-78"/>
              </a:rPr>
              <a:t/>
            </a:r>
            <a:br>
              <a:rPr lang="fa-IR" sz="6600" dirty="0" smtClean="0">
                <a:cs typeface="Sultan Medium" pitchFamily="2" charset="-78"/>
              </a:rPr>
            </a:br>
            <a:r>
              <a:rPr lang="fa-IR" sz="6600" dirty="0" smtClean="0">
                <a:cs typeface="Sultan Medium" pitchFamily="2" charset="-78"/>
              </a:rPr>
              <a:t>در مدت كوتاه</a:t>
            </a:r>
            <a:endParaRPr lang="en-US" sz="6600" dirty="0">
              <a:cs typeface="Sultan Medium" pitchFamily="2" charset="-78"/>
            </a:endParaRPr>
          </a:p>
        </p:txBody>
      </p:sp>
    </p:spTree>
    <p:extLst>
      <p:ext uri="{BB962C8B-B14F-4D97-AF65-F5344CB8AC3E}">
        <p14:creationId xmlns:p14="http://schemas.microsoft.com/office/powerpoint/2010/main" val="18757496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fa-IR" sz="4800" dirty="0" smtClean="0">
                <a:cs typeface="Sultan Medium" pitchFamily="2" charset="-78"/>
              </a:rPr>
              <a:t>حتى نماز را نيز ضايع كردند</a:t>
            </a:r>
            <a:endParaRPr lang="en-US" sz="4800" dirty="0">
              <a:cs typeface="Sultan Medium" pitchFamily="2" charset="-78"/>
            </a:endParaRPr>
          </a:p>
        </p:txBody>
      </p:sp>
      <p:sp>
        <p:nvSpPr>
          <p:cNvPr id="4" name="Content Placeholder 3"/>
          <p:cNvSpPr>
            <a:spLocks noGrp="1"/>
          </p:cNvSpPr>
          <p:nvPr>
            <p:ph idx="1"/>
          </p:nvPr>
        </p:nvSpPr>
        <p:spPr>
          <a:xfrm>
            <a:off x="827584" y="2060848"/>
            <a:ext cx="7387754" cy="2908920"/>
          </a:xfrm>
        </p:spPr>
        <p:txBody>
          <a:bodyPr>
            <a:noAutofit/>
          </a:bodyPr>
          <a:lstStyle/>
          <a:p>
            <a:pPr marL="0" indent="0" algn="justLow" rtl="1">
              <a:buNone/>
            </a:pPr>
            <a:r>
              <a:rPr lang="fa-IR" sz="4800" b="1" dirty="0">
                <a:cs typeface="Taher" pitchFamily="2" charset="-78"/>
              </a:rPr>
              <a:t>الزُّهْرِيَّ يقول دَخَلْتُ على أَنَسِ بن مَالِكٍ بِدِمَشْقَ وهو يَبْكِي فقلت ما يُبْكِيكَ فقال لَا أَعْرِفُ شيئا مِمَّا أَدْرَكْتُ إلا هذه الصَّلَاةَ وَهَذِهِ الصَّلَاةُ قد ضُيِّعَتْ.</a:t>
            </a:r>
            <a:endParaRPr lang="en-US" sz="4800" b="1" dirty="0">
              <a:cs typeface="Taher" pitchFamily="2" charset="-78"/>
            </a:endParaRPr>
          </a:p>
        </p:txBody>
      </p:sp>
      <p:sp>
        <p:nvSpPr>
          <p:cNvPr id="5" name="Flowchart: Alternate Process 4"/>
          <p:cNvSpPr/>
          <p:nvPr/>
        </p:nvSpPr>
        <p:spPr>
          <a:xfrm>
            <a:off x="1763688"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7" name="Flowchart: Alternate Process 6"/>
          <p:cNvSpPr/>
          <p:nvPr/>
        </p:nvSpPr>
        <p:spPr>
          <a:xfrm>
            <a:off x="5148064"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Sun 9"/>
          <p:cNvSpPr/>
          <p:nvPr/>
        </p:nvSpPr>
        <p:spPr>
          <a:xfrm>
            <a:off x="4499992" y="1268760"/>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Rectangle 10"/>
          <p:cNvSpPr/>
          <p:nvPr/>
        </p:nvSpPr>
        <p:spPr>
          <a:xfrm>
            <a:off x="3563888" y="5877272"/>
            <a:ext cx="2329484"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صحيح البخاري</a:t>
            </a:r>
            <a:endParaRPr lang="en-US" sz="3200" dirty="0">
              <a:cs typeface="Yagut" pitchFamily="2" charset="-78"/>
            </a:endParaRPr>
          </a:p>
        </p:txBody>
      </p:sp>
      <p:sp>
        <p:nvSpPr>
          <p:cNvPr id="12" name="Rectangle 11"/>
          <p:cNvSpPr/>
          <p:nvPr/>
        </p:nvSpPr>
        <p:spPr>
          <a:xfrm>
            <a:off x="2771800" y="5877272"/>
            <a:ext cx="745717"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t>ج 1</a:t>
            </a:r>
            <a:endParaRPr lang="en-US" sz="3200" dirty="0"/>
          </a:p>
        </p:txBody>
      </p:sp>
      <p:sp>
        <p:nvSpPr>
          <p:cNvPr id="13" name="Rectangle 12"/>
          <p:cNvSpPr/>
          <p:nvPr/>
        </p:nvSpPr>
        <p:spPr>
          <a:xfrm>
            <a:off x="1547664" y="5877272"/>
            <a:ext cx="1181734" cy="633096"/>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fa-IR" sz="2800" dirty="0">
                <a:cs typeface="Yagut" pitchFamily="2" charset="-78"/>
              </a:rPr>
              <a:t>ص 198</a:t>
            </a:r>
            <a:endParaRPr lang="en-US" sz="2800" dirty="0">
              <a:cs typeface="Yagut" pitchFamily="2" charset="-78"/>
            </a:endParaRPr>
          </a:p>
        </p:txBody>
      </p:sp>
      <p:sp>
        <p:nvSpPr>
          <p:cNvPr id="14" name="Rectangle 13"/>
          <p:cNvSpPr/>
          <p:nvPr/>
        </p:nvSpPr>
        <p:spPr>
          <a:xfrm>
            <a:off x="467544" y="5894342"/>
            <a:ext cx="1053494" cy="633096"/>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smtClean="0"/>
              <a:t>ح 507</a:t>
            </a:r>
            <a:endParaRPr lang="en-US" sz="2800" dirty="0"/>
          </a:p>
        </p:txBody>
      </p:sp>
    </p:spTree>
    <p:extLst>
      <p:ext uri="{BB962C8B-B14F-4D97-AF65-F5344CB8AC3E}">
        <p14:creationId xmlns:p14="http://schemas.microsoft.com/office/powerpoint/2010/main" val="394292709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rtl="1"/>
            <a:r>
              <a:rPr lang="fa-IR" sz="4800" dirty="0" smtClean="0">
                <a:cs typeface="Sultan Medium" pitchFamily="2" charset="-78"/>
              </a:rPr>
              <a:t>نماز علي</a:t>
            </a:r>
            <a:r>
              <a:rPr lang="fa-IR" sz="4800" dirty="0" smtClean="0">
                <a:cs typeface="Sultan Medium" pitchFamily="2" charset="-78"/>
                <a:sym typeface="Roumouz1"/>
              </a:rPr>
              <a:t> </a:t>
            </a:r>
            <a:r>
              <a:rPr lang="fa-IR" sz="3600" dirty="0" smtClean="0">
                <a:cs typeface="Sultan Medium" pitchFamily="2" charset="-78"/>
                <a:sym typeface="Roumouz1"/>
              </a:rPr>
              <a:t>صلوات الله علیه</a:t>
            </a:r>
            <a:r>
              <a:rPr lang="fa-IR" sz="3600" dirty="0" smtClean="0">
                <a:cs typeface="Sultan Medium" pitchFamily="2" charset="-78"/>
              </a:rPr>
              <a:t> </a:t>
            </a:r>
            <a:r>
              <a:rPr lang="fa-IR" sz="4800" dirty="0" smtClean="0">
                <a:cs typeface="Sultan Medium" pitchFamily="2" charset="-78"/>
              </a:rPr>
              <a:t>ياد آور نماز رسول خدا</a:t>
            </a:r>
            <a:r>
              <a:rPr lang="fa-IR" sz="4800" dirty="0" smtClean="0">
                <a:cs typeface="Sultan Medium" pitchFamily="2" charset="-78"/>
                <a:sym typeface="Roumouz"/>
              </a:rPr>
              <a:t> </a:t>
            </a:r>
            <a:r>
              <a:rPr lang="fa-IR" sz="3600" dirty="0" smtClean="0">
                <a:cs typeface="Sultan Medium" pitchFamily="2" charset="-78"/>
                <a:sym typeface="Roumouz"/>
              </a:rPr>
              <a:t>صلی الله علیه و آله</a:t>
            </a:r>
            <a:endParaRPr lang="en-US" sz="4800" dirty="0">
              <a:cs typeface="Sultan Medium" pitchFamily="2" charset="-78"/>
            </a:endParaRPr>
          </a:p>
        </p:txBody>
      </p:sp>
      <p:sp>
        <p:nvSpPr>
          <p:cNvPr id="4" name="Content Placeholder 3"/>
          <p:cNvSpPr>
            <a:spLocks noGrp="1"/>
          </p:cNvSpPr>
          <p:nvPr>
            <p:ph idx="1"/>
          </p:nvPr>
        </p:nvSpPr>
        <p:spPr>
          <a:xfrm>
            <a:off x="1259632" y="2536304"/>
            <a:ext cx="6624736" cy="2404864"/>
          </a:xfrm>
        </p:spPr>
        <p:txBody>
          <a:bodyPr>
            <a:noAutofit/>
          </a:bodyPr>
          <a:lstStyle/>
          <a:p>
            <a:pPr marL="0" indent="0" algn="justLow" rtl="1">
              <a:buNone/>
            </a:pPr>
            <a:r>
              <a:rPr lang="fa-IR" sz="4800" b="1" dirty="0">
                <a:cs typeface="Taher" pitchFamily="2" charset="-78"/>
              </a:rPr>
              <a:t>عن عِمْرَانَ بن حُصَيْنٍ قال صلى مع عَلِيٍّ رضي الله عنه بِالْبَصْرَةِ فقال ذَكَّرَنَا هذا الرَّجُلُ صَلَاةً كنا نُصَلِّيهَا مع رسولِ اللَّهِ </a:t>
            </a:r>
            <a:r>
              <a:rPr lang="fa-IR" sz="4800" b="1" dirty="0" smtClean="0">
                <a:cs typeface="Taher" pitchFamily="2" charset="-78"/>
              </a:rPr>
              <a:t>...</a:t>
            </a:r>
            <a:endParaRPr lang="en-US" sz="4800" b="1" dirty="0">
              <a:cs typeface="Taher" pitchFamily="2" charset="-78"/>
            </a:endParaRPr>
          </a:p>
        </p:txBody>
      </p:sp>
      <p:sp>
        <p:nvSpPr>
          <p:cNvPr id="5" name="Flowchart: Alternate Process 4"/>
          <p:cNvSpPr/>
          <p:nvPr/>
        </p:nvSpPr>
        <p:spPr>
          <a:xfrm>
            <a:off x="1619672" y="1556792"/>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7" name="Flowchart: Alternate Process 6"/>
          <p:cNvSpPr/>
          <p:nvPr/>
        </p:nvSpPr>
        <p:spPr>
          <a:xfrm>
            <a:off x="5004048" y="1556792"/>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Sun 9"/>
          <p:cNvSpPr/>
          <p:nvPr/>
        </p:nvSpPr>
        <p:spPr>
          <a:xfrm>
            <a:off x="4355976" y="1412776"/>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Rectangle 10"/>
          <p:cNvSpPr/>
          <p:nvPr/>
        </p:nvSpPr>
        <p:spPr>
          <a:xfrm>
            <a:off x="3635896" y="5882091"/>
            <a:ext cx="2329484"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صحيح البخاري</a:t>
            </a:r>
            <a:endParaRPr lang="en-US" sz="3200" dirty="0">
              <a:cs typeface="Yagut" pitchFamily="2" charset="-78"/>
            </a:endParaRPr>
          </a:p>
        </p:txBody>
      </p:sp>
      <p:sp>
        <p:nvSpPr>
          <p:cNvPr id="12" name="Rectangle 11"/>
          <p:cNvSpPr/>
          <p:nvPr/>
        </p:nvSpPr>
        <p:spPr>
          <a:xfrm>
            <a:off x="2843808" y="5877272"/>
            <a:ext cx="745717"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t>ج 1</a:t>
            </a:r>
            <a:endParaRPr lang="en-US" sz="3200" dirty="0"/>
          </a:p>
        </p:txBody>
      </p:sp>
      <p:sp>
        <p:nvSpPr>
          <p:cNvPr id="13" name="Rectangle 12"/>
          <p:cNvSpPr/>
          <p:nvPr/>
        </p:nvSpPr>
        <p:spPr>
          <a:xfrm>
            <a:off x="1619672" y="5892247"/>
            <a:ext cx="1181734" cy="6330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fa-IR" sz="2800" dirty="0">
                <a:cs typeface="Yagut" pitchFamily="2" charset="-78"/>
              </a:rPr>
              <a:t>ص </a:t>
            </a:r>
            <a:r>
              <a:rPr lang="fa-IR" sz="2800" dirty="0" smtClean="0">
                <a:cs typeface="Yagut" pitchFamily="2" charset="-78"/>
              </a:rPr>
              <a:t>271</a:t>
            </a:r>
            <a:endParaRPr lang="en-US" sz="2800" dirty="0">
              <a:cs typeface="Yagut" pitchFamily="2" charset="-78"/>
            </a:endParaRPr>
          </a:p>
        </p:txBody>
      </p:sp>
      <p:sp>
        <p:nvSpPr>
          <p:cNvPr id="14" name="Rectangle 13"/>
          <p:cNvSpPr/>
          <p:nvPr/>
        </p:nvSpPr>
        <p:spPr>
          <a:xfrm>
            <a:off x="494170" y="5894342"/>
            <a:ext cx="1053494" cy="633096"/>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smtClean="0"/>
              <a:t>ح 751</a:t>
            </a:r>
            <a:endParaRPr lang="en-US" sz="2800" dirty="0"/>
          </a:p>
        </p:txBody>
      </p:sp>
    </p:spTree>
    <p:extLst>
      <p:ext uri="{BB962C8B-B14F-4D97-AF65-F5344CB8AC3E}">
        <p14:creationId xmlns:p14="http://schemas.microsoft.com/office/powerpoint/2010/main" val="103876105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rtl="1"/>
            <a:r>
              <a:rPr lang="fa-IR" sz="4800" dirty="0" smtClean="0">
                <a:cs typeface="Sultan Medium" pitchFamily="2" charset="-78"/>
              </a:rPr>
              <a:t>قبله، تنها سنت باقي مانده</a:t>
            </a:r>
            <a:endParaRPr lang="en-US" sz="4800" dirty="0">
              <a:cs typeface="Sultan Medium" pitchFamily="2" charset="-78"/>
            </a:endParaRPr>
          </a:p>
        </p:txBody>
      </p:sp>
      <p:sp>
        <p:nvSpPr>
          <p:cNvPr id="4" name="Content Placeholder 3"/>
          <p:cNvSpPr>
            <a:spLocks noGrp="1"/>
          </p:cNvSpPr>
          <p:nvPr>
            <p:ph idx="1"/>
          </p:nvPr>
        </p:nvSpPr>
        <p:spPr>
          <a:xfrm>
            <a:off x="971600" y="2248272"/>
            <a:ext cx="6696744" cy="2908920"/>
          </a:xfrm>
        </p:spPr>
        <p:txBody>
          <a:bodyPr>
            <a:noAutofit/>
          </a:bodyPr>
          <a:lstStyle/>
          <a:p>
            <a:pPr marL="0" indent="0" algn="justLow" rtl="1">
              <a:buNone/>
            </a:pPr>
            <a:r>
              <a:rPr lang="fa-IR" sz="4800" dirty="0" smtClean="0">
                <a:cs typeface="Taher" pitchFamily="2" charset="-78"/>
              </a:rPr>
              <a:t>ابن عبد البر: </a:t>
            </a:r>
            <a:r>
              <a:rPr lang="fa-IR" sz="4800" b="1" dirty="0" smtClean="0">
                <a:cs typeface="Taher" pitchFamily="2" charset="-78"/>
              </a:rPr>
              <a:t>وقال </a:t>
            </a:r>
            <a:r>
              <a:rPr lang="fa-IR" sz="4800" b="1" dirty="0">
                <a:cs typeface="Taher" pitchFamily="2" charset="-78"/>
              </a:rPr>
              <a:t>الحسن البصري لَوْ خَرَجَ عليكم أصحابُ رسولِ </a:t>
            </a:r>
            <a:r>
              <a:rPr lang="fa-IR" sz="4800" b="1" dirty="0" smtClean="0">
                <a:cs typeface="Taher" pitchFamily="2" charset="-78"/>
              </a:rPr>
              <a:t>اللهِ</a:t>
            </a:r>
            <a:r>
              <a:rPr lang="fa-IR" sz="2800" dirty="0" smtClean="0">
                <a:cs typeface="Taher" pitchFamily="2" charset="-78"/>
                <a:sym typeface="Roumouz"/>
              </a:rPr>
              <a:t>[صلی الله علیه و آله]</a:t>
            </a:r>
            <a:r>
              <a:rPr lang="fa-IR" sz="4800" b="1" dirty="0" smtClean="0">
                <a:cs typeface="Taher" pitchFamily="2" charset="-78"/>
              </a:rPr>
              <a:t> </a:t>
            </a:r>
            <a:r>
              <a:rPr lang="fa-IR" sz="4800" b="1" dirty="0">
                <a:cs typeface="Taher" pitchFamily="2" charset="-78"/>
              </a:rPr>
              <a:t>مَا عَرَفُوا منكم إلا قِبْلَتِكُم.</a:t>
            </a:r>
            <a:endParaRPr lang="en-US" sz="4800" b="1" dirty="0">
              <a:cs typeface="Taher" pitchFamily="2" charset="-78"/>
            </a:endParaRPr>
          </a:p>
        </p:txBody>
      </p:sp>
      <p:sp>
        <p:nvSpPr>
          <p:cNvPr id="5" name="Flowchart: Alternate Process 4"/>
          <p:cNvSpPr/>
          <p:nvPr/>
        </p:nvSpPr>
        <p:spPr>
          <a:xfrm>
            <a:off x="1763688"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7" name="Flowchart: Alternate Process 6"/>
          <p:cNvSpPr/>
          <p:nvPr/>
        </p:nvSpPr>
        <p:spPr>
          <a:xfrm>
            <a:off x="5148064"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Sun 9"/>
          <p:cNvSpPr/>
          <p:nvPr/>
        </p:nvSpPr>
        <p:spPr>
          <a:xfrm>
            <a:off x="4499992" y="1268760"/>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Rectangle 10"/>
          <p:cNvSpPr/>
          <p:nvPr/>
        </p:nvSpPr>
        <p:spPr>
          <a:xfrm>
            <a:off x="2642631" y="5877272"/>
            <a:ext cx="2289409"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جامع بيان </a:t>
            </a:r>
            <a:r>
              <a:rPr lang="fa-IR" sz="3200" dirty="0" smtClean="0">
                <a:cs typeface="Yagut" pitchFamily="2" charset="-78"/>
              </a:rPr>
              <a:t>العلم</a:t>
            </a:r>
            <a:endParaRPr lang="en-US" sz="3200" dirty="0">
              <a:cs typeface="Yagut" pitchFamily="2" charset="-78"/>
            </a:endParaRPr>
          </a:p>
        </p:txBody>
      </p:sp>
      <p:sp>
        <p:nvSpPr>
          <p:cNvPr id="13" name="Rectangle 12"/>
          <p:cNvSpPr/>
          <p:nvPr/>
        </p:nvSpPr>
        <p:spPr>
          <a:xfrm>
            <a:off x="1811662" y="5877272"/>
            <a:ext cx="744114"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smtClean="0">
                <a:cs typeface="Yagut" pitchFamily="2" charset="-78"/>
              </a:rPr>
              <a:t>ج 2</a:t>
            </a:r>
            <a:endParaRPr lang="en-US" sz="3600" dirty="0">
              <a:cs typeface="Yagut" pitchFamily="2" charset="-78"/>
            </a:endParaRPr>
          </a:p>
        </p:txBody>
      </p:sp>
      <p:sp>
        <p:nvSpPr>
          <p:cNvPr id="14" name="Rectangle 13"/>
          <p:cNvSpPr/>
          <p:nvPr/>
        </p:nvSpPr>
        <p:spPr>
          <a:xfrm>
            <a:off x="517834" y="5894342"/>
            <a:ext cx="1245854" cy="6330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smtClean="0"/>
              <a:t>ص 200</a:t>
            </a:r>
            <a:endParaRPr lang="en-US" sz="2800" dirty="0"/>
          </a:p>
        </p:txBody>
      </p:sp>
      <p:sp>
        <p:nvSpPr>
          <p:cNvPr id="12" name="Right Arrow 11">
            <a:hlinkClick r:id="rId2" action="ppaction://hlinksldjump"/>
          </p:cNvPr>
          <p:cNvSpPr/>
          <p:nvPr/>
        </p:nvSpPr>
        <p:spPr>
          <a:xfrm>
            <a:off x="-36512" y="1166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66169"/>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59731"/>
            <a:ext cx="8229600" cy="4738538"/>
          </a:xfrm>
        </p:spPr>
        <p:style>
          <a:lnRef idx="1">
            <a:schemeClr val="accent3"/>
          </a:lnRef>
          <a:fillRef idx="2">
            <a:schemeClr val="accent3"/>
          </a:fillRef>
          <a:effectRef idx="1">
            <a:schemeClr val="accent3"/>
          </a:effectRef>
          <a:fontRef idx="minor">
            <a:schemeClr val="dk1"/>
          </a:fontRef>
        </p:style>
        <p:txBody>
          <a:bodyPr>
            <a:normAutofit fontScale="90000"/>
          </a:bodyPr>
          <a:lstStyle/>
          <a:p>
            <a:pPr rtl="1">
              <a:lnSpc>
                <a:spcPct val="150000"/>
              </a:lnSpc>
            </a:pPr>
            <a:r>
              <a:rPr lang="fa-IR" sz="8000" dirty="0" smtClean="0">
                <a:cs typeface="Sultan Medium" pitchFamily="2" charset="-78"/>
              </a:rPr>
              <a:t>كتاب الله و عترتي</a:t>
            </a:r>
            <a:br>
              <a:rPr lang="fa-IR" sz="8000" dirty="0" smtClean="0">
                <a:cs typeface="Sultan Medium" pitchFamily="2" charset="-78"/>
              </a:rPr>
            </a:br>
            <a:r>
              <a:rPr lang="fa-IR" sz="4800" dirty="0" smtClean="0">
                <a:cs typeface="Sultan Medium" pitchFamily="2" charset="-78"/>
              </a:rPr>
              <a:t>يا</a:t>
            </a:r>
            <a:r>
              <a:rPr lang="fa-IR" sz="8000" dirty="0" smtClean="0">
                <a:cs typeface="Sultan Medium" pitchFamily="2" charset="-78"/>
              </a:rPr>
              <a:t/>
            </a:r>
            <a:br>
              <a:rPr lang="fa-IR" sz="8000" dirty="0" smtClean="0">
                <a:cs typeface="Sultan Medium" pitchFamily="2" charset="-78"/>
              </a:rPr>
            </a:br>
            <a:r>
              <a:rPr lang="fa-IR" sz="8000" b="1" dirty="0" smtClean="0">
                <a:cs typeface="0 Esfehan Bold" pitchFamily="2" charset="-78"/>
              </a:rPr>
              <a:t>كتاب الله و سنتي</a:t>
            </a:r>
            <a:endParaRPr lang="en-US" sz="8000" b="1" dirty="0">
              <a:cs typeface="0 Esfehan Bold" pitchFamily="2" charset="-78"/>
            </a:endParaRPr>
          </a:p>
        </p:txBody>
      </p:sp>
    </p:spTree>
    <p:extLst>
      <p:ext uri="{BB962C8B-B14F-4D97-AF65-F5344CB8AC3E}">
        <p14:creationId xmlns:p14="http://schemas.microsoft.com/office/powerpoint/2010/main" val="830326086"/>
      </p:ext>
    </p:extLst>
  </p:cSld>
  <p:clrMapOvr>
    <a:masterClrMapping/>
  </p:clrMapOvr>
  <mc:AlternateContent xmlns:mc="http://schemas.openxmlformats.org/markup-compatibility/2006" xmlns:p14="http://schemas.microsoft.com/office/powerpoint/2010/main">
    <mc:Choice Requires="p14">
      <p:transition spd="slow" p14:dur="1750">
        <p:split orient="vert"/>
      </p:transition>
    </mc:Choice>
    <mc:Fallback xmlns="">
      <p:transition spd="slow">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rtl="1"/>
            <a:r>
              <a:rPr lang="fa-IR" sz="4000" dirty="0" smtClean="0">
                <a:cs typeface="Sultan Medium" pitchFamily="2" charset="-78"/>
              </a:rPr>
              <a:t>اول كسي كه اقدام به جمع سنت نمود</a:t>
            </a:r>
            <a:endParaRPr lang="en-US" sz="4000" dirty="0">
              <a:cs typeface="Sultan Medium" pitchFamily="2" charset="-78"/>
            </a:endParaRPr>
          </a:p>
        </p:txBody>
      </p:sp>
      <p:sp>
        <p:nvSpPr>
          <p:cNvPr id="4" name="Content Placeholder 3"/>
          <p:cNvSpPr>
            <a:spLocks noGrp="1"/>
          </p:cNvSpPr>
          <p:nvPr>
            <p:ph idx="1"/>
          </p:nvPr>
        </p:nvSpPr>
        <p:spPr>
          <a:xfrm>
            <a:off x="935596" y="1700808"/>
            <a:ext cx="7092788" cy="4032448"/>
          </a:xfrm>
        </p:spPr>
        <p:txBody>
          <a:bodyPr>
            <a:noAutofit/>
          </a:bodyPr>
          <a:lstStyle/>
          <a:p>
            <a:pPr algn="just" rtl="1">
              <a:lnSpc>
                <a:spcPct val="90000"/>
              </a:lnSpc>
            </a:pPr>
            <a:r>
              <a:rPr lang="fa-IR" b="1" dirty="0">
                <a:cs typeface="B Nazanin" pitchFamily="2" charset="-78"/>
              </a:rPr>
              <a:t>قال السيوطى: فأوّل من جمع ذلك ابن جريج (المتوفى150) بمكّة و ابن إسحاق (المتوفى151) أو مالك (المتوفى179) بالمدينة ... اوحماد بن سلمة (المتوفى167) بالبصرة و سفيان الثورى (المتوفى161) بالكوفة والاوزاعى (المتوفى157) بالشام و هُشَيْمٌ  (المتوفى183) بواسط و مَعْمَر، (المتوفى153) باليمن و جرير بن عبد الحميد (المتوفى188) بالرى و (عبد الله) ابن المبارك (المتوفى181) بخراسان. </a:t>
            </a:r>
            <a:endParaRPr lang="en-US" b="1" dirty="0">
              <a:cs typeface="B Nazanin" pitchFamily="2" charset="-78"/>
            </a:endParaRPr>
          </a:p>
        </p:txBody>
      </p:sp>
      <p:sp>
        <p:nvSpPr>
          <p:cNvPr id="5" name="Flowchart: Alternate Process 4"/>
          <p:cNvSpPr/>
          <p:nvPr/>
        </p:nvSpPr>
        <p:spPr>
          <a:xfrm>
            <a:off x="1763688"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7" name="Flowchart: Alternate Process 6"/>
          <p:cNvSpPr/>
          <p:nvPr/>
        </p:nvSpPr>
        <p:spPr>
          <a:xfrm>
            <a:off x="5148064"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Sun 9"/>
          <p:cNvSpPr/>
          <p:nvPr/>
        </p:nvSpPr>
        <p:spPr>
          <a:xfrm>
            <a:off x="4499992" y="1268760"/>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Rectangle 10"/>
          <p:cNvSpPr/>
          <p:nvPr/>
        </p:nvSpPr>
        <p:spPr>
          <a:xfrm>
            <a:off x="2398987" y="5882091"/>
            <a:ext cx="2070563"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r" rtl="1"/>
            <a:r>
              <a:rPr lang="fa-IR" sz="3600" dirty="0">
                <a:cs typeface="B Nazanin" pitchFamily="2" charset="-78"/>
              </a:rPr>
              <a:t>تدريب الراوى</a:t>
            </a:r>
            <a:endParaRPr lang="en-US" sz="3600" dirty="0">
              <a:cs typeface="B Nazanin" pitchFamily="2" charset="-78"/>
            </a:endParaRPr>
          </a:p>
        </p:txBody>
      </p:sp>
      <p:sp>
        <p:nvSpPr>
          <p:cNvPr id="13" name="Rectangle 12"/>
          <p:cNvSpPr/>
          <p:nvPr/>
        </p:nvSpPr>
        <p:spPr>
          <a:xfrm>
            <a:off x="1595638" y="5877272"/>
            <a:ext cx="744114"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smtClean="0">
                <a:cs typeface="Yagut" pitchFamily="2" charset="-78"/>
              </a:rPr>
              <a:t>ج 1</a:t>
            </a:r>
            <a:endParaRPr lang="en-US" sz="3600" dirty="0">
              <a:cs typeface="Yagut" pitchFamily="2" charset="-78"/>
            </a:endParaRPr>
          </a:p>
        </p:txBody>
      </p:sp>
      <p:sp>
        <p:nvSpPr>
          <p:cNvPr id="14" name="Rectangle 13"/>
          <p:cNvSpPr/>
          <p:nvPr/>
        </p:nvSpPr>
        <p:spPr>
          <a:xfrm>
            <a:off x="490964" y="5894342"/>
            <a:ext cx="1056700" cy="633096"/>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smtClean="0"/>
              <a:t>ص 89</a:t>
            </a:r>
            <a:endParaRPr lang="en-US" sz="2800" dirty="0"/>
          </a:p>
        </p:txBody>
      </p:sp>
      <p:sp>
        <p:nvSpPr>
          <p:cNvPr id="12" name="Right Arrow 11">
            <a:hlinkClick r:id="rId2" action="ppaction://hlinksldjump"/>
          </p:cNvPr>
          <p:cNvSpPr/>
          <p:nvPr/>
        </p:nvSpPr>
        <p:spPr>
          <a:xfrm>
            <a:off x="-36512" y="1166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6298074"/>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59731"/>
            <a:ext cx="8229600" cy="4738538"/>
          </a:xfrm>
        </p:spPr>
        <p:style>
          <a:lnRef idx="1">
            <a:schemeClr val="accent3"/>
          </a:lnRef>
          <a:fillRef idx="2">
            <a:schemeClr val="accent3"/>
          </a:fillRef>
          <a:effectRef idx="1">
            <a:schemeClr val="accent3"/>
          </a:effectRef>
          <a:fontRef idx="minor">
            <a:schemeClr val="dk1"/>
          </a:fontRef>
        </p:style>
        <p:txBody>
          <a:bodyPr>
            <a:normAutofit fontScale="90000"/>
          </a:bodyPr>
          <a:lstStyle/>
          <a:p>
            <a:pPr rtl="1">
              <a:lnSpc>
                <a:spcPct val="150000"/>
              </a:lnSpc>
            </a:pPr>
            <a:r>
              <a:rPr lang="fa-IR" sz="8000" dirty="0" smtClean="0">
                <a:cs typeface="Sultan Medium" pitchFamily="2" charset="-78"/>
              </a:rPr>
              <a:t>كتاب الله و عترتي</a:t>
            </a:r>
            <a:br>
              <a:rPr lang="fa-IR" sz="8000" dirty="0" smtClean="0">
                <a:cs typeface="Sultan Medium" pitchFamily="2" charset="-78"/>
              </a:rPr>
            </a:br>
            <a:r>
              <a:rPr lang="fa-IR" sz="4800" dirty="0" smtClean="0">
                <a:cs typeface="Sultan Medium" pitchFamily="2" charset="-78"/>
              </a:rPr>
              <a:t>يا</a:t>
            </a:r>
            <a:r>
              <a:rPr lang="fa-IR" sz="8000" dirty="0" smtClean="0">
                <a:cs typeface="Sultan Medium" pitchFamily="2" charset="-78"/>
              </a:rPr>
              <a:t/>
            </a:r>
            <a:br>
              <a:rPr lang="fa-IR" sz="8000" dirty="0" smtClean="0">
                <a:cs typeface="Sultan Medium" pitchFamily="2" charset="-78"/>
              </a:rPr>
            </a:br>
            <a:r>
              <a:rPr lang="fa-IR" sz="8000" b="1" dirty="0" smtClean="0">
                <a:cs typeface="0 Esfehan Bold" pitchFamily="2" charset="-78"/>
              </a:rPr>
              <a:t>كتاب الله و سنتي</a:t>
            </a:r>
            <a:endParaRPr lang="en-US" sz="8000" b="1" dirty="0">
              <a:cs typeface="0 Esfehan Bold" pitchFamily="2" charset="-78"/>
            </a:endParaRPr>
          </a:p>
        </p:txBody>
      </p:sp>
    </p:spTree>
    <p:extLst>
      <p:ext uri="{BB962C8B-B14F-4D97-AF65-F5344CB8AC3E}">
        <p14:creationId xmlns:p14="http://schemas.microsoft.com/office/powerpoint/2010/main" val="3422747580"/>
      </p:ext>
    </p:extLst>
  </p:cSld>
  <p:clrMapOvr>
    <a:masterClrMapping/>
  </p:clrMapOvr>
  <mc:AlternateContent xmlns:mc="http://schemas.openxmlformats.org/markup-compatibility/2006" xmlns:p14="http://schemas.microsoft.com/office/powerpoint/2010/main">
    <mc:Choice Requires="p14">
      <p:transition spd="slow" p14:dur="175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1454488" y="267887"/>
            <a:ext cx="7498080" cy="803659"/>
          </a:xfrm>
        </p:spPr>
        <p:txBody>
          <a:bodyPr>
            <a:noAutofit/>
          </a:bodyPr>
          <a:lstStyle/>
          <a:p>
            <a:pPr algn="ctr" rtl="1"/>
            <a:r>
              <a:rPr lang="fa-IR" sz="5400" dirty="0" smtClean="0">
                <a:latin typeface="Sultan bold"/>
                <a:cs typeface="Sultan Medium" pitchFamily="2" charset="-78"/>
              </a:rPr>
              <a:t>ثقلين، توصيه به كتاب و سنت</a:t>
            </a:r>
            <a:endParaRPr lang="en-US" sz="5400" dirty="0">
              <a:latin typeface="Sultan bold"/>
              <a:cs typeface="Sultan Medium" pitchFamily="2" charset="-78"/>
            </a:endParaRPr>
          </a:p>
        </p:txBody>
      </p:sp>
      <p:grpSp>
        <p:nvGrpSpPr>
          <p:cNvPr id="136222" name="Group 30"/>
          <p:cNvGrpSpPr>
            <a:grpSpLocks/>
          </p:cNvGrpSpPr>
          <p:nvPr/>
        </p:nvGrpSpPr>
        <p:grpSpPr bwMode="auto">
          <a:xfrm>
            <a:off x="1314541" y="1166512"/>
            <a:ext cx="7204251" cy="685801"/>
            <a:chOff x="1536" y="1365"/>
            <a:chExt cx="2736" cy="432"/>
          </a:xfrm>
        </p:grpSpPr>
        <p:sp>
          <p:nvSpPr>
            <p:cNvPr id="136197" name="AutoShape 5"/>
            <p:cNvSpPr>
              <a:spLocks noChangeArrowheads="1"/>
            </p:cNvSpPr>
            <p:nvPr/>
          </p:nvSpPr>
          <p:spPr bwMode="gray">
            <a:xfrm>
              <a:off x="1536" y="1419"/>
              <a:ext cx="2736" cy="288"/>
            </a:xfrm>
            <a:prstGeom prst="roundRect">
              <a:avLst>
                <a:gd name="adj" fmla="val 16667"/>
              </a:avLst>
            </a:prstGeom>
            <a:gradFill rotWithShape="1">
              <a:gsLst>
                <a:gs pos="0">
                  <a:srgbClr val="21B3E1">
                    <a:gamma/>
                    <a:tint val="21176"/>
                    <a:invGamma/>
                  </a:srgbClr>
                </a:gs>
                <a:gs pos="100000">
                  <a:srgbClr val="21B3E1"/>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p>
              <a:endParaRPr lang="en-US"/>
            </a:p>
          </p:txBody>
        </p:sp>
        <p:sp>
          <p:nvSpPr>
            <p:cNvPr id="136196" name="AutoShape 4"/>
            <p:cNvSpPr>
              <a:spLocks noChangeArrowheads="1"/>
            </p:cNvSpPr>
            <p:nvPr/>
          </p:nvSpPr>
          <p:spPr bwMode="gray">
            <a:xfrm>
              <a:off x="3944" y="1365"/>
              <a:ext cx="328" cy="432"/>
            </a:xfrm>
            <a:prstGeom prst="diamond">
              <a:avLst/>
            </a:prstGeom>
            <a:gradFill rotWithShape="1">
              <a:gsLst>
                <a:gs pos="0">
                  <a:srgbClr val="21B3E1">
                    <a:gamma/>
                    <a:shade val="46275"/>
                    <a:invGamma/>
                  </a:srgbClr>
                </a:gs>
                <a:gs pos="100000">
                  <a:srgbClr val="21B3E1"/>
                </a:gs>
              </a:gsLst>
              <a:lin ang="0" scaled="1"/>
            </a:gradFill>
            <a:ln w="25400" algn="ctr">
              <a:solidFill>
                <a:schemeClr val="tx1"/>
              </a:solidFill>
              <a:miter lim="800000"/>
              <a:headEnd/>
              <a:tailEnd/>
            </a:ln>
            <a:effectLst>
              <a:outerShdw dist="63500" dir="2212194" algn="ctr" rotWithShape="0">
                <a:srgbClr val="333333">
                  <a:alpha val="50000"/>
                </a:srgbClr>
              </a:outerShdw>
            </a:effectLst>
          </p:spPr>
          <p:txBody>
            <a:bodyPr wrap="none" anchor="ctr"/>
            <a:lstStyle/>
            <a:p>
              <a:endParaRPr lang="en-US"/>
            </a:p>
          </p:txBody>
        </p:sp>
        <p:sp>
          <p:nvSpPr>
            <p:cNvPr id="136198" name="Text Box 6">
              <a:hlinkClick r:id="rId3" action="ppaction://hlinksldjump"/>
            </p:cNvPr>
            <p:cNvSpPr txBox="1">
              <a:spLocks noChangeArrowheads="1"/>
            </p:cNvSpPr>
            <p:nvPr/>
          </p:nvSpPr>
          <p:spPr bwMode="gray">
            <a:xfrm>
              <a:off x="1689" y="1401"/>
              <a:ext cx="216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rtl="1"/>
              <a:r>
                <a:rPr lang="fa-IR" sz="2800" b="1" dirty="0" smtClean="0">
                  <a:solidFill>
                    <a:srgbClr val="000000"/>
                  </a:solidFill>
                  <a:cs typeface="Yagut" pitchFamily="2" charset="-78"/>
                </a:rPr>
                <a:t>مالك آن را به صورت مقطوع نقل كرده</a:t>
              </a:r>
              <a:endParaRPr lang="en-US" sz="2800" b="1" dirty="0">
                <a:solidFill>
                  <a:srgbClr val="000000"/>
                </a:solidFill>
                <a:cs typeface="Yagut" pitchFamily="2" charset="-78"/>
              </a:endParaRPr>
            </a:p>
          </p:txBody>
        </p:sp>
        <p:sp>
          <p:nvSpPr>
            <p:cNvPr id="136199" name="Text Box 7"/>
            <p:cNvSpPr txBox="1">
              <a:spLocks noChangeArrowheads="1"/>
            </p:cNvSpPr>
            <p:nvPr/>
          </p:nvSpPr>
          <p:spPr bwMode="gray">
            <a:xfrm>
              <a:off x="4021" y="1417"/>
              <a:ext cx="172"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rtl="1"/>
              <a:r>
                <a:rPr lang="fa-IR" sz="2400" dirty="0" smtClean="0"/>
                <a:t>1</a:t>
              </a:r>
              <a:endParaRPr lang="en-US" sz="2400" dirty="0"/>
            </a:p>
          </p:txBody>
        </p:sp>
      </p:grpSp>
      <p:grpSp>
        <p:nvGrpSpPr>
          <p:cNvPr id="136223" name="Group 31"/>
          <p:cNvGrpSpPr>
            <a:grpSpLocks/>
          </p:cNvGrpSpPr>
          <p:nvPr/>
        </p:nvGrpSpPr>
        <p:grpSpPr bwMode="auto">
          <a:xfrm>
            <a:off x="682933" y="1886826"/>
            <a:ext cx="7894218" cy="685800"/>
            <a:chOff x="1293" y="1833"/>
            <a:chExt cx="3022" cy="432"/>
          </a:xfrm>
        </p:grpSpPr>
        <p:sp>
          <p:nvSpPr>
            <p:cNvPr id="136202" name="AutoShape 10">
              <a:hlinkClick r:id="rId4" action="ppaction://hlinksldjump"/>
            </p:cNvPr>
            <p:cNvSpPr>
              <a:spLocks noChangeArrowheads="1"/>
            </p:cNvSpPr>
            <p:nvPr/>
          </p:nvSpPr>
          <p:spPr bwMode="gray">
            <a:xfrm>
              <a:off x="1536" y="1899"/>
              <a:ext cx="2736" cy="288"/>
            </a:xfrm>
            <a:prstGeom prst="roundRect">
              <a:avLst>
                <a:gd name="adj" fmla="val 16667"/>
              </a:avLst>
            </a:prstGeom>
            <a:gradFill rotWithShape="1">
              <a:gsLst>
                <a:gs pos="0">
                  <a:srgbClr val="99CC00">
                    <a:gamma/>
                    <a:tint val="21176"/>
                    <a:invGamma/>
                  </a:srgbClr>
                </a:gs>
                <a:gs pos="100000">
                  <a:srgbClr val="99CC00"/>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p>
              <a:endParaRPr lang="en-US"/>
            </a:p>
          </p:txBody>
        </p:sp>
        <p:sp>
          <p:nvSpPr>
            <p:cNvPr id="136203" name="AutoShape 11"/>
            <p:cNvSpPr>
              <a:spLocks noChangeArrowheads="1"/>
            </p:cNvSpPr>
            <p:nvPr/>
          </p:nvSpPr>
          <p:spPr bwMode="gray">
            <a:xfrm>
              <a:off x="3944" y="1833"/>
              <a:ext cx="371" cy="432"/>
            </a:xfrm>
            <a:prstGeom prst="diamond">
              <a:avLst/>
            </a:prstGeom>
            <a:gradFill rotWithShape="1">
              <a:gsLst>
                <a:gs pos="0">
                  <a:srgbClr val="99CC00">
                    <a:gamma/>
                    <a:shade val="46275"/>
                    <a:invGamma/>
                  </a:srgbClr>
                </a:gs>
                <a:gs pos="100000">
                  <a:srgbClr val="99CC00"/>
                </a:gs>
              </a:gsLst>
              <a:lin ang="0" scaled="1"/>
            </a:gradFill>
            <a:ln w="25400" algn="ctr">
              <a:solidFill>
                <a:schemeClr val="tx1"/>
              </a:solidFill>
              <a:miter lim="800000"/>
              <a:headEnd/>
              <a:tailEnd/>
            </a:ln>
            <a:effectLst>
              <a:outerShdw dist="63500" dir="2212194" algn="ctr" rotWithShape="0">
                <a:srgbClr val="333333">
                  <a:alpha val="50000"/>
                </a:srgbClr>
              </a:outerShdw>
            </a:effectLst>
          </p:spPr>
          <p:txBody>
            <a:bodyPr wrap="none" anchor="ctr"/>
            <a:lstStyle/>
            <a:p>
              <a:endParaRPr lang="en-US"/>
            </a:p>
          </p:txBody>
        </p:sp>
        <p:sp>
          <p:nvSpPr>
            <p:cNvPr id="136204" name="Text Box 12">
              <a:hlinkClick r:id="rId5" action="ppaction://hlinksldjump"/>
            </p:cNvPr>
            <p:cNvSpPr txBox="1">
              <a:spLocks noChangeArrowheads="1"/>
            </p:cNvSpPr>
            <p:nvPr/>
          </p:nvSpPr>
          <p:spPr bwMode="gray">
            <a:xfrm>
              <a:off x="1293" y="1867"/>
              <a:ext cx="261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rtl="1"/>
              <a:r>
                <a:rPr lang="fa-IR" sz="2800" b="1" dirty="0" smtClean="0">
                  <a:solidFill>
                    <a:srgbClr val="000000"/>
                  </a:solidFill>
                  <a:cs typeface="Yagut" pitchFamily="2" charset="-78"/>
                </a:rPr>
                <a:t>بخاری، مسلم و</a:t>
              </a:r>
              <a:r>
                <a:rPr lang="en-US" sz="2800" b="1" dirty="0" smtClean="0">
                  <a:solidFill>
                    <a:srgbClr val="000000"/>
                  </a:solidFill>
                  <a:cs typeface="Yagut" pitchFamily="2" charset="-78"/>
                </a:rPr>
                <a:t> </a:t>
              </a:r>
              <a:r>
                <a:rPr lang="fa-IR" sz="2800" b="1" dirty="0" smtClean="0">
                  <a:solidFill>
                    <a:srgbClr val="000000"/>
                  </a:solidFill>
                  <a:cs typeface="Yagut" pitchFamily="2" charset="-78"/>
                </a:rPr>
                <a:t>سائر صحاح آن را نقل نكرده</a:t>
              </a:r>
              <a:r>
                <a:rPr lang="en-US" sz="2800" b="1" dirty="0" smtClean="0">
                  <a:solidFill>
                    <a:srgbClr val="000000"/>
                  </a:solidFill>
                  <a:cs typeface="Yagut" pitchFamily="2" charset="-78"/>
                </a:rPr>
                <a:t> </a:t>
              </a:r>
              <a:r>
                <a:rPr lang="fa-IR" sz="2800" b="1" dirty="0" smtClean="0">
                  <a:solidFill>
                    <a:srgbClr val="000000"/>
                  </a:solidFill>
                  <a:cs typeface="Yagut" pitchFamily="2" charset="-78"/>
                </a:rPr>
                <a:t>اند</a:t>
              </a:r>
              <a:r>
                <a:rPr lang="en-US" sz="2800" b="1" dirty="0" smtClean="0">
                  <a:solidFill>
                    <a:srgbClr val="000000"/>
                  </a:solidFill>
                  <a:cs typeface="Yagut" pitchFamily="2" charset="-78"/>
                </a:rPr>
                <a:t>   </a:t>
              </a:r>
              <a:endParaRPr lang="en-US" sz="2800" b="1" dirty="0">
                <a:solidFill>
                  <a:srgbClr val="000000"/>
                </a:solidFill>
                <a:cs typeface="Yagut" pitchFamily="2" charset="-78"/>
              </a:endParaRPr>
            </a:p>
          </p:txBody>
        </p:sp>
        <p:sp>
          <p:nvSpPr>
            <p:cNvPr id="136205" name="Text Box 13"/>
            <p:cNvSpPr txBox="1">
              <a:spLocks noChangeArrowheads="1"/>
            </p:cNvSpPr>
            <p:nvPr/>
          </p:nvSpPr>
          <p:spPr bwMode="gray">
            <a:xfrm>
              <a:off x="3970" y="1911"/>
              <a:ext cx="2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square">
              <a:spAutoFit/>
            </a:bodyPr>
            <a:lstStyle/>
            <a:p>
              <a:pPr algn="ctr" rtl="1"/>
              <a:r>
                <a:rPr lang="fa-IR" sz="2400" dirty="0" smtClean="0"/>
                <a:t>2</a:t>
              </a:r>
              <a:endParaRPr lang="en-US" sz="2400" dirty="0"/>
            </a:p>
          </p:txBody>
        </p:sp>
      </p:grpSp>
      <p:grpSp>
        <p:nvGrpSpPr>
          <p:cNvPr id="136224" name="Group 32"/>
          <p:cNvGrpSpPr>
            <a:grpSpLocks/>
          </p:cNvGrpSpPr>
          <p:nvPr/>
        </p:nvGrpSpPr>
        <p:grpSpPr bwMode="auto">
          <a:xfrm>
            <a:off x="683280" y="2606672"/>
            <a:ext cx="7921169" cy="685801"/>
            <a:chOff x="1295" y="2304"/>
            <a:chExt cx="3011" cy="432"/>
          </a:xfrm>
        </p:grpSpPr>
        <p:sp>
          <p:nvSpPr>
            <p:cNvPr id="136207" name="AutoShape 15"/>
            <p:cNvSpPr>
              <a:spLocks noChangeArrowheads="1"/>
            </p:cNvSpPr>
            <p:nvPr/>
          </p:nvSpPr>
          <p:spPr bwMode="gray">
            <a:xfrm>
              <a:off x="1536" y="2379"/>
              <a:ext cx="2736" cy="288"/>
            </a:xfrm>
            <a:prstGeom prst="roundRect">
              <a:avLst>
                <a:gd name="adj" fmla="val 16667"/>
              </a:avLst>
            </a:prstGeom>
            <a:gradFill rotWithShape="1">
              <a:gsLst>
                <a:gs pos="0">
                  <a:srgbClr val="FF9933">
                    <a:gamma/>
                    <a:tint val="21176"/>
                    <a:invGamma/>
                  </a:srgbClr>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p>
              <a:endParaRPr lang="en-US"/>
            </a:p>
          </p:txBody>
        </p:sp>
        <p:sp>
          <p:nvSpPr>
            <p:cNvPr id="136208" name="AutoShape 16"/>
            <p:cNvSpPr>
              <a:spLocks noChangeArrowheads="1"/>
            </p:cNvSpPr>
            <p:nvPr/>
          </p:nvSpPr>
          <p:spPr bwMode="gray">
            <a:xfrm>
              <a:off x="3923" y="2304"/>
              <a:ext cx="383" cy="432"/>
            </a:xfrm>
            <a:prstGeom prst="diamond">
              <a:avLst/>
            </a:prstGeom>
            <a:gradFill rotWithShape="1">
              <a:gsLst>
                <a:gs pos="0">
                  <a:srgbClr val="FF9933">
                    <a:gamma/>
                    <a:shade val="46275"/>
                    <a:invGamma/>
                  </a:srgbClr>
                </a:gs>
                <a:gs pos="100000">
                  <a:srgbClr val="FF9933"/>
                </a:gs>
              </a:gsLst>
              <a:lin ang="0" scaled="1"/>
            </a:gradFill>
            <a:ln w="25400" algn="ctr">
              <a:solidFill>
                <a:schemeClr val="tx1"/>
              </a:solidFill>
              <a:miter lim="800000"/>
              <a:headEnd/>
              <a:tailEnd/>
            </a:ln>
            <a:effectLst>
              <a:outerShdw dist="63500" dir="2212194" algn="ctr" rotWithShape="0">
                <a:srgbClr val="333333">
                  <a:alpha val="50000"/>
                </a:srgbClr>
              </a:outerShdw>
            </a:effectLst>
          </p:spPr>
          <p:txBody>
            <a:bodyPr wrap="none" anchor="ctr"/>
            <a:lstStyle/>
            <a:p>
              <a:endParaRPr lang="en-US"/>
            </a:p>
          </p:txBody>
        </p:sp>
        <p:sp>
          <p:nvSpPr>
            <p:cNvPr id="136209" name="Text Box 17">
              <a:hlinkClick r:id="rId6" action="ppaction://hlinksldjump"/>
            </p:cNvPr>
            <p:cNvSpPr txBox="1">
              <a:spLocks noChangeArrowheads="1"/>
            </p:cNvSpPr>
            <p:nvPr/>
          </p:nvSpPr>
          <p:spPr bwMode="gray">
            <a:xfrm>
              <a:off x="1295" y="2361"/>
              <a:ext cx="261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rtl="1"/>
              <a:r>
                <a:rPr lang="fa-IR" sz="2800" b="1" dirty="0" smtClean="0">
                  <a:solidFill>
                    <a:srgbClr val="000000"/>
                  </a:solidFill>
                  <a:cs typeface="Yagut" pitchFamily="2" charset="-78"/>
                </a:rPr>
                <a:t>نظر علماي اهل سنت در ضعف حديث و سنتي  </a:t>
              </a:r>
              <a:endParaRPr lang="en-US" sz="2800" b="1" dirty="0">
                <a:solidFill>
                  <a:srgbClr val="000000"/>
                </a:solidFill>
                <a:cs typeface="Yagut" pitchFamily="2" charset="-78"/>
              </a:endParaRPr>
            </a:p>
          </p:txBody>
        </p:sp>
        <p:sp>
          <p:nvSpPr>
            <p:cNvPr id="136210" name="Text Box 18"/>
            <p:cNvSpPr txBox="1">
              <a:spLocks noChangeArrowheads="1"/>
            </p:cNvSpPr>
            <p:nvPr/>
          </p:nvSpPr>
          <p:spPr bwMode="gray">
            <a:xfrm>
              <a:off x="4021" y="2366"/>
              <a:ext cx="172"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rtl="1"/>
              <a:r>
                <a:rPr lang="fa-IR" sz="2400" dirty="0" smtClean="0"/>
                <a:t>3</a:t>
              </a:r>
              <a:endParaRPr lang="en-US" sz="2400" dirty="0"/>
            </a:p>
          </p:txBody>
        </p:sp>
      </p:grpSp>
      <p:grpSp>
        <p:nvGrpSpPr>
          <p:cNvPr id="136225" name="Group 33"/>
          <p:cNvGrpSpPr>
            <a:grpSpLocks/>
          </p:cNvGrpSpPr>
          <p:nvPr/>
        </p:nvGrpSpPr>
        <p:grpSpPr bwMode="auto">
          <a:xfrm>
            <a:off x="1304229" y="3292473"/>
            <a:ext cx="7286571" cy="685800"/>
            <a:chOff x="1536" y="2822"/>
            <a:chExt cx="2779" cy="432"/>
          </a:xfrm>
        </p:grpSpPr>
        <p:sp>
          <p:nvSpPr>
            <p:cNvPr id="136212" name="AutoShape 20"/>
            <p:cNvSpPr>
              <a:spLocks noChangeArrowheads="1"/>
            </p:cNvSpPr>
            <p:nvPr/>
          </p:nvSpPr>
          <p:spPr bwMode="gray">
            <a:xfrm>
              <a:off x="1536" y="2907"/>
              <a:ext cx="2736" cy="288"/>
            </a:xfrm>
            <a:prstGeom prst="roundRect">
              <a:avLst>
                <a:gd name="adj" fmla="val 16667"/>
              </a:avLst>
            </a:prstGeom>
            <a:gradFill rotWithShape="1">
              <a:gsLst>
                <a:gs pos="0">
                  <a:srgbClr val="E46ACD">
                    <a:gamma/>
                    <a:tint val="21176"/>
                    <a:invGamma/>
                  </a:srgbClr>
                </a:gs>
                <a:gs pos="100000">
                  <a:srgbClr val="E46ACD"/>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p>
              <a:endParaRPr lang="en-US"/>
            </a:p>
          </p:txBody>
        </p:sp>
        <p:sp>
          <p:nvSpPr>
            <p:cNvPr id="136213" name="AutoShape 21"/>
            <p:cNvSpPr>
              <a:spLocks noChangeArrowheads="1"/>
            </p:cNvSpPr>
            <p:nvPr/>
          </p:nvSpPr>
          <p:spPr bwMode="gray">
            <a:xfrm>
              <a:off x="3932" y="2822"/>
              <a:ext cx="383" cy="432"/>
            </a:xfrm>
            <a:prstGeom prst="diamond">
              <a:avLst/>
            </a:prstGeom>
            <a:gradFill rotWithShape="1">
              <a:gsLst>
                <a:gs pos="0">
                  <a:srgbClr val="E46ACD">
                    <a:gamma/>
                    <a:shade val="46275"/>
                    <a:invGamma/>
                  </a:srgbClr>
                </a:gs>
                <a:gs pos="100000">
                  <a:srgbClr val="E46ACD"/>
                </a:gs>
              </a:gsLst>
              <a:lin ang="0" scaled="1"/>
            </a:gradFill>
            <a:ln w="25400" algn="ctr">
              <a:solidFill>
                <a:schemeClr val="tx1"/>
              </a:solidFill>
              <a:miter lim="800000"/>
              <a:headEnd/>
              <a:tailEnd/>
            </a:ln>
            <a:effectLst>
              <a:outerShdw dist="63500" dir="2212194" algn="ctr" rotWithShape="0">
                <a:srgbClr val="333333">
                  <a:alpha val="50000"/>
                </a:srgbClr>
              </a:outerShdw>
            </a:effectLst>
          </p:spPr>
          <p:txBody>
            <a:bodyPr wrap="none" anchor="ctr"/>
            <a:lstStyle/>
            <a:p>
              <a:endParaRPr lang="en-US"/>
            </a:p>
          </p:txBody>
        </p:sp>
        <p:sp>
          <p:nvSpPr>
            <p:cNvPr id="136214" name="Text Box 22">
              <a:hlinkClick r:id="rId7" action="ppaction://hlinksldjump"/>
            </p:cNvPr>
            <p:cNvSpPr txBox="1">
              <a:spLocks noChangeArrowheads="1"/>
            </p:cNvSpPr>
            <p:nvPr/>
          </p:nvSpPr>
          <p:spPr bwMode="gray">
            <a:xfrm>
              <a:off x="1680" y="2900"/>
              <a:ext cx="216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rtl="1"/>
              <a:r>
                <a:rPr lang="fa-IR" sz="2800" b="1" dirty="0" smtClean="0">
                  <a:solidFill>
                    <a:srgbClr val="000000"/>
                  </a:solidFill>
                  <a:cs typeface="Yagut" pitchFamily="2" charset="-78"/>
                </a:rPr>
                <a:t>مخالفت خلفا با حديث و</a:t>
              </a:r>
              <a:r>
                <a:rPr lang="en-US" sz="2800" b="1" dirty="0" smtClean="0">
                  <a:solidFill>
                    <a:srgbClr val="000000"/>
                  </a:solidFill>
                  <a:cs typeface="Yagut" pitchFamily="2" charset="-78"/>
                </a:rPr>
                <a:t> </a:t>
              </a:r>
              <a:r>
                <a:rPr lang="fa-IR" sz="2800" b="1" dirty="0" smtClean="0">
                  <a:solidFill>
                    <a:srgbClr val="000000"/>
                  </a:solidFill>
                  <a:cs typeface="Yagut" pitchFamily="2" charset="-78"/>
                </a:rPr>
                <a:t>سنتي</a:t>
              </a:r>
              <a:endParaRPr lang="en-US" sz="2800" b="1" dirty="0">
                <a:solidFill>
                  <a:srgbClr val="000000"/>
                </a:solidFill>
                <a:cs typeface="Yagut" pitchFamily="2" charset="-78"/>
              </a:endParaRPr>
            </a:p>
          </p:txBody>
        </p:sp>
        <p:sp>
          <p:nvSpPr>
            <p:cNvPr id="136215" name="Text Box 23"/>
            <p:cNvSpPr txBox="1">
              <a:spLocks noChangeArrowheads="1"/>
            </p:cNvSpPr>
            <p:nvPr/>
          </p:nvSpPr>
          <p:spPr bwMode="gray">
            <a:xfrm>
              <a:off x="4030" y="2894"/>
              <a:ext cx="172"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rtl="1"/>
              <a:r>
                <a:rPr lang="fa-IR" sz="2400" dirty="0" smtClean="0"/>
                <a:t>4</a:t>
              </a:r>
              <a:endParaRPr lang="en-US" sz="2400" dirty="0"/>
            </a:p>
          </p:txBody>
        </p:sp>
      </p:grpSp>
      <p:grpSp>
        <p:nvGrpSpPr>
          <p:cNvPr id="27" name="Group 33"/>
          <p:cNvGrpSpPr>
            <a:grpSpLocks/>
          </p:cNvGrpSpPr>
          <p:nvPr/>
        </p:nvGrpSpPr>
        <p:grpSpPr bwMode="auto">
          <a:xfrm>
            <a:off x="1329479" y="4012549"/>
            <a:ext cx="7283731" cy="655743"/>
            <a:chOff x="1536" y="2822"/>
            <a:chExt cx="2779" cy="432"/>
          </a:xfrm>
        </p:grpSpPr>
        <p:sp>
          <p:nvSpPr>
            <p:cNvPr id="28" name="AutoShape 20"/>
            <p:cNvSpPr>
              <a:spLocks noChangeArrowheads="1"/>
            </p:cNvSpPr>
            <p:nvPr/>
          </p:nvSpPr>
          <p:spPr bwMode="gray">
            <a:xfrm>
              <a:off x="1536" y="2907"/>
              <a:ext cx="2736" cy="288"/>
            </a:xfrm>
            <a:prstGeom prst="roundRect">
              <a:avLst>
                <a:gd name="adj" fmla="val 16667"/>
              </a:avLst>
            </a:prstGeom>
            <a:solidFill>
              <a:schemeClr val="tx2">
                <a:lumMod val="60000"/>
                <a:lumOff val="40000"/>
              </a:schemeClr>
            </a:solidFill>
            <a:ln w="12700" algn="ctr">
              <a:solidFill>
                <a:schemeClr val="tx1"/>
              </a:solidFill>
              <a:round/>
              <a:headEnd/>
              <a:tailEnd/>
            </a:ln>
            <a:effectLst>
              <a:outerShdw dist="99190" dir="2388334" algn="ctr" rotWithShape="0">
                <a:srgbClr val="333333">
                  <a:alpha val="50000"/>
                </a:srgbClr>
              </a:outerShdw>
            </a:effectLst>
          </p:spPr>
          <p:txBody>
            <a:bodyPr wrap="none" anchor="ctr"/>
            <a:lstStyle/>
            <a:p>
              <a:endParaRPr lang="en-US"/>
            </a:p>
          </p:txBody>
        </p:sp>
        <p:sp>
          <p:nvSpPr>
            <p:cNvPr id="29" name="AutoShape 21"/>
            <p:cNvSpPr>
              <a:spLocks noChangeArrowheads="1"/>
            </p:cNvSpPr>
            <p:nvPr/>
          </p:nvSpPr>
          <p:spPr bwMode="gray">
            <a:xfrm>
              <a:off x="3932" y="2822"/>
              <a:ext cx="383" cy="432"/>
            </a:xfrm>
            <a:prstGeom prst="diamond">
              <a:avLst/>
            </a:prstGeom>
            <a:solidFill>
              <a:schemeClr val="tx2">
                <a:lumMod val="60000"/>
                <a:lumOff val="40000"/>
              </a:schemeClr>
            </a:solidFill>
            <a:ln w="25400" algn="ctr">
              <a:solidFill>
                <a:schemeClr val="tx1"/>
              </a:solidFill>
              <a:miter lim="800000"/>
              <a:headEnd/>
              <a:tailEnd/>
            </a:ln>
            <a:effectLst>
              <a:outerShdw dist="63500" dir="2212194" algn="ctr" rotWithShape="0">
                <a:srgbClr val="333333">
                  <a:alpha val="50000"/>
                </a:srgbClr>
              </a:outerShdw>
            </a:effectLst>
          </p:spPr>
          <p:txBody>
            <a:bodyPr wrap="none" anchor="ctr"/>
            <a:lstStyle/>
            <a:p>
              <a:endParaRPr lang="en-US"/>
            </a:p>
          </p:txBody>
        </p:sp>
        <p:sp>
          <p:nvSpPr>
            <p:cNvPr id="30" name="Text Box 22">
              <a:hlinkClick r:id="rId8" action="ppaction://hlinksldjump"/>
            </p:cNvPr>
            <p:cNvSpPr txBox="1">
              <a:spLocks noChangeArrowheads="1"/>
            </p:cNvSpPr>
            <p:nvPr/>
          </p:nvSpPr>
          <p:spPr bwMode="gray">
            <a:xfrm>
              <a:off x="1680" y="2869"/>
              <a:ext cx="2160"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rtl="1"/>
              <a:r>
                <a:rPr lang="fa-IR" sz="2800" b="1" dirty="0" smtClean="0">
                  <a:solidFill>
                    <a:srgbClr val="000000"/>
                  </a:solidFill>
                  <a:cs typeface="Yagut" pitchFamily="2" charset="-78"/>
                </a:rPr>
                <a:t>ضايع شدن سنت پيامبر صلی الله علیه و آله در مدت كوتاه</a:t>
              </a:r>
              <a:endParaRPr lang="en-US" sz="2800" b="1" dirty="0">
                <a:solidFill>
                  <a:srgbClr val="000000"/>
                </a:solidFill>
                <a:cs typeface="Yagut" pitchFamily="2" charset="-78"/>
              </a:endParaRPr>
            </a:p>
          </p:txBody>
        </p:sp>
        <p:sp>
          <p:nvSpPr>
            <p:cNvPr id="31" name="Text Box 23"/>
            <p:cNvSpPr txBox="1">
              <a:spLocks noChangeArrowheads="1"/>
            </p:cNvSpPr>
            <p:nvPr/>
          </p:nvSpPr>
          <p:spPr bwMode="gray">
            <a:xfrm>
              <a:off x="4043" y="2894"/>
              <a:ext cx="147" cy="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rtl="1"/>
              <a:r>
                <a:rPr lang="fa-IR" sz="2400" dirty="0" smtClean="0"/>
                <a:t>5</a:t>
              </a:r>
              <a:endParaRPr lang="en-US" sz="2400" dirty="0"/>
            </a:p>
          </p:txBody>
        </p:sp>
      </p:grpSp>
      <p:grpSp>
        <p:nvGrpSpPr>
          <p:cNvPr id="32" name="Group 33"/>
          <p:cNvGrpSpPr>
            <a:grpSpLocks/>
          </p:cNvGrpSpPr>
          <p:nvPr/>
        </p:nvGrpSpPr>
        <p:grpSpPr bwMode="auto">
          <a:xfrm>
            <a:off x="1329478" y="4694905"/>
            <a:ext cx="7274969" cy="685800"/>
            <a:chOff x="1536" y="2822"/>
            <a:chExt cx="2779" cy="432"/>
          </a:xfrm>
        </p:grpSpPr>
        <p:sp>
          <p:nvSpPr>
            <p:cNvPr id="33" name="AutoShape 20">
              <a:hlinkClick r:id="rId9" action="ppaction://hlinksldjump"/>
            </p:cNvPr>
            <p:cNvSpPr>
              <a:spLocks noChangeArrowheads="1"/>
            </p:cNvSpPr>
            <p:nvPr/>
          </p:nvSpPr>
          <p:spPr bwMode="gray">
            <a:xfrm>
              <a:off x="1536" y="2907"/>
              <a:ext cx="2736" cy="288"/>
            </a:xfrm>
            <a:prstGeom prst="roundRect">
              <a:avLst>
                <a:gd name="adj" fmla="val 16667"/>
              </a:avLst>
            </a:prstGeom>
            <a:solidFill>
              <a:schemeClr val="accent5">
                <a:lumMod val="75000"/>
              </a:schemeClr>
            </a:solidFill>
            <a:ln w="12700" algn="ctr">
              <a:solidFill>
                <a:schemeClr val="tx1"/>
              </a:solidFill>
              <a:round/>
              <a:headEnd/>
              <a:tailEnd/>
            </a:ln>
            <a:effectLst>
              <a:outerShdw dist="99190" dir="2388334" algn="ctr" rotWithShape="0">
                <a:srgbClr val="333333">
                  <a:alpha val="50000"/>
                </a:srgbClr>
              </a:outerShdw>
            </a:effectLst>
          </p:spPr>
          <p:txBody>
            <a:bodyPr wrap="none" anchor="ctr"/>
            <a:lstStyle/>
            <a:p>
              <a:endParaRPr lang="en-US"/>
            </a:p>
          </p:txBody>
        </p:sp>
        <p:sp>
          <p:nvSpPr>
            <p:cNvPr id="34" name="AutoShape 21"/>
            <p:cNvSpPr>
              <a:spLocks noChangeArrowheads="1"/>
            </p:cNvSpPr>
            <p:nvPr/>
          </p:nvSpPr>
          <p:spPr bwMode="gray">
            <a:xfrm>
              <a:off x="3932" y="2822"/>
              <a:ext cx="383" cy="432"/>
            </a:xfrm>
            <a:prstGeom prst="diamond">
              <a:avLst/>
            </a:prstGeom>
            <a:solidFill>
              <a:schemeClr val="accent5">
                <a:lumMod val="75000"/>
              </a:schemeClr>
            </a:solidFill>
            <a:ln w="25400" algn="ctr">
              <a:solidFill>
                <a:schemeClr val="tx1"/>
              </a:solidFill>
              <a:miter lim="800000"/>
              <a:headEnd/>
              <a:tailEnd/>
            </a:ln>
            <a:effectLst>
              <a:outerShdw dist="63500" dir="2212194" algn="ctr" rotWithShape="0">
                <a:srgbClr val="333333">
                  <a:alpha val="50000"/>
                </a:srgbClr>
              </a:outerShdw>
            </a:effectLst>
          </p:spPr>
          <p:txBody>
            <a:bodyPr wrap="none" anchor="ctr"/>
            <a:lstStyle/>
            <a:p>
              <a:endParaRPr lang="en-US"/>
            </a:p>
          </p:txBody>
        </p:sp>
        <p:sp>
          <p:nvSpPr>
            <p:cNvPr id="35" name="Text Box 22">
              <a:hlinkClick r:id="rId10" action="ppaction://hlinksldjump"/>
            </p:cNvPr>
            <p:cNvSpPr txBox="1">
              <a:spLocks noChangeArrowheads="1"/>
            </p:cNvSpPr>
            <p:nvPr/>
          </p:nvSpPr>
          <p:spPr bwMode="gray">
            <a:xfrm>
              <a:off x="1680" y="2891"/>
              <a:ext cx="216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rtl="1"/>
              <a:r>
                <a:rPr lang="fa-IR" sz="2800" b="1" dirty="0" smtClean="0">
                  <a:solidFill>
                    <a:srgbClr val="000000"/>
                  </a:solidFill>
                  <a:cs typeface="Yagut" pitchFamily="2" charset="-78"/>
                </a:rPr>
                <a:t>اول كسي كه اقدام به جمع آوري سنت كرد</a:t>
              </a:r>
              <a:endParaRPr lang="en-US" sz="2800" b="1" dirty="0">
                <a:solidFill>
                  <a:srgbClr val="000000"/>
                </a:solidFill>
                <a:cs typeface="Yagut" pitchFamily="2" charset="-78"/>
              </a:endParaRPr>
            </a:p>
          </p:txBody>
        </p:sp>
        <p:sp>
          <p:nvSpPr>
            <p:cNvPr id="36" name="Text Box 23"/>
            <p:cNvSpPr txBox="1">
              <a:spLocks noChangeArrowheads="1"/>
            </p:cNvSpPr>
            <p:nvPr/>
          </p:nvSpPr>
          <p:spPr bwMode="gray">
            <a:xfrm>
              <a:off x="4043" y="2894"/>
              <a:ext cx="145"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rtl="1"/>
              <a:r>
                <a:rPr lang="fa-IR" sz="2400" dirty="0" smtClean="0"/>
                <a:t>6</a:t>
              </a:r>
              <a:endParaRPr lang="en-US" sz="2400" dirty="0"/>
            </a:p>
          </p:txBody>
        </p:sp>
      </p:grpSp>
      <p:grpSp>
        <p:nvGrpSpPr>
          <p:cNvPr id="37" name="Group 32"/>
          <p:cNvGrpSpPr>
            <a:grpSpLocks/>
          </p:cNvGrpSpPr>
          <p:nvPr/>
        </p:nvGrpSpPr>
        <p:grpSpPr bwMode="auto">
          <a:xfrm>
            <a:off x="1331640" y="5380705"/>
            <a:ext cx="7287159" cy="685801"/>
            <a:chOff x="1536" y="2304"/>
            <a:chExt cx="2770" cy="432"/>
          </a:xfrm>
        </p:grpSpPr>
        <p:sp>
          <p:nvSpPr>
            <p:cNvPr id="38" name="AutoShape 15"/>
            <p:cNvSpPr>
              <a:spLocks noChangeArrowheads="1"/>
            </p:cNvSpPr>
            <p:nvPr/>
          </p:nvSpPr>
          <p:spPr bwMode="gray">
            <a:xfrm>
              <a:off x="1536" y="2379"/>
              <a:ext cx="2736" cy="288"/>
            </a:xfrm>
            <a:prstGeom prst="roundRect">
              <a:avLst>
                <a:gd name="adj" fmla="val 16667"/>
              </a:avLst>
            </a:prstGeom>
            <a:gradFill rotWithShape="1">
              <a:gsLst>
                <a:gs pos="0">
                  <a:srgbClr val="FF9933">
                    <a:gamma/>
                    <a:tint val="21176"/>
                    <a:invGamma/>
                  </a:srgbClr>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p>
              <a:endParaRPr lang="en-US"/>
            </a:p>
          </p:txBody>
        </p:sp>
        <p:sp>
          <p:nvSpPr>
            <p:cNvPr id="39" name="AutoShape 16"/>
            <p:cNvSpPr>
              <a:spLocks noChangeArrowheads="1"/>
            </p:cNvSpPr>
            <p:nvPr/>
          </p:nvSpPr>
          <p:spPr bwMode="gray">
            <a:xfrm>
              <a:off x="3923" y="2304"/>
              <a:ext cx="383" cy="432"/>
            </a:xfrm>
            <a:prstGeom prst="diamond">
              <a:avLst/>
            </a:prstGeom>
            <a:gradFill rotWithShape="1">
              <a:gsLst>
                <a:gs pos="0">
                  <a:srgbClr val="FF9933">
                    <a:gamma/>
                    <a:shade val="46275"/>
                    <a:invGamma/>
                  </a:srgbClr>
                </a:gs>
                <a:gs pos="100000">
                  <a:srgbClr val="FF9933"/>
                </a:gs>
              </a:gsLst>
              <a:lin ang="0" scaled="1"/>
            </a:gradFill>
            <a:ln w="25400" algn="ctr">
              <a:solidFill>
                <a:schemeClr val="tx1"/>
              </a:solidFill>
              <a:miter lim="800000"/>
              <a:headEnd/>
              <a:tailEnd/>
            </a:ln>
            <a:effectLst>
              <a:outerShdw dist="63500" dir="2212194" algn="ctr" rotWithShape="0">
                <a:srgbClr val="333333">
                  <a:alpha val="50000"/>
                </a:srgbClr>
              </a:outerShdw>
            </a:effectLst>
          </p:spPr>
          <p:txBody>
            <a:bodyPr wrap="none" anchor="ctr"/>
            <a:lstStyle/>
            <a:p>
              <a:endParaRPr lang="en-US"/>
            </a:p>
          </p:txBody>
        </p:sp>
        <p:sp>
          <p:nvSpPr>
            <p:cNvPr id="40" name="Text Box 17">
              <a:hlinkClick r:id="rId11" action="ppaction://hlinksldjump"/>
            </p:cNvPr>
            <p:cNvSpPr txBox="1">
              <a:spLocks noChangeArrowheads="1"/>
            </p:cNvSpPr>
            <p:nvPr/>
          </p:nvSpPr>
          <p:spPr bwMode="gray">
            <a:xfrm>
              <a:off x="1634" y="2349"/>
              <a:ext cx="216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rtl="1"/>
              <a:r>
                <a:rPr lang="fa-IR" sz="2800" b="1" dirty="0" smtClean="0">
                  <a:solidFill>
                    <a:srgbClr val="000000"/>
                  </a:solidFill>
                  <a:cs typeface="Yagut" pitchFamily="2" charset="-78"/>
                </a:rPr>
                <a:t>انتشار روايات دروغ به مرور زمان</a:t>
              </a:r>
              <a:endParaRPr lang="en-US" sz="2800" b="1" dirty="0">
                <a:solidFill>
                  <a:srgbClr val="000000"/>
                </a:solidFill>
                <a:cs typeface="Yagut" pitchFamily="2" charset="-78"/>
              </a:endParaRPr>
            </a:p>
          </p:txBody>
        </p:sp>
        <p:sp>
          <p:nvSpPr>
            <p:cNvPr id="41" name="Text Box 18"/>
            <p:cNvSpPr txBox="1">
              <a:spLocks noChangeArrowheads="1"/>
            </p:cNvSpPr>
            <p:nvPr/>
          </p:nvSpPr>
          <p:spPr bwMode="gray">
            <a:xfrm>
              <a:off x="4035" y="2366"/>
              <a:ext cx="145"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rtl="1"/>
              <a:r>
                <a:rPr lang="fa-IR" sz="2400" dirty="0" smtClean="0"/>
                <a:t>7</a:t>
              </a:r>
              <a:endParaRPr lang="en-US" sz="2400" dirty="0"/>
            </a:p>
          </p:txBody>
        </p:sp>
      </p:grpSp>
      <p:grpSp>
        <p:nvGrpSpPr>
          <p:cNvPr id="42" name="Group 32"/>
          <p:cNvGrpSpPr>
            <a:grpSpLocks/>
          </p:cNvGrpSpPr>
          <p:nvPr/>
        </p:nvGrpSpPr>
        <p:grpSpPr bwMode="auto">
          <a:xfrm>
            <a:off x="1331640" y="6100785"/>
            <a:ext cx="7287159" cy="685801"/>
            <a:chOff x="1536" y="2304"/>
            <a:chExt cx="2770" cy="432"/>
          </a:xfrm>
        </p:grpSpPr>
        <p:sp>
          <p:nvSpPr>
            <p:cNvPr id="43" name="AutoShape 15"/>
            <p:cNvSpPr>
              <a:spLocks noChangeArrowheads="1"/>
            </p:cNvSpPr>
            <p:nvPr/>
          </p:nvSpPr>
          <p:spPr bwMode="gray">
            <a:xfrm>
              <a:off x="1536" y="2379"/>
              <a:ext cx="2736" cy="288"/>
            </a:xfrm>
            <a:prstGeom prst="roundRect">
              <a:avLst>
                <a:gd name="adj" fmla="val 16667"/>
              </a:avLst>
            </a:prstGeom>
            <a:gradFill rotWithShape="1">
              <a:gsLst>
                <a:gs pos="0">
                  <a:srgbClr val="FF9933">
                    <a:gamma/>
                    <a:tint val="21176"/>
                    <a:invGamma/>
                  </a:srgbClr>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p>
              <a:endParaRPr lang="en-US"/>
            </a:p>
          </p:txBody>
        </p:sp>
        <p:sp>
          <p:nvSpPr>
            <p:cNvPr id="44" name="AutoShape 16"/>
            <p:cNvSpPr>
              <a:spLocks noChangeArrowheads="1"/>
            </p:cNvSpPr>
            <p:nvPr/>
          </p:nvSpPr>
          <p:spPr bwMode="gray">
            <a:xfrm>
              <a:off x="3923" y="2304"/>
              <a:ext cx="383" cy="432"/>
            </a:xfrm>
            <a:prstGeom prst="diamond">
              <a:avLst/>
            </a:prstGeom>
            <a:gradFill rotWithShape="1">
              <a:gsLst>
                <a:gs pos="0">
                  <a:srgbClr val="FF9933">
                    <a:gamma/>
                    <a:shade val="46275"/>
                    <a:invGamma/>
                  </a:srgbClr>
                </a:gs>
                <a:gs pos="100000">
                  <a:srgbClr val="FF9933"/>
                </a:gs>
              </a:gsLst>
              <a:lin ang="0" scaled="1"/>
            </a:gradFill>
            <a:ln w="25400" algn="ctr">
              <a:solidFill>
                <a:schemeClr val="tx1"/>
              </a:solidFill>
              <a:miter lim="800000"/>
              <a:headEnd/>
              <a:tailEnd/>
            </a:ln>
            <a:effectLst>
              <a:outerShdw dist="63500" dir="2212194" algn="ctr" rotWithShape="0">
                <a:srgbClr val="333333">
                  <a:alpha val="50000"/>
                </a:srgbClr>
              </a:outerShdw>
            </a:effectLst>
          </p:spPr>
          <p:txBody>
            <a:bodyPr wrap="none" anchor="ctr"/>
            <a:lstStyle/>
            <a:p>
              <a:endParaRPr lang="en-US"/>
            </a:p>
          </p:txBody>
        </p:sp>
        <p:sp>
          <p:nvSpPr>
            <p:cNvPr id="45" name="Text Box 17">
              <a:hlinkClick r:id="rId12" action="ppaction://hlinksldjump"/>
            </p:cNvPr>
            <p:cNvSpPr txBox="1">
              <a:spLocks noChangeArrowheads="1"/>
            </p:cNvSpPr>
            <p:nvPr/>
          </p:nvSpPr>
          <p:spPr bwMode="gray">
            <a:xfrm>
              <a:off x="1634" y="2382"/>
              <a:ext cx="216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Low" rtl="1"/>
              <a:r>
                <a:rPr lang="fa-IR" sz="2800" b="1" dirty="0" smtClean="0">
                  <a:solidFill>
                    <a:srgbClr val="000000"/>
                  </a:solidFill>
                  <a:cs typeface="Yagut" pitchFamily="2" charset="-78"/>
                </a:rPr>
                <a:t>عدم تعارض حديث ثقلين (وعترتي) با سنت</a:t>
              </a:r>
              <a:endParaRPr lang="en-US" sz="2800" b="1" dirty="0">
                <a:solidFill>
                  <a:srgbClr val="000000"/>
                </a:solidFill>
                <a:cs typeface="Yagut" pitchFamily="2" charset="-78"/>
              </a:endParaRPr>
            </a:p>
          </p:txBody>
        </p:sp>
        <p:sp>
          <p:nvSpPr>
            <p:cNvPr id="46" name="Text Box 18"/>
            <p:cNvSpPr txBox="1">
              <a:spLocks noChangeArrowheads="1"/>
            </p:cNvSpPr>
            <p:nvPr/>
          </p:nvSpPr>
          <p:spPr bwMode="gray">
            <a:xfrm>
              <a:off x="4042" y="2366"/>
              <a:ext cx="132"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rtl="1"/>
              <a:r>
                <a:rPr lang="fa-IR" sz="2400" dirty="0" smtClean="0"/>
                <a:t>8</a:t>
              </a:r>
              <a:endParaRPr lang="en-US" sz="2400" dirty="0"/>
            </a:p>
          </p:txBody>
        </p:sp>
      </p:grpSp>
    </p:spTree>
    <p:extLst>
      <p:ext uri="{BB962C8B-B14F-4D97-AF65-F5344CB8AC3E}">
        <p14:creationId xmlns:p14="http://schemas.microsoft.com/office/powerpoint/2010/main" val="153715083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36222"/>
                                        </p:tgtEl>
                                        <p:attrNameLst>
                                          <p:attrName>style.visibility</p:attrName>
                                        </p:attrNameLst>
                                      </p:cBhvr>
                                      <p:to>
                                        <p:strVal val="visible"/>
                                      </p:to>
                                    </p:set>
                                    <p:anim calcmode="lin" valueType="num">
                                      <p:cBhvr additive="base">
                                        <p:cTn id="7" dur="500" fill="hold"/>
                                        <p:tgtEl>
                                          <p:spTgt spid="136222"/>
                                        </p:tgtEl>
                                        <p:attrNameLst>
                                          <p:attrName>ppt_x</p:attrName>
                                        </p:attrNameLst>
                                      </p:cBhvr>
                                      <p:tavLst>
                                        <p:tav tm="0">
                                          <p:val>
                                            <p:strVal val="1+#ppt_w/2"/>
                                          </p:val>
                                        </p:tav>
                                        <p:tav tm="100000">
                                          <p:val>
                                            <p:strVal val="#ppt_x"/>
                                          </p:val>
                                        </p:tav>
                                      </p:tavLst>
                                    </p:anim>
                                    <p:anim calcmode="lin" valueType="num">
                                      <p:cBhvr additive="base">
                                        <p:cTn id="8" dur="500" fill="hold"/>
                                        <p:tgtEl>
                                          <p:spTgt spid="1362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36223"/>
                                        </p:tgtEl>
                                        <p:attrNameLst>
                                          <p:attrName>style.visibility</p:attrName>
                                        </p:attrNameLst>
                                      </p:cBhvr>
                                      <p:to>
                                        <p:strVal val="visible"/>
                                      </p:to>
                                    </p:set>
                                    <p:anim calcmode="lin" valueType="num">
                                      <p:cBhvr additive="base">
                                        <p:cTn id="13" dur="500" fill="hold"/>
                                        <p:tgtEl>
                                          <p:spTgt spid="136223"/>
                                        </p:tgtEl>
                                        <p:attrNameLst>
                                          <p:attrName>ppt_x</p:attrName>
                                        </p:attrNameLst>
                                      </p:cBhvr>
                                      <p:tavLst>
                                        <p:tav tm="0">
                                          <p:val>
                                            <p:strVal val="1+#ppt_w/2"/>
                                          </p:val>
                                        </p:tav>
                                        <p:tav tm="100000">
                                          <p:val>
                                            <p:strVal val="#ppt_x"/>
                                          </p:val>
                                        </p:tav>
                                      </p:tavLst>
                                    </p:anim>
                                    <p:anim calcmode="lin" valueType="num">
                                      <p:cBhvr additive="base">
                                        <p:cTn id="14" dur="500" fill="hold"/>
                                        <p:tgtEl>
                                          <p:spTgt spid="1362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36224"/>
                                        </p:tgtEl>
                                        <p:attrNameLst>
                                          <p:attrName>style.visibility</p:attrName>
                                        </p:attrNameLst>
                                      </p:cBhvr>
                                      <p:to>
                                        <p:strVal val="visible"/>
                                      </p:to>
                                    </p:set>
                                    <p:anim calcmode="lin" valueType="num">
                                      <p:cBhvr additive="base">
                                        <p:cTn id="19" dur="500" fill="hold"/>
                                        <p:tgtEl>
                                          <p:spTgt spid="136224"/>
                                        </p:tgtEl>
                                        <p:attrNameLst>
                                          <p:attrName>ppt_x</p:attrName>
                                        </p:attrNameLst>
                                      </p:cBhvr>
                                      <p:tavLst>
                                        <p:tav tm="0">
                                          <p:val>
                                            <p:strVal val="1+#ppt_w/2"/>
                                          </p:val>
                                        </p:tav>
                                        <p:tav tm="100000">
                                          <p:val>
                                            <p:strVal val="#ppt_x"/>
                                          </p:val>
                                        </p:tav>
                                      </p:tavLst>
                                    </p:anim>
                                    <p:anim calcmode="lin" valueType="num">
                                      <p:cBhvr additive="base">
                                        <p:cTn id="20" dur="500" fill="hold"/>
                                        <p:tgtEl>
                                          <p:spTgt spid="1362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36225"/>
                                        </p:tgtEl>
                                        <p:attrNameLst>
                                          <p:attrName>style.visibility</p:attrName>
                                        </p:attrNameLst>
                                      </p:cBhvr>
                                      <p:to>
                                        <p:strVal val="visible"/>
                                      </p:to>
                                    </p:set>
                                    <p:anim calcmode="lin" valueType="num">
                                      <p:cBhvr additive="base">
                                        <p:cTn id="25" dur="500" fill="hold"/>
                                        <p:tgtEl>
                                          <p:spTgt spid="136225"/>
                                        </p:tgtEl>
                                        <p:attrNameLst>
                                          <p:attrName>ppt_x</p:attrName>
                                        </p:attrNameLst>
                                      </p:cBhvr>
                                      <p:tavLst>
                                        <p:tav tm="0">
                                          <p:val>
                                            <p:strVal val="1+#ppt_w/2"/>
                                          </p:val>
                                        </p:tav>
                                        <p:tav tm="100000">
                                          <p:val>
                                            <p:strVal val="#ppt_x"/>
                                          </p:val>
                                        </p:tav>
                                      </p:tavLst>
                                    </p:anim>
                                    <p:anim calcmode="lin" valueType="num">
                                      <p:cBhvr additive="base">
                                        <p:cTn id="26" dur="500" fill="hold"/>
                                        <p:tgtEl>
                                          <p:spTgt spid="13622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1+#ppt_w/2"/>
                                          </p:val>
                                        </p:tav>
                                        <p:tav tm="100000">
                                          <p:val>
                                            <p:strVal val="#ppt_x"/>
                                          </p:val>
                                        </p:tav>
                                      </p:tavLst>
                                    </p:anim>
                                    <p:anim calcmode="lin" valueType="num">
                                      <p:cBhvr additive="base">
                                        <p:cTn id="38"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1+#ppt_w/2"/>
                                          </p:val>
                                        </p:tav>
                                        <p:tav tm="100000">
                                          <p:val>
                                            <p:strVal val="#ppt_x"/>
                                          </p:val>
                                        </p:tav>
                                      </p:tavLst>
                                    </p:anim>
                                    <p:anim calcmode="lin" valueType="num">
                                      <p:cBhvr additive="base">
                                        <p:cTn id="50"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71678"/>
            <a:ext cx="9144000" cy="1569660"/>
          </a:xfrm>
          <a:prstGeom prst="rect">
            <a:avLst/>
          </a:prstGeom>
        </p:spPr>
        <p:txBody>
          <a:bodyPr wrap="square">
            <a:spAutoFit/>
          </a:bodyPr>
          <a:lstStyle/>
          <a:p>
            <a:pPr algn="ctr" rtl="1"/>
            <a:r>
              <a:rPr lang="fa-IR" sz="8800" dirty="0" smtClean="0">
                <a:cs typeface="Sultan Medium" pitchFamily="2" charset="-78"/>
              </a:rPr>
              <a:t>انتشار روايات دروغ </a:t>
            </a:r>
            <a:r>
              <a:rPr lang="fa-IR" sz="9600" dirty="0" smtClean="0">
                <a:cs typeface="Sultan Medium" pitchFamily="2" charset="-78"/>
              </a:rPr>
              <a:t>به مرور زمان</a:t>
            </a:r>
            <a:endParaRPr lang="en-US" sz="9600" dirty="0">
              <a:cs typeface="Sultan Medium" pitchFamily="2" charset="-78"/>
            </a:endParaRPr>
          </a:p>
        </p:txBody>
      </p:sp>
    </p:spTree>
    <p:extLst>
      <p:ext uri="{BB962C8B-B14F-4D97-AF65-F5344CB8AC3E}">
        <p14:creationId xmlns:p14="http://schemas.microsoft.com/office/powerpoint/2010/main" val="619385685"/>
      </p:ext>
    </p:extLst>
  </p:cSld>
  <p:clrMapOvr>
    <a:masterClrMapping/>
  </p:clrMapOvr>
  <mc:AlternateContent xmlns:mc="http://schemas.openxmlformats.org/markup-compatibility/2006" xmlns:p14="http://schemas.microsoft.com/office/powerpoint/2010/main">
    <mc:Choice Requires="p14">
      <p:transition spd="slow" p14:dur="1250">
        <p:dissolve/>
      </p:transition>
    </mc:Choice>
    <mc:Fallback xmlns="">
      <p:transition spd="slow">
        <p:dissolv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800" dirty="0" smtClean="0">
                <a:cs typeface="Sultan Medium" pitchFamily="2" charset="-78"/>
              </a:rPr>
              <a:t>تعداد روايات بخاري</a:t>
            </a:r>
            <a:endParaRPr lang="en-US" sz="4800" dirty="0">
              <a:cs typeface="Sultan Medium" pitchFamily="2" charset="-78"/>
            </a:endParaRPr>
          </a:p>
        </p:txBody>
      </p:sp>
      <p:sp>
        <p:nvSpPr>
          <p:cNvPr id="3" name="Content Placeholder 2"/>
          <p:cNvSpPr>
            <a:spLocks noGrp="1"/>
          </p:cNvSpPr>
          <p:nvPr>
            <p:ph idx="1"/>
          </p:nvPr>
        </p:nvSpPr>
        <p:spPr>
          <a:xfrm>
            <a:off x="1115616" y="1816224"/>
            <a:ext cx="6768752" cy="2836912"/>
          </a:xfrm>
        </p:spPr>
        <p:txBody>
          <a:bodyPr>
            <a:noAutofit/>
          </a:bodyPr>
          <a:lstStyle/>
          <a:p>
            <a:pPr marL="0" indent="0" algn="justLow" rtl="1">
              <a:buNone/>
            </a:pPr>
            <a:r>
              <a:rPr lang="fa-IR" sz="4800" b="1" dirty="0">
                <a:cs typeface="Taher" pitchFamily="2" charset="-78"/>
              </a:rPr>
              <a:t>كان مؤلف صحيح البخاري الذي يحتوي من الخالص بلاتكرار ألفي حديثٍ </a:t>
            </a:r>
            <a:r>
              <a:rPr lang="fa-IR" sz="4800" b="1" dirty="0" smtClean="0">
                <a:cs typeface="Taher" pitchFamily="2" charset="-78"/>
              </a:rPr>
              <a:t>و سبعمائة و واحدا و ستّين </a:t>
            </a:r>
            <a:r>
              <a:rPr lang="fa-IR" sz="4800" b="1" dirty="0">
                <a:cs typeface="Taher" pitchFamily="2" charset="-78"/>
              </a:rPr>
              <a:t>(2761) حديثا، اختاره من زهاء ستمائة ألف حديث.</a:t>
            </a:r>
            <a:endParaRPr lang="en-US" sz="4800" b="1" dirty="0">
              <a:cs typeface="Taher" pitchFamily="2" charset="-78"/>
            </a:endParaRPr>
          </a:p>
        </p:txBody>
      </p:sp>
      <p:sp>
        <p:nvSpPr>
          <p:cNvPr id="4" name="Rectangle 3"/>
          <p:cNvSpPr/>
          <p:nvPr/>
        </p:nvSpPr>
        <p:spPr>
          <a:xfrm>
            <a:off x="2374244" y="5877272"/>
            <a:ext cx="3853940"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تاريخ </a:t>
            </a:r>
            <a:r>
              <a:rPr lang="fa-IR" sz="3200" dirty="0" smtClean="0">
                <a:cs typeface="Yagut" pitchFamily="2" charset="-78"/>
              </a:rPr>
              <a:t>بغداد، خطيب بغدادي</a:t>
            </a:r>
            <a:endParaRPr lang="en-US" sz="3200" dirty="0">
              <a:cs typeface="Yagut" pitchFamily="2" charset="-78"/>
            </a:endParaRPr>
          </a:p>
        </p:txBody>
      </p:sp>
      <p:sp>
        <p:nvSpPr>
          <p:cNvPr id="5" name="Rectangle 4"/>
          <p:cNvSpPr/>
          <p:nvPr/>
        </p:nvSpPr>
        <p:spPr>
          <a:xfrm>
            <a:off x="1595639" y="5877272"/>
            <a:ext cx="744113"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a:cs typeface="Yagut" pitchFamily="2" charset="-78"/>
              </a:rPr>
              <a:t>ج 2</a:t>
            </a:r>
            <a:endParaRPr lang="en-US" sz="3600" dirty="0">
              <a:cs typeface="Yagut" pitchFamily="2" charset="-78"/>
            </a:endParaRPr>
          </a:p>
        </p:txBody>
      </p:sp>
      <p:sp>
        <p:nvSpPr>
          <p:cNvPr id="6" name="Rectangle 5"/>
          <p:cNvSpPr/>
          <p:nvPr/>
        </p:nvSpPr>
        <p:spPr>
          <a:xfrm>
            <a:off x="468522" y="5911330"/>
            <a:ext cx="1079142"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t>ص 8 </a:t>
            </a:r>
            <a:endParaRPr lang="en-US" sz="3200" dirty="0"/>
          </a:p>
        </p:txBody>
      </p:sp>
      <p:sp>
        <p:nvSpPr>
          <p:cNvPr id="7" name="Flowchart: Alternate Process 6"/>
          <p:cNvSpPr/>
          <p:nvPr/>
        </p:nvSpPr>
        <p:spPr>
          <a:xfrm>
            <a:off x="1763688"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8" name="Flowchart: Alternate Process 7"/>
          <p:cNvSpPr/>
          <p:nvPr/>
        </p:nvSpPr>
        <p:spPr>
          <a:xfrm>
            <a:off x="5148064"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9" name="Sun 8"/>
          <p:cNvSpPr/>
          <p:nvPr/>
        </p:nvSpPr>
        <p:spPr>
          <a:xfrm>
            <a:off x="4499992" y="1268760"/>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2489525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4800" dirty="0" smtClean="0">
                <a:cs typeface="Sultan Medium" pitchFamily="2" charset="-78"/>
              </a:rPr>
              <a:t>تعداد روايات مسلم</a:t>
            </a:r>
            <a:endParaRPr lang="en-US" sz="4800" dirty="0">
              <a:cs typeface="Sultan Medium" pitchFamily="2" charset="-78"/>
            </a:endParaRPr>
          </a:p>
        </p:txBody>
      </p:sp>
      <p:sp>
        <p:nvSpPr>
          <p:cNvPr id="3" name="Content Placeholder 2"/>
          <p:cNvSpPr>
            <a:spLocks noGrp="1"/>
          </p:cNvSpPr>
          <p:nvPr>
            <p:ph idx="1"/>
          </p:nvPr>
        </p:nvSpPr>
        <p:spPr>
          <a:xfrm>
            <a:off x="1024076" y="2060848"/>
            <a:ext cx="7119823" cy="2692896"/>
          </a:xfrm>
        </p:spPr>
        <p:txBody>
          <a:bodyPr>
            <a:normAutofit/>
          </a:bodyPr>
          <a:lstStyle/>
          <a:p>
            <a:pPr marL="0" indent="0" algn="justLow" rtl="1">
              <a:buNone/>
            </a:pPr>
            <a:r>
              <a:rPr lang="fa-IR" sz="4800" b="1" dirty="0">
                <a:cs typeface="Taher" pitchFamily="2" charset="-78"/>
              </a:rPr>
              <a:t>ومؤلف صحيح مسلم، اختار في كتابه أربعة آلاف حديث دون المكرّرات،  من ثلاثمائة ألف.</a:t>
            </a:r>
            <a:endParaRPr lang="en-US" sz="4800" b="1" dirty="0">
              <a:cs typeface="Taher" pitchFamily="2" charset="-78"/>
            </a:endParaRPr>
          </a:p>
        </p:txBody>
      </p:sp>
      <p:sp>
        <p:nvSpPr>
          <p:cNvPr id="4" name="Rectangle 3"/>
          <p:cNvSpPr/>
          <p:nvPr/>
        </p:nvSpPr>
        <p:spPr>
          <a:xfrm>
            <a:off x="2987824" y="5877272"/>
            <a:ext cx="3031599"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المنتظم </a:t>
            </a:r>
            <a:r>
              <a:rPr lang="fa-IR" sz="3200" dirty="0" smtClean="0">
                <a:cs typeface="Yagut" pitchFamily="2" charset="-78"/>
              </a:rPr>
              <a:t>، إبن </a:t>
            </a:r>
            <a:r>
              <a:rPr lang="fa-IR" sz="3200" dirty="0">
                <a:cs typeface="Yagut" pitchFamily="2" charset="-78"/>
              </a:rPr>
              <a:t>الجوزي</a:t>
            </a:r>
            <a:endParaRPr lang="en-US" sz="3200" dirty="0">
              <a:cs typeface="Yagut" pitchFamily="2" charset="-78"/>
            </a:endParaRPr>
          </a:p>
        </p:txBody>
      </p:sp>
      <p:sp>
        <p:nvSpPr>
          <p:cNvPr id="5" name="Rectangle 4"/>
          <p:cNvSpPr/>
          <p:nvPr/>
        </p:nvSpPr>
        <p:spPr>
          <a:xfrm>
            <a:off x="1953693" y="5877272"/>
            <a:ext cx="962123"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a:cs typeface="Yagut" pitchFamily="2" charset="-78"/>
              </a:rPr>
              <a:t>ج </a:t>
            </a:r>
            <a:r>
              <a:rPr lang="fa-IR" sz="3600" dirty="0" smtClean="0">
                <a:cs typeface="Yagut" pitchFamily="2" charset="-78"/>
              </a:rPr>
              <a:t>12</a:t>
            </a:r>
            <a:endParaRPr lang="en-US" sz="3600" dirty="0">
              <a:cs typeface="Yagut" pitchFamily="2" charset="-78"/>
            </a:endParaRPr>
          </a:p>
        </p:txBody>
      </p:sp>
      <p:sp>
        <p:nvSpPr>
          <p:cNvPr id="6" name="Rectangle 5"/>
          <p:cNvSpPr/>
          <p:nvPr/>
        </p:nvSpPr>
        <p:spPr>
          <a:xfrm>
            <a:off x="512586" y="5877272"/>
            <a:ext cx="1395118" cy="66886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r" rtl="1"/>
            <a:r>
              <a:rPr lang="fa-IR" sz="3200" dirty="0" smtClean="0"/>
              <a:t>ص171 </a:t>
            </a:r>
            <a:endParaRPr lang="en-US" sz="3200" dirty="0"/>
          </a:p>
        </p:txBody>
      </p:sp>
      <p:sp>
        <p:nvSpPr>
          <p:cNvPr id="7" name="Flowchart: Alternate Process 6"/>
          <p:cNvSpPr/>
          <p:nvPr/>
        </p:nvSpPr>
        <p:spPr>
          <a:xfrm>
            <a:off x="1763688"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8" name="Flowchart: Alternate Process 7"/>
          <p:cNvSpPr/>
          <p:nvPr/>
        </p:nvSpPr>
        <p:spPr>
          <a:xfrm>
            <a:off x="5148064"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9" name="Sun 8"/>
          <p:cNvSpPr/>
          <p:nvPr/>
        </p:nvSpPr>
        <p:spPr>
          <a:xfrm>
            <a:off x="4499992" y="1268760"/>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80619021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404664"/>
            <a:ext cx="7488832" cy="1569660"/>
          </a:xfrm>
          <a:prstGeom prst="rect">
            <a:avLst/>
          </a:prstGeom>
        </p:spPr>
        <p:txBody>
          <a:bodyPr wrap="square">
            <a:spAutoFit/>
          </a:bodyPr>
          <a:lstStyle/>
          <a:p>
            <a:pPr algn="justLow" rtl="1"/>
            <a:r>
              <a:rPr lang="fa-IR" sz="4800" dirty="0">
                <a:cs typeface="Taher" pitchFamily="2" charset="-78"/>
              </a:rPr>
              <a:t>يحيى بن معين:</a:t>
            </a:r>
            <a:r>
              <a:rPr lang="fa-IR" sz="4800" b="1" dirty="0">
                <a:cs typeface="Taher" pitchFamily="2" charset="-78"/>
              </a:rPr>
              <a:t> أيّ صاحب حديث لا يكتب عن </a:t>
            </a:r>
            <a:r>
              <a:rPr lang="fa-IR" sz="4800" b="1" dirty="0" smtClean="0">
                <a:cs typeface="Taher" pitchFamily="2" charset="-78"/>
              </a:rPr>
              <a:t>كذّاب، </a:t>
            </a:r>
            <a:r>
              <a:rPr lang="fa-IR" sz="4800" b="1" dirty="0">
                <a:cs typeface="Taher" pitchFamily="2" charset="-78"/>
              </a:rPr>
              <a:t>ألف حديث؟</a:t>
            </a:r>
            <a:endParaRPr lang="en-US" sz="4800" b="1" dirty="0">
              <a:cs typeface="Taher" pitchFamily="2" charset="-78"/>
            </a:endParaRPr>
          </a:p>
        </p:txBody>
      </p:sp>
      <p:sp>
        <p:nvSpPr>
          <p:cNvPr id="5" name="Rectangle 4"/>
          <p:cNvSpPr/>
          <p:nvPr/>
        </p:nvSpPr>
        <p:spPr>
          <a:xfrm>
            <a:off x="611560" y="3105835"/>
            <a:ext cx="7272808" cy="2123658"/>
          </a:xfrm>
          <a:prstGeom prst="rect">
            <a:avLst/>
          </a:prstGeom>
        </p:spPr>
        <p:txBody>
          <a:bodyPr wrap="square">
            <a:spAutoFit/>
          </a:bodyPr>
          <a:lstStyle/>
          <a:p>
            <a:pPr algn="justLow" rtl="1"/>
            <a:r>
              <a:rPr lang="fa-IR" sz="4400" dirty="0" smtClean="0">
                <a:cs typeface="Taher" pitchFamily="2" charset="-78"/>
              </a:rPr>
              <a:t>شعبة بن الحجاج:</a:t>
            </a:r>
            <a:r>
              <a:rPr lang="fa-IR" sz="4400" b="1" dirty="0" smtClean="0">
                <a:cs typeface="Taher" pitchFamily="2" charset="-78"/>
              </a:rPr>
              <a:t> ما </a:t>
            </a:r>
            <a:r>
              <a:rPr lang="fa-IR" sz="4400" b="1" dirty="0">
                <a:cs typeface="Taher" pitchFamily="2" charset="-78"/>
              </a:rPr>
              <a:t>أعلم أحداً فتش الحديث كتفتيشي، وقفت على أنّ ثلاثة أرباعه كذب.</a:t>
            </a:r>
            <a:endParaRPr lang="en-US" sz="4400" b="1" dirty="0">
              <a:cs typeface="Taher" pitchFamily="2" charset="-78"/>
            </a:endParaRPr>
          </a:p>
        </p:txBody>
      </p:sp>
      <p:sp>
        <p:nvSpPr>
          <p:cNvPr id="6" name="Rectangle 5"/>
          <p:cNvSpPr/>
          <p:nvPr/>
        </p:nvSpPr>
        <p:spPr>
          <a:xfrm>
            <a:off x="-29243" y="1988840"/>
            <a:ext cx="5681363" cy="584775"/>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lgn="r" rtl="1"/>
            <a:r>
              <a:rPr lang="fa-IR" sz="3200" dirty="0">
                <a:cs typeface="Yagut" pitchFamily="2" charset="-78"/>
              </a:rPr>
              <a:t>تاريخ </a:t>
            </a:r>
            <a:r>
              <a:rPr lang="fa-IR" sz="3200" dirty="0" smtClean="0">
                <a:cs typeface="Yagut" pitchFamily="2" charset="-78"/>
              </a:rPr>
              <a:t>بغداد ، خطيب بغدادي، ج </a:t>
            </a:r>
            <a:r>
              <a:rPr lang="fa-IR" sz="3200" dirty="0">
                <a:cs typeface="Yagut" pitchFamily="2" charset="-78"/>
              </a:rPr>
              <a:t>1 ص </a:t>
            </a:r>
            <a:r>
              <a:rPr lang="fa-IR" sz="3200" dirty="0" smtClean="0">
                <a:cs typeface="Yagut" pitchFamily="2" charset="-78"/>
              </a:rPr>
              <a:t>43</a:t>
            </a:r>
            <a:endParaRPr lang="en-US" sz="3200" dirty="0">
              <a:cs typeface="Yagut" pitchFamily="2" charset="-78"/>
            </a:endParaRPr>
          </a:p>
        </p:txBody>
      </p:sp>
      <p:sp>
        <p:nvSpPr>
          <p:cNvPr id="7" name="Rectangle 6"/>
          <p:cNvSpPr/>
          <p:nvPr/>
        </p:nvSpPr>
        <p:spPr>
          <a:xfrm>
            <a:off x="-36512" y="5157192"/>
            <a:ext cx="6024311" cy="66886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r" rtl="1"/>
            <a:r>
              <a:rPr lang="fa-IR" sz="3200" dirty="0">
                <a:cs typeface="Yagut" pitchFamily="2" charset="-78"/>
              </a:rPr>
              <a:t>سير أعلام </a:t>
            </a:r>
            <a:r>
              <a:rPr lang="fa-IR" sz="3200" dirty="0" smtClean="0">
                <a:cs typeface="Yagut" pitchFamily="2" charset="-78"/>
              </a:rPr>
              <a:t>النبلاء ، ذهبي ،  ج </a:t>
            </a:r>
            <a:r>
              <a:rPr lang="fa-IR" sz="3200" dirty="0">
                <a:cs typeface="Yagut" pitchFamily="2" charset="-78"/>
              </a:rPr>
              <a:t>7، </a:t>
            </a:r>
            <a:r>
              <a:rPr lang="fa-IR" sz="3200" dirty="0" smtClean="0">
                <a:cs typeface="Yagut" pitchFamily="2" charset="-78"/>
              </a:rPr>
              <a:t>ص </a:t>
            </a:r>
            <a:r>
              <a:rPr lang="fa-IR" sz="3200" dirty="0">
                <a:cs typeface="Yagut" pitchFamily="2" charset="-78"/>
              </a:rPr>
              <a:t>226</a:t>
            </a:r>
            <a:endParaRPr lang="en-US" sz="3200" dirty="0">
              <a:cs typeface="Yagut" pitchFamily="2" charset="-78"/>
            </a:endParaRPr>
          </a:p>
        </p:txBody>
      </p:sp>
      <p:sp>
        <p:nvSpPr>
          <p:cNvPr id="8" name="Right Arrow 7">
            <a:hlinkClick r:id="rId3" action="ppaction://hlinksldjump"/>
          </p:cNvPr>
          <p:cNvSpPr/>
          <p:nvPr/>
        </p:nvSpPr>
        <p:spPr>
          <a:xfrm>
            <a:off x="-6808" y="-2738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7883567"/>
      </p:ext>
    </p:extLst>
  </p:cSld>
  <p:clrMapOvr>
    <a:masterClrMapping/>
  </p:clrMapOvr>
  <mc:AlternateContent xmlns:mc="http://schemas.openxmlformats.org/markup-compatibility/2006" xmlns:p14="http://schemas.microsoft.com/office/powerpoint/2010/main">
    <mc:Choice Requires="p14">
      <p:transition spd="slow" p14:dur="1250">
        <p14:warp dir="in"/>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59731"/>
            <a:ext cx="8229600" cy="4738538"/>
          </a:xfrm>
        </p:spPr>
        <p:style>
          <a:lnRef idx="1">
            <a:schemeClr val="accent3"/>
          </a:lnRef>
          <a:fillRef idx="2">
            <a:schemeClr val="accent3"/>
          </a:fillRef>
          <a:effectRef idx="1">
            <a:schemeClr val="accent3"/>
          </a:effectRef>
          <a:fontRef idx="minor">
            <a:schemeClr val="dk1"/>
          </a:fontRef>
        </p:style>
        <p:txBody>
          <a:bodyPr>
            <a:normAutofit fontScale="90000"/>
          </a:bodyPr>
          <a:lstStyle/>
          <a:p>
            <a:pPr rtl="1">
              <a:lnSpc>
                <a:spcPct val="150000"/>
              </a:lnSpc>
            </a:pPr>
            <a:r>
              <a:rPr lang="fa-IR" sz="8000" dirty="0" smtClean="0">
                <a:cs typeface="Sultan Medium" pitchFamily="2" charset="-78"/>
              </a:rPr>
              <a:t>كتاب الله و عترتي</a:t>
            </a:r>
            <a:br>
              <a:rPr lang="fa-IR" sz="8000" dirty="0" smtClean="0">
                <a:cs typeface="Sultan Medium" pitchFamily="2" charset="-78"/>
              </a:rPr>
            </a:br>
            <a:r>
              <a:rPr lang="fa-IR" sz="4800" dirty="0" smtClean="0">
                <a:cs typeface="Sultan Medium" pitchFamily="2" charset="-78"/>
              </a:rPr>
              <a:t>يا</a:t>
            </a:r>
            <a:r>
              <a:rPr lang="fa-IR" sz="8000" dirty="0" smtClean="0">
                <a:cs typeface="Sultan Medium" pitchFamily="2" charset="-78"/>
              </a:rPr>
              <a:t/>
            </a:r>
            <a:br>
              <a:rPr lang="fa-IR" sz="8000" dirty="0" smtClean="0">
                <a:cs typeface="Sultan Medium" pitchFamily="2" charset="-78"/>
              </a:rPr>
            </a:br>
            <a:r>
              <a:rPr lang="fa-IR" sz="8000" b="1" dirty="0" smtClean="0">
                <a:cs typeface="0 Esfehan Bold" pitchFamily="2" charset="-78"/>
              </a:rPr>
              <a:t>كتاب الله و سنتي</a:t>
            </a:r>
            <a:endParaRPr lang="en-US" sz="8000" b="1" dirty="0">
              <a:cs typeface="0 Esfehan Bold" pitchFamily="2" charset="-78"/>
            </a:endParaRPr>
          </a:p>
        </p:txBody>
      </p:sp>
    </p:spTree>
    <p:extLst>
      <p:ext uri="{BB962C8B-B14F-4D97-AF65-F5344CB8AC3E}">
        <p14:creationId xmlns:p14="http://schemas.microsoft.com/office/powerpoint/2010/main" val="830326086"/>
      </p:ext>
    </p:extLst>
  </p:cSld>
  <p:clrMapOvr>
    <a:masterClrMapping/>
  </p:clrMapOvr>
  <mc:AlternateContent xmlns:mc="http://schemas.openxmlformats.org/markup-compatibility/2006" xmlns:p14="http://schemas.microsoft.com/office/powerpoint/2010/main">
    <mc:Choice Requires="p14">
      <p:transition spd="slow" p14:dur="1750">
        <p:split orient="vert"/>
      </p:transition>
    </mc:Choice>
    <mc:Fallback xmlns="">
      <p:transition spd="slow">
        <p:split orient="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9592" y="332656"/>
            <a:ext cx="7128792" cy="864096"/>
          </a:xfrm>
        </p:spPr>
        <p:txBody>
          <a:bodyPr>
            <a:normAutofit/>
          </a:bodyPr>
          <a:lstStyle/>
          <a:p>
            <a:pPr rtl="1"/>
            <a:r>
              <a:rPr lang="fa-IR" dirty="0">
                <a:cs typeface="Sultan Medium" pitchFamily="2" charset="-78"/>
              </a:rPr>
              <a:t>عدم تعارض حديث </a:t>
            </a:r>
            <a:r>
              <a:rPr lang="fa-IR" dirty="0" smtClean="0">
                <a:cs typeface="Sultan Medium" pitchFamily="2" charset="-78"/>
              </a:rPr>
              <a:t>ثقلين با سنّت</a:t>
            </a:r>
            <a:endParaRPr lang="en-US" dirty="0"/>
          </a:p>
        </p:txBody>
      </p:sp>
      <p:sp>
        <p:nvSpPr>
          <p:cNvPr id="5" name="Rectangle 4"/>
          <p:cNvSpPr/>
          <p:nvPr/>
        </p:nvSpPr>
        <p:spPr>
          <a:xfrm>
            <a:off x="705171" y="1762938"/>
            <a:ext cx="7445627" cy="3985706"/>
          </a:xfrm>
          <a:prstGeom prst="rect">
            <a:avLst/>
          </a:prstGeom>
        </p:spPr>
        <p:txBody>
          <a:bodyPr wrap="square">
            <a:spAutoFit/>
          </a:bodyPr>
          <a:lstStyle/>
          <a:p>
            <a:pPr algn="justLow" rtl="1">
              <a:lnSpc>
                <a:spcPct val="90000"/>
              </a:lnSpc>
            </a:pPr>
            <a:r>
              <a:rPr lang="fa-IR" sz="4000" dirty="0" smtClean="0">
                <a:cs typeface="Taher" pitchFamily="2" charset="-78"/>
              </a:rPr>
              <a:t>ابن حجر هيثمي: </a:t>
            </a:r>
            <a:r>
              <a:rPr lang="fa-IR" sz="4000" b="1" dirty="0" smtClean="0">
                <a:cs typeface="Taher" pitchFamily="2" charset="-78"/>
              </a:rPr>
              <a:t>وفي رواية كتاب اللّه وسنّتي وهي المراد من الأحاديث المقتصرة على الكتاب؛ لأنّ السنة مبنيّة له ، فأغنى ذكره عن ذكرها ، والحاصل أنّ الحثّ وقع على التمسّك بالكتاب وبالسنّة وبالعلماء بهما من أهل البيت، ويستفاد من مجموع ذلك بقاء الأمور الثلاثة إلى قيام الساعة</a:t>
            </a:r>
            <a:endParaRPr lang="en-US" sz="4000" b="1" dirty="0">
              <a:cs typeface="Taher" pitchFamily="2" charset="-78"/>
            </a:endParaRPr>
          </a:p>
        </p:txBody>
      </p:sp>
      <p:sp>
        <p:nvSpPr>
          <p:cNvPr id="6" name="Rectangle 5"/>
          <p:cNvSpPr/>
          <p:nvPr/>
        </p:nvSpPr>
        <p:spPr>
          <a:xfrm>
            <a:off x="2428860" y="5882091"/>
            <a:ext cx="2056973"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a:cs typeface="Yagut" pitchFamily="2" charset="-78"/>
              </a:rPr>
              <a:t>الصواعق المحرقة</a:t>
            </a:r>
            <a:endParaRPr lang="en-US" sz="3600" dirty="0">
              <a:cs typeface="Yagut" pitchFamily="2" charset="-78"/>
            </a:endParaRPr>
          </a:p>
        </p:txBody>
      </p:sp>
      <p:sp>
        <p:nvSpPr>
          <p:cNvPr id="7" name="Rectangle 6"/>
          <p:cNvSpPr/>
          <p:nvPr/>
        </p:nvSpPr>
        <p:spPr>
          <a:xfrm>
            <a:off x="1619672" y="5882091"/>
            <a:ext cx="745717"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smtClean="0"/>
              <a:t>ج 2</a:t>
            </a:r>
            <a:endParaRPr lang="en-US" sz="3200" dirty="0"/>
          </a:p>
        </p:txBody>
      </p:sp>
      <p:sp>
        <p:nvSpPr>
          <p:cNvPr id="8" name="Rectangle 7"/>
          <p:cNvSpPr/>
          <p:nvPr/>
        </p:nvSpPr>
        <p:spPr>
          <a:xfrm>
            <a:off x="467544" y="5877272"/>
            <a:ext cx="1087156" cy="633096"/>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a:cs typeface="Yagut" pitchFamily="2" charset="-78"/>
              </a:rPr>
              <a:t>ص439</a:t>
            </a:r>
            <a:endParaRPr lang="en-US" sz="2800" dirty="0">
              <a:cs typeface="Yagut" pitchFamily="2" charset="-78"/>
            </a:endParaRPr>
          </a:p>
        </p:txBody>
      </p:sp>
      <p:sp>
        <p:nvSpPr>
          <p:cNvPr id="9" name="Flowchart: Alternate Process 8"/>
          <p:cNvSpPr/>
          <p:nvPr/>
        </p:nvSpPr>
        <p:spPr>
          <a:xfrm>
            <a:off x="1763688"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Flowchart: Alternate Process 9"/>
          <p:cNvSpPr/>
          <p:nvPr/>
        </p:nvSpPr>
        <p:spPr>
          <a:xfrm>
            <a:off x="5148064"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Sun 10"/>
          <p:cNvSpPr/>
          <p:nvPr/>
        </p:nvSpPr>
        <p:spPr>
          <a:xfrm>
            <a:off x="4499992" y="1196752"/>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4099106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9592" y="332656"/>
            <a:ext cx="7128792" cy="864096"/>
          </a:xfrm>
        </p:spPr>
        <p:txBody>
          <a:bodyPr>
            <a:normAutofit/>
          </a:bodyPr>
          <a:lstStyle/>
          <a:p>
            <a:pPr rtl="1"/>
            <a:r>
              <a:rPr lang="fa-IR" dirty="0">
                <a:cs typeface="Sultan Medium" pitchFamily="2" charset="-78"/>
              </a:rPr>
              <a:t>عدم تعارض حديث </a:t>
            </a:r>
            <a:r>
              <a:rPr lang="fa-IR" dirty="0" smtClean="0">
                <a:cs typeface="Sultan Medium" pitchFamily="2" charset="-78"/>
              </a:rPr>
              <a:t>ثقلين با سنّت</a:t>
            </a:r>
            <a:endParaRPr lang="en-US" dirty="0"/>
          </a:p>
        </p:txBody>
      </p:sp>
      <p:sp>
        <p:nvSpPr>
          <p:cNvPr id="5" name="Rectangle 4"/>
          <p:cNvSpPr/>
          <p:nvPr/>
        </p:nvSpPr>
        <p:spPr>
          <a:xfrm>
            <a:off x="1043608" y="1762938"/>
            <a:ext cx="6768752" cy="3970318"/>
          </a:xfrm>
          <a:prstGeom prst="rect">
            <a:avLst/>
          </a:prstGeom>
        </p:spPr>
        <p:txBody>
          <a:bodyPr wrap="square">
            <a:spAutoFit/>
          </a:bodyPr>
          <a:lstStyle/>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en-US" sz="3600" b="1" dirty="0">
              <a:cs typeface="Taher" pitchFamily="2" charset="-78"/>
            </a:endParaRPr>
          </a:p>
        </p:txBody>
      </p:sp>
      <p:sp>
        <p:nvSpPr>
          <p:cNvPr id="6" name="Rectangle 5"/>
          <p:cNvSpPr/>
          <p:nvPr/>
        </p:nvSpPr>
        <p:spPr>
          <a:xfrm>
            <a:off x="2555776" y="5882091"/>
            <a:ext cx="251629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rtl="1"/>
            <a:r>
              <a:rPr lang="fa-IR" sz="3600" b="1" dirty="0"/>
              <a:t> </a:t>
            </a:r>
            <a:r>
              <a:rPr lang="fa-IR" sz="3600" dirty="0">
                <a:cs typeface="Yagut" pitchFamily="2" charset="-78"/>
              </a:rPr>
              <a:t>تاريخ المدينة المنورة</a:t>
            </a:r>
            <a:endParaRPr lang="en-US" sz="3600" dirty="0">
              <a:cs typeface="Yagut" pitchFamily="2" charset="-78"/>
            </a:endParaRPr>
          </a:p>
        </p:txBody>
      </p:sp>
      <p:sp>
        <p:nvSpPr>
          <p:cNvPr id="7" name="Rectangle 6"/>
          <p:cNvSpPr/>
          <p:nvPr/>
        </p:nvSpPr>
        <p:spPr>
          <a:xfrm>
            <a:off x="1738051" y="5882091"/>
            <a:ext cx="745717"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smtClean="0"/>
              <a:t>ج 3</a:t>
            </a:r>
            <a:endParaRPr lang="en-US" sz="3200" dirty="0"/>
          </a:p>
        </p:txBody>
      </p:sp>
      <p:sp>
        <p:nvSpPr>
          <p:cNvPr id="8" name="Rectangle 7"/>
          <p:cNvSpPr/>
          <p:nvPr/>
        </p:nvSpPr>
        <p:spPr>
          <a:xfrm>
            <a:off x="471424" y="5877272"/>
            <a:ext cx="1202926" cy="633096"/>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smtClean="0">
                <a:cs typeface="Yagut" pitchFamily="2" charset="-78"/>
              </a:rPr>
              <a:t>ص883</a:t>
            </a:r>
            <a:endParaRPr lang="en-US" sz="2800" dirty="0">
              <a:cs typeface="Yagut" pitchFamily="2" charset="-78"/>
            </a:endParaRPr>
          </a:p>
        </p:txBody>
      </p:sp>
      <p:sp>
        <p:nvSpPr>
          <p:cNvPr id="9" name="Flowchart: Alternate Process 8"/>
          <p:cNvSpPr/>
          <p:nvPr/>
        </p:nvSpPr>
        <p:spPr>
          <a:xfrm>
            <a:off x="1763688"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Flowchart: Alternate Process 9"/>
          <p:cNvSpPr/>
          <p:nvPr/>
        </p:nvSpPr>
        <p:spPr>
          <a:xfrm>
            <a:off x="5148064"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Sun 10"/>
          <p:cNvSpPr/>
          <p:nvPr/>
        </p:nvSpPr>
        <p:spPr>
          <a:xfrm>
            <a:off x="4499992" y="1196752"/>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 name="Rectangle 1"/>
          <p:cNvSpPr/>
          <p:nvPr/>
        </p:nvSpPr>
        <p:spPr>
          <a:xfrm>
            <a:off x="1225068" y="1916832"/>
            <a:ext cx="6693865" cy="2308324"/>
          </a:xfrm>
          <a:prstGeom prst="rect">
            <a:avLst/>
          </a:prstGeom>
        </p:spPr>
        <p:txBody>
          <a:bodyPr>
            <a:spAutoFit/>
          </a:bodyPr>
          <a:lstStyle/>
          <a:p>
            <a:pPr algn="just" rtl="1"/>
            <a:r>
              <a:rPr lang="fa-IR" sz="3600" dirty="0"/>
              <a:t>قال ابن شبّة النمير المتوفى 262:</a:t>
            </a:r>
            <a:r>
              <a:rPr lang="fa-IR" sz="3600" b="1" dirty="0"/>
              <a:t> قال عمر بن الخطاب لابن عباس: إنّ أحراهم إن وليها أن يحملهم على كتاب </a:t>
            </a:r>
            <a:r>
              <a:rPr lang="fa-IR" sz="3600" b="1" dirty="0" smtClean="0"/>
              <a:t>اللّه و سنّة </a:t>
            </a:r>
            <a:r>
              <a:rPr lang="fa-IR" sz="3600" b="1" dirty="0"/>
              <a:t>نبيّهم صاحبك،  يعني </a:t>
            </a:r>
            <a:r>
              <a:rPr lang="fa-IR" sz="3600" b="1" dirty="0" smtClean="0"/>
              <a:t>عليّا</a:t>
            </a:r>
            <a:endParaRPr lang="en-US" sz="3600" dirty="0"/>
          </a:p>
        </p:txBody>
      </p:sp>
    </p:spTree>
    <p:extLst>
      <p:ext uri="{BB962C8B-B14F-4D97-AF65-F5344CB8AC3E}">
        <p14:creationId xmlns:p14="http://schemas.microsoft.com/office/powerpoint/2010/main" val="3226570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9592" y="332656"/>
            <a:ext cx="7128792" cy="864096"/>
          </a:xfrm>
        </p:spPr>
        <p:txBody>
          <a:bodyPr>
            <a:normAutofit/>
          </a:bodyPr>
          <a:lstStyle/>
          <a:p>
            <a:pPr rtl="1"/>
            <a:r>
              <a:rPr lang="fa-IR" dirty="0">
                <a:cs typeface="Sultan Medium" pitchFamily="2" charset="-78"/>
              </a:rPr>
              <a:t>عدم تعارض حديث </a:t>
            </a:r>
            <a:r>
              <a:rPr lang="fa-IR" dirty="0" smtClean="0">
                <a:cs typeface="Sultan Medium" pitchFamily="2" charset="-78"/>
              </a:rPr>
              <a:t>ثقلين با سنّت</a:t>
            </a:r>
            <a:endParaRPr lang="en-US" dirty="0"/>
          </a:p>
        </p:txBody>
      </p:sp>
      <p:sp>
        <p:nvSpPr>
          <p:cNvPr id="5" name="Rectangle 4"/>
          <p:cNvSpPr/>
          <p:nvPr/>
        </p:nvSpPr>
        <p:spPr>
          <a:xfrm>
            <a:off x="1043608" y="1762938"/>
            <a:ext cx="6768752" cy="3970318"/>
          </a:xfrm>
          <a:prstGeom prst="rect">
            <a:avLst/>
          </a:prstGeom>
        </p:spPr>
        <p:txBody>
          <a:bodyPr wrap="square">
            <a:spAutoFit/>
          </a:bodyPr>
          <a:lstStyle/>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en-US" sz="3600" b="1" dirty="0">
              <a:cs typeface="Taher" pitchFamily="2" charset="-78"/>
            </a:endParaRPr>
          </a:p>
        </p:txBody>
      </p:sp>
      <p:sp>
        <p:nvSpPr>
          <p:cNvPr id="6" name="Rectangle 5"/>
          <p:cNvSpPr/>
          <p:nvPr/>
        </p:nvSpPr>
        <p:spPr>
          <a:xfrm>
            <a:off x="2442715" y="5882091"/>
            <a:ext cx="1655959"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r" rtl="1"/>
            <a:r>
              <a:rPr lang="fa-IR" sz="3600" dirty="0">
                <a:cs typeface="Yagut" pitchFamily="2" charset="-78"/>
              </a:rPr>
              <a:t>مجمع الزوائد</a:t>
            </a:r>
            <a:endParaRPr lang="en-US" sz="3600" dirty="0">
              <a:cs typeface="Yagut" pitchFamily="2" charset="-78"/>
            </a:endParaRPr>
          </a:p>
        </p:txBody>
      </p:sp>
      <p:sp>
        <p:nvSpPr>
          <p:cNvPr id="7" name="Rectangle 6"/>
          <p:cNvSpPr/>
          <p:nvPr/>
        </p:nvSpPr>
        <p:spPr>
          <a:xfrm>
            <a:off x="1619672" y="5877272"/>
            <a:ext cx="745717"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smtClean="0"/>
              <a:t>ج 7</a:t>
            </a:r>
            <a:endParaRPr lang="en-US" sz="3200" dirty="0"/>
          </a:p>
        </p:txBody>
      </p:sp>
      <p:sp>
        <p:nvSpPr>
          <p:cNvPr id="8" name="Rectangle 7"/>
          <p:cNvSpPr/>
          <p:nvPr/>
        </p:nvSpPr>
        <p:spPr>
          <a:xfrm>
            <a:off x="467544" y="5892247"/>
            <a:ext cx="1093569" cy="6330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smtClean="0">
                <a:cs typeface="Yagut" pitchFamily="2" charset="-78"/>
              </a:rPr>
              <a:t>ص317</a:t>
            </a:r>
            <a:endParaRPr lang="en-US" sz="2800" dirty="0">
              <a:cs typeface="Yagut" pitchFamily="2" charset="-78"/>
            </a:endParaRPr>
          </a:p>
        </p:txBody>
      </p:sp>
      <p:sp>
        <p:nvSpPr>
          <p:cNvPr id="9" name="Flowchart: Alternate Process 8"/>
          <p:cNvSpPr/>
          <p:nvPr/>
        </p:nvSpPr>
        <p:spPr>
          <a:xfrm>
            <a:off x="1763688"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Flowchart: Alternate Process 9"/>
          <p:cNvSpPr/>
          <p:nvPr/>
        </p:nvSpPr>
        <p:spPr>
          <a:xfrm>
            <a:off x="5148064"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Sun 10"/>
          <p:cNvSpPr/>
          <p:nvPr/>
        </p:nvSpPr>
        <p:spPr>
          <a:xfrm>
            <a:off x="4499992" y="1196752"/>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 name="Rectangle 1"/>
          <p:cNvSpPr/>
          <p:nvPr/>
        </p:nvSpPr>
        <p:spPr>
          <a:xfrm>
            <a:off x="857224" y="1988840"/>
            <a:ext cx="7358114" cy="3293209"/>
          </a:xfrm>
          <a:prstGeom prst="rect">
            <a:avLst/>
          </a:prstGeom>
        </p:spPr>
        <p:txBody>
          <a:bodyPr wrap="square">
            <a:spAutoFit/>
          </a:bodyPr>
          <a:lstStyle/>
          <a:p>
            <a:pPr algn="ctr" rtl="1"/>
            <a:r>
              <a:rPr lang="fa-IR" sz="4800" b="1" dirty="0">
                <a:cs typeface="B Nazanin" pitchFamily="2" charset="-78"/>
              </a:rPr>
              <a:t>المهدي أيضا يعمل بالسنّة</a:t>
            </a:r>
            <a:endParaRPr lang="en-US" sz="4800" b="1" dirty="0">
              <a:cs typeface="B Nazanin" pitchFamily="2" charset="-78"/>
            </a:endParaRPr>
          </a:p>
          <a:p>
            <a:pPr algn="just" rtl="1"/>
            <a:endParaRPr lang="fa-IR" sz="4000" dirty="0" smtClean="0">
              <a:cs typeface="B Nazanin" pitchFamily="2" charset="-78"/>
            </a:endParaRPr>
          </a:p>
          <a:p>
            <a:pPr algn="just" rtl="1"/>
            <a:r>
              <a:rPr lang="fa-IR" sz="4000" dirty="0" smtClean="0">
                <a:cs typeface="B Nazanin" pitchFamily="2" charset="-78"/>
              </a:rPr>
              <a:t>قال </a:t>
            </a:r>
            <a:r>
              <a:rPr lang="fa-IR" sz="4000" dirty="0">
                <a:cs typeface="B Nazanin" pitchFamily="2" charset="-78"/>
              </a:rPr>
              <a:t>رسول </a:t>
            </a:r>
            <a:r>
              <a:rPr lang="fa-IR" sz="4000" dirty="0" smtClean="0">
                <a:cs typeface="B Nazanin" pitchFamily="2" charset="-78"/>
              </a:rPr>
              <a:t>الله </a:t>
            </a:r>
            <a:r>
              <a:rPr lang="fa-IR" sz="3200" dirty="0" smtClean="0">
                <a:cs typeface="B Nazanin" pitchFamily="2" charset="-78"/>
              </a:rPr>
              <a:t>[صلی الله علیه و آله] </a:t>
            </a:r>
            <a:r>
              <a:rPr lang="fa-IR" sz="4000" b="1" dirty="0" smtClean="0">
                <a:cs typeface="B Nazanin" pitchFamily="2" charset="-78"/>
              </a:rPr>
              <a:t>يخرج </a:t>
            </a:r>
            <a:r>
              <a:rPr lang="fa-IR" sz="4000" b="1" dirty="0">
                <a:cs typeface="B Nazanin" pitchFamily="2" charset="-78"/>
              </a:rPr>
              <a:t>رجل من امتى يعمل بسنتى، ينزل اللّه له البركة من السماء، و تخرج له الارض بركتها....</a:t>
            </a:r>
            <a:r>
              <a:rPr lang="fa-IR" sz="4000" dirty="0">
                <a:cs typeface="B Nazanin" pitchFamily="2" charset="-78"/>
              </a:rPr>
              <a:t>. </a:t>
            </a:r>
            <a:endParaRPr lang="en-US" sz="4000" dirty="0">
              <a:cs typeface="B Nazanin" pitchFamily="2" charset="-78"/>
            </a:endParaRPr>
          </a:p>
        </p:txBody>
      </p:sp>
    </p:spTree>
    <p:extLst>
      <p:ext uri="{BB962C8B-B14F-4D97-AF65-F5344CB8AC3E}">
        <p14:creationId xmlns:p14="http://schemas.microsoft.com/office/powerpoint/2010/main" val="4546870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9592" y="332656"/>
            <a:ext cx="7128792" cy="864096"/>
          </a:xfrm>
        </p:spPr>
        <p:txBody>
          <a:bodyPr>
            <a:normAutofit/>
          </a:bodyPr>
          <a:lstStyle/>
          <a:p>
            <a:pPr rtl="1"/>
            <a:r>
              <a:rPr lang="fa-IR" dirty="0">
                <a:cs typeface="Sultan Medium" pitchFamily="2" charset="-78"/>
              </a:rPr>
              <a:t>عدم تعارض حديث </a:t>
            </a:r>
            <a:r>
              <a:rPr lang="fa-IR" dirty="0" smtClean="0">
                <a:cs typeface="Sultan Medium" pitchFamily="2" charset="-78"/>
              </a:rPr>
              <a:t>ثقلين با سنّت</a:t>
            </a:r>
            <a:endParaRPr lang="en-US" dirty="0"/>
          </a:p>
        </p:txBody>
      </p:sp>
      <p:sp>
        <p:nvSpPr>
          <p:cNvPr id="5" name="Rectangle 4"/>
          <p:cNvSpPr/>
          <p:nvPr/>
        </p:nvSpPr>
        <p:spPr>
          <a:xfrm>
            <a:off x="1043608" y="1762938"/>
            <a:ext cx="6768752" cy="3970318"/>
          </a:xfrm>
          <a:prstGeom prst="rect">
            <a:avLst/>
          </a:prstGeom>
        </p:spPr>
        <p:txBody>
          <a:bodyPr wrap="square">
            <a:spAutoFit/>
          </a:bodyPr>
          <a:lstStyle/>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en-US" sz="3600" b="1" dirty="0">
              <a:cs typeface="Taher" pitchFamily="2" charset="-78"/>
            </a:endParaRPr>
          </a:p>
        </p:txBody>
      </p:sp>
      <p:sp>
        <p:nvSpPr>
          <p:cNvPr id="6" name="Rectangle 5"/>
          <p:cNvSpPr/>
          <p:nvPr/>
        </p:nvSpPr>
        <p:spPr>
          <a:xfrm>
            <a:off x="2311472" y="5877272"/>
            <a:ext cx="875496"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r" rtl="1"/>
            <a:r>
              <a:rPr lang="ar-SA" sz="3600" dirty="0">
                <a:cs typeface="Yagut" pitchFamily="2" charset="-78"/>
              </a:rPr>
              <a:t>الكافي</a:t>
            </a:r>
            <a:endParaRPr lang="en-US" sz="3200" dirty="0">
              <a:cs typeface="Yagut" pitchFamily="2" charset="-78"/>
            </a:endParaRPr>
          </a:p>
        </p:txBody>
      </p:sp>
      <p:sp>
        <p:nvSpPr>
          <p:cNvPr id="7" name="Rectangle 6"/>
          <p:cNvSpPr/>
          <p:nvPr/>
        </p:nvSpPr>
        <p:spPr>
          <a:xfrm>
            <a:off x="1475656" y="5877272"/>
            <a:ext cx="745717"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smtClean="0"/>
              <a:t>ج 1</a:t>
            </a:r>
            <a:endParaRPr lang="en-US" sz="3200" dirty="0"/>
          </a:p>
        </p:txBody>
      </p:sp>
      <p:sp>
        <p:nvSpPr>
          <p:cNvPr id="8" name="Rectangle 7"/>
          <p:cNvSpPr/>
          <p:nvPr/>
        </p:nvSpPr>
        <p:spPr>
          <a:xfrm>
            <a:off x="486409" y="5877272"/>
            <a:ext cx="917239" cy="6330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smtClean="0">
                <a:cs typeface="Yagut" pitchFamily="2" charset="-78"/>
              </a:rPr>
              <a:t>ص53</a:t>
            </a:r>
            <a:endParaRPr lang="en-US" sz="2800" dirty="0">
              <a:cs typeface="Yagut" pitchFamily="2" charset="-78"/>
            </a:endParaRPr>
          </a:p>
        </p:txBody>
      </p:sp>
      <p:sp>
        <p:nvSpPr>
          <p:cNvPr id="9" name="Flowchart: Alternate Process 8"/>
          <p:cNvSpPr/>
          <p:nvPr/>
        </p:nvSpPr>
        <p:spPr>
          <a:xfrm>
            <a:off x="1763688"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Flowchart: Alternate Process 9"/>
          <p:cNvSpPr/>
          <p:nvPr/>
        </p:nvSpPr>
        <p:spPr>
          <a:xfrm>
            <a:off x="5148064"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Sun 10"/>
          <p:cNvSpPr/>
          <p:nvPr/>
        </p:nvSpPr>
        <p:spPr>
          <a:xfrm>
            <a:off x="4499992" y="1196752"/>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 name="Rectangle 1"/>
          <p:cNvSpPr/>
          <p:nvPr/>
        </p:nvSpPr>
        <p:spPr>
          <a:xfrm>
            <a:off x="857224" y="1916832"/>
            <a:ext cx="7500990" cy="2554545"/>
          </a:xfrm>
          <a:prstGeom prst="rect">
            <a:avLst/>
          </a:prstGeom>
        </p:spPr>
        <p:txBody>
          <a:bodyPr wrap="square">
            <a:spAutoFit/>
          </a:bodyPr>
          <a:lstStyle/>
          <a:p>
            <a:pPr algn="just" rtl="1"/>
            <a:r>
              <a:rPr lang="fa-IR" sz="3200" dirty="0">
                <a:solidFill>
                  <a:schemeClr val="dk1"/>
                </a:solidFill>
                <a:cs typeface="Yagut" pitchFamily="2" charset="-78"/>
              </a:rPr>
              <a:t>روي الكليني عَنْ هِشَامِ بْنِ سَالِمٍ وَ حَمَّادِ بْنِ عُثْمَانَ وَ غَيْرِهِ قَالُوا سَمِعْنَا أَبَا عَبْدِ اللَّهِ </a:t>
            </a:r>
            <a:r>
              <a:rPr lang="fa-IR" sz="3200" dirty="0" smtClean="0">
                <a:solidFill>
                  <a:schemeClr val="dk1"/>
                </a:solidFill>
                <a:cs typeface="Yagut" pitchFamily="2" charset="-78"/>
              </a:rPr>
              <a:t>صلوات الله علیه يَقُول: ُ </a:t>
            </a:r>
            <a:r>
              <a:rPr lang="fa-IR" sz="3200" dirty="0">
                <a:solidFill>
                  <a:schemeClr val="dk1"/>
                </a:solidFill>
                <a:cs typeface="Yagut" pitchFamily="2" charset="-78"/>
              </a:rPr>
              <a:t>حَدِيثِي حَدِيثُ أَبِي وَ حَدِيثُ أَبِي حَدِيثُ جَدِّي وَ حَدِيثُ جَدِّي حَدِيثُ الْحُسَيْنِ وَ حَدِيثُ الْحُسَيْنِ حَدِيثُ الْحَسَنِ وَ حَدِيثُ الْحَسَنِ حَدِيثُ أَمِيرِ الْمُؤْمِنِينَ </a:t>
            </a:r>
            <a:r>
              <a:rPr lang="fa-IR" sz="3200" dirty="0" smtClean="0">
                <a:solidFill>
                  <a:schemeClr val="dk1"/>
                </a:solidFill>
                <a:cs typeface="Yagut" pitchFamily="2" charset="-78"/>
              </a:rPr>
              <a:t>صلوات الله علیه وَ </a:t>
            </a:r>
            <a:r>
              <a:rPr lang="fa-IR" sz="3200" dirty="0">
                <a:solidFill>
                  <a:schemeClr val="dk1"/>
                </a:solidFill>
                <a:cs typeface="Yagut" pitchFamily="2" charset="-78"/>
              </a:rPr>
              <a:t>حَدِيثُ أَمِيرِ الْمُؤْمِنِينَ حَدِيثُ رَسُولِ اللَّهِ </a:t>
            </a:r>
            <a:r>
              <a:rPr lang="fa-IR" sz="3200" dirty="0" smtClean="0">
                <a:solidFill>
                  <a:schemeClr val="dk1"/>
                </a:solidFill>
                <a:cs typeface="Yagut" pitchFamily="2" charset="-78"/>
              </a:rPr>
              <a:t>صلی الله علیه و آله وَ </a:t>
            </a:r>
            <a:r>
              <a:rPr lang="fa-IR" sz="3200" dirty="0">
                <a:solidFill>
                  <a:schemeClr val="dk1"/>
                </a:solidFill>
                <a:cs typeface="Yagut" pitchFamily="2" charset="-78"/>
              </a:rPr>
              <a:t>حَدِيثُ رَسُولِ اللَّهِ قَوْلُ اللَّهِ عَزَّ وَ جَلَّ</a:t>
            </a:r>
            <a:r>
              <a:rPr lang="fa-IR" sz="3200" dirty="0" smtClean="0">
                <a:solidFill>
                  <a:schemeClr val="dk1"/>
                </a:solidFill>
                <a:cs typeface="Yagut" pitchFamily="2" charset="-78"/>
              </a:rPr>
              <a:t>.</a:t>
            </a:r>
            <a:endParaRPr lang="en-US" sz="3200" dirty="0">
              <a:solidFill>
                <a:schemeClr val="dk1"/>
              </a:solidFill>
              <a:cs typeface="Yagut" pitchFamily="2" charset="-78"/>
            </a:endParaRPr>
          </a:p>
        </p:txBody>
      </p:sp>
    </p:spTree>
    <p:extLst>
      <p:ext uri="{BB962C8B-B14F-4D97-AF65-F5344CB8AC3E}">
        <p14:creationId xmlns:p14="http://schemas.microsoft.com/office/powerpoint/2010/main" val="4546870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9592" y="332656"/>
            <a:ext cx="7128792" cy="864096"/>
          </a:xfrm>
        </p:spPr>
        <p:txBody>
          <a:bodyPr>
            <a:normAutofit/>
          </a:bodyPr>
          <a:lstStyle/>
          <a:p>
            <a:pPr rtl="1"/>
            <a:r>
              <a:rPr lang="fa-IR" dirty="0">
                <a:cs typeface="Sultan Medium" pitchFamily="2" charset="-78"/>
              </a:rPr>
              <a:t>عدم تعارض حديث </a:t>
            </a:r>
            <a:r>
              <a:rPr lang="fa-IR" dirty="0" smtClean="0">
                <a:cs typeface="Sultan Medium" pitchFamily="2" charset="-78"/>
              </a:rPr>
              <a:t> ثقلين با سنّت</a:t>
            </a:r>
            <a:endParaRPr lang="en-US" dirty="0"/>
          </a:p>
        </p:txBody>
      </p:sp>
      <p:sp>
        <p:nvSpPr>
          <p:cNvPr id="5" name="Rectangle 4"/>
          <p:cNvSpPr/>
          <p:nvPr/>
        </p:nvSpPr>
        <p:spPr>
          <a:xfrm>
            <a:off x="1043608" y="1762938"/>
            <a:ext cx="6768752" cy="3970318"/>
          </a:xfrm>
          <a:prstGeom prst="rect">
            <a:avLst/>
          </a:prstGeom>
        </p:spPr>
        <p:txBody>
          <a:bodyPr wrap="square">
            <a:spAutoFit/>
          </a:bodyPr>
          <a:lstStyle/>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en-US" sz="3600" b="1" dirty="0">
              <a:cs typeface="Taher" pitchFamily="2" charset="-78"/>
            </a:endParaRPr>
          </a:p>
        </p:txBody>
      </p:sp>
      <p:sp>
        <p:nvSpPr>
          <p:cNvPr id="6" name="Rectangle 5"/>
          <p:cNvSpPr/>
          <p:nvPr/>
        </p:nvSpPr>
        <p:spPr>
          <a:xfrm>
            <a:off x="2295454" y="5877272"/>
            <a:ext cx="946934"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r" rtl="1"/>
            <a:r>
              <a:rPr lang="ar-SA" sz="3600" dirty="0">
                <a:cs typeface="Yagut" pitchFamily="2" charset="-78"/>
              </a:rPr>
              <a:t>الكافي</a:t>
            </a:r>
            <a:endParaRPr lang="en-US" sz="3200" dirty="0">
              <a:cs typeface="Yagut" pitchFamily="2" charset="-78"/>
            </a:endParaRPr>
          </a:p>
        </p:txBody>
      </p:sp>
      <p:sp>
        <p:nvSpPr>
          <p:cNvPr id="7" name="Rectangle 6"/>
          <p:cNvSpPr/>
          <p:nvPr/>
        </p:nvSpPr>
        <p:spPr>
          <a:xfrm>
            <a:off x="1475656" y="5877272"/>
            <a:ext cx="745717"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smtClean="0"/>
              <a:t>ج 1</a:t>
            </a:r>
            <a:endParaRPr lang="en-US" sz="3200" dirty="0"/>
          </a:p>
        </p:txBody>
      </p:sp>
      <p:sp>
        <p:nvSpPr>
          <p:cNvPr id="8" name="Rectangle 7"/>
          <p:cNvSpPr/>
          <p:nvPr/>
        </p:nvSpPr>
        <p:spPr>
          <a:xfrm>
            <a:off x="486409" y="5877272"/>
            <a:ext cx="917239" cy="633096"/>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smtClean="0">
                <a:cs typeface="Yagut" pitchFamily="2" charset="-78"/>
              </a:rPr>
              <a:t>ص58</a:t>
            </a:r>
            <a:endParaRPr lang="en-US" sz="2800" dirty="0">
              <a:cs typeface="Yagut" pitchFamily="2" charset="-78"/>
            </a:endParaRPr>
          </a:p>
        </p:txBody>
      </p:sp>
      <p:sp>
        <p:nvSpPr>
          <p:cNvPr id="9" name="Flowchart: Alternate Process 8"/>
          <p:cNvSpPr/>
          <p:nvPr/>
        </p:nvSpPr>
        <p:spPr>
          <a:xfrm>
            <a:off x="1763688"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Flowchart: Alternate Process 9"/>
          <p:cNvSpPr/>
          <p:nvPr/>
        </p:nvSpPr>
        <p:spPr>
          <a:xfrm>
            <a:off x="5148064"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Sun 10"/>
          <p:cNvSpPr/>
          <p:nvPr/>
        </p:nvSpPr>
        <p:spPr>
          <a:xfrm>
            <a:off x="4499992" y="1196752"/>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 name="Rectangle 1"/>
          <p:cNvSpPr/>
          <p:nvPr/>
        </p:nvSpPr>
        <p:spPr>
          <a:xfrm>
            <a:off x="890374" y="1730513"/>
            <a:ext cx="7363252" cy="2246769"/>
          </a:xfrm>
          <a:prstGeom prst="rect">
            <a:avLst/>
          </a:prstGeom>
        </p:spPr>
        <p:txBody>
          <a:bodyPr wrap="square">
            <a:spAutoFit/>
          </a:bodyPr>
          <a:lstStyle/>
          <a:p>
            <a:pPr algn="just" rtl="1"/>
            <a:r>
              <a:rPr lang="fa-IR" sz="3200" dirty="0" smtClean="0">
                <a:solidFill>
                  <a:schemeClr val="dk1"/>
                </a:solidFill>
                <a:cs typeface="Yagut" pitchFamily="2" charset="-78"/>
              </a:rPr>
              <a:t>عَنْ </a:t>
            </a:r>
            <a:r>
              <a:rPr lang="fa-IR" sz="3200" dirty="0">
                <a:solidFill>
                  <a:schemeClr val="dk1"/>
                </a:solidFill>
                <a:cs typeface="Yagut" pitchFamily="2" charset="-78"/>
              </a:rPr>
              <a:t>قُتَيْبَةَ قَالَ سَأَلَ رَجُلٌ أَبَا عَبْدِ اللَّهِ </a:t>
            </a:r>
            <a:r>
              <a:rPr lang="fa-IR" sz="3200" dirty="0" smtClean="0">
                <a:solidFill>
                  <a:schemeClr val="dk1"/>
                </a:solidFill>
                <a:cs typeface="Yagut" pitchFamily="2" charset="-78"/>
              </a:rPr>
              <a:t>صلوات الله علیه عَنْ </a:t>
            </a:r>
            <a:r>
              <a:rPr lang="fa-IR" sz="3200" dirty="0">
                <a:solidFill>
                  <a:schemeClr val="dk1"/>
                </a:solidFill>
                <a:cs typeface="Yagut" pitchFamily="2" charset="-78"/>
              </a:rPr>
              <a:t>مَسْأَلَةٍ فَأَجَابَهُ فِيهَا فَقَالَ الرَّجُلُ أَ رَأَيْتَ إِنْ كَانَ كَذَا وَ كَذَا مَا يَكُونُ الْقَوْلُ فِيهَا فَقَالَ </a:t>
            </a:r>
            <a:r>
              <a:rPr lang="fa-IR" sz="3200" dirty="0" smtClean="0">
                <a:solidFill>
                  <a:schemeClr val="dk1"/>
                </a:solidFill>
                <a:cs typeface="Yagut" pitchFamily="2" charset="-78"/>
              </a:rPr>
              <a:t>لَهُ:</a:t>
            </a:r>
            <a:r>
              <a:rPr lang="fa-IR" sz="3200" dirty="0" smtClean="0">
                <a:solidFill>
                  <a:schemeClr val="dk1"/>
                </a:solidFill>
                <a:cs typeface="B Nazanin" pitchFamily="2" charset="-78"/>
              </a:rPr>
              <a:t> </a:t>
            </a:r>
            <a:r>
              <a:rPr lang="fa-IR" sz="3600" b="1" dirty="0" smtClean="0">
                <a:cs typeface="B Nazanin" pitchFamily="2" charset="-78"/>
              </a:rPr>
              <a:t>مهْ</a:t>
            </a:r>
            <a:r>
              <a:rPr lang="fa-IR" sz="3600" dirty="0" smtClean="0">
                <a:cs typeface="B Nazanin" pitchFamily="2" charset="-78"/>
              </a:rPr>
              <a:t> </a:t>
            </a:r>
            <a:r>
              <a:rPr lang="fa-IR" sz="3600" b="1" dirty="0" smtClean="0">
                <a:cs typeface="B Nazanin" pitchFamily="2" charset="-78"/>
              </a:rPr>
              <a:t>مَا </a:t>
            </a:r>
            <a:r>
              <a:rPr lang="fa-IR" sz="3600" b="1" dirty="0">
                <a:cs typeface="B Nazanin" pitchFamily="2" charset="-78"/>
              </a:rPr>
              <a:t>أَجَبْتُكَ فِيهِ مِنْ شَيْ‏ءٍ فَهُوَ عَنْ رَسُولِ اللَّهِ </a:t>
            </a:r>
            <a:r>
              <a:rPr lang="fa-IR" sz="3600" b="1" dirty="0" smtClean="0">
                <a:cs typeface="B Nazanin" pitchFamily="2" charset="-78"/>
              </a:rPr>
              <a:t>صلی الله علیه و آله لَسْنَا </a:t>
            </a:r>
            <a:r>
              <a:rPr lang="fa-IR" sz="3600" b="1" dirty="0">
                <a:cs typeface="B Nazanin" pitchFamily="2" charset="-78"/>
              </a:rPr>
              <a:t>مِنْ أَ رَأَيْتَ فِي شَيْ‏ءٍ</a:t>
            </a:r>
            <a:r>
              <a:rPr lang="fa-IR" sz="3600" b="1" dirty="0" smtClean="0">
                <a:cs typeface="B Nazanin" pitchFamily="2" charset="-78"/>
              </a:rPr>
              <a:t>.</a:t>
            </a:r>
            <a:endParaRPr lang="en-US" sz="3600" dirty="0">
              <a:cs typeface="B Nazanin" pitchFamily="2" charset="-78"/>
            </a:endParaRPr>
          </a:p>
        </p:txBody>
      </p:sp>
    </p:spTree>
    <p:extLst>
      <p:ext uri="{BB962C8B-B14F-4D97-AF65-F5344CB8AC3E}">
        <p14:creationId xmlns:p14="http://schemas.microsoft.com/office/powerpoint/2010/main" val="4546870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274638"/>
            <a:ext cx="6912768" cy="1143000"/>
          </a:xfrm>
        </p:spPr>
        <p:txBody>
          <a:bodyPr>
            <a:normAutofit/>
          </a:bodyPr>
          <a:lstStyle/>
          <a:p>
            <a:r>
              <a:rPr lang="fa-IR" dirty="0" smtClean="0">
                <a:cs typeface="Sultan Medium" pitchFamily="2" charset="-78"/>
              </a:rPr>
              <a:t>مالك آن به صورت مقطوع نقل كرده</a:t>
            </a:r>
            <a:endParaRPr lang="en-US" dirty="0">
              <a:cs typeface="Sultan Medium" pitchFamily="2" charset="-78"/>
            </a:endParaRPr>
          </a:p>
        </p:txBody>
      </p:sp>
      <p:sp>
        <p:nvSpPr>
          <p:cNvPr id="3" name="Content Placeholder 2"/>
          <p:cNvSpPr>
            <a:spLocks noGrp="1"/>
          </p:cNvSpPr>
          <p:nvPr>
            <p:ph idx="1"/>
          </p:nvPr>
        </p:nvSpPr>
        <p:spPr>
          <a:xfrm>
            <a:off x="1043608" y="1772816"/>
            <a:ext cx="7283152" cy="3096344"/>
          </a:xfrm>
        </p:spPr>
        <p:txBody>
          <a:bodyPr>
            <a:noAutofit/>
          </a:bodyPr>
          <a:lstStyle/>
          <a:p>
            <a:pPr marL="0" indent="0" algn="justLow" rtl="1">
              <a:buNone/>
            </a:pPr>
            <a:r>
              <a:rPr lang="fa-IR" sz="4800" b="1" dirty="0">
                <a:cs typeface="Taher" pitchFamily="2" charset="-78"/>
              </a:rPr>
              <a:t>وَحَدَّثَنِي عن مَالِكٍ انه بَلَغَهُ ان رَسُولَ </a:t>
            </a:r>
            <a:r>
              <a:rPr lang="fa-IR" sz="4800" b="1" dirty="0" smtClean="0">
                <a:cs typeface="Taher" pitchFamily="2" charset="-78"/>
              </a:rPr>
              <a:t>الله</a:t>
            </a:r>
            <a:r>
              <a:rPr lang="fa-IR" sz="3600" dirty="0" smtClean="0">
                <a:cs typeface="Taher" pitchFamily="2" charset="-78"/>
                <a:sym typeface="Roumouz2"/>
              </a:rPr>
              <a:t> [صلی الله علیه و آله] </a:t>
            </a:r>
            <a:r>
              <a:rPr lang="fa-IR" sz="4800" b="1" dirty="0" smtClean="0">
                <a:cs typeface="Taher" pitchFamily="2" charset="-78"/>
              </a:rPr>
              <a:t> </a:t>
            </a:r>
            <a:r>
              <a:rPr lang="fa-IR" sz="4800" b="1" dirty="0">
                <a:cs typeface="Taher" pitchFamily="2" charset="-78"/>
              </a:rPr>
              <a:t>قال تَرَكْتُ فِيكُمْ أَمْرَيْنِ لَنْ تَضِلُّوا ما تَمَسَكْتُمْ بِهِمَا كِتَابَ الله وَسُنَّةَ </a:t>
            </a:r>
            <a:r>
              <a:rPr lang="fa-IR" sz="4800" b="1" dirty="0" smtClean="0">
                <a:cs typeface="Taher" pitchFamily="2" charset="-78"/>
              </a:rPr>
              <a:t>نَبِيِّهِ.</a:t>
            </a:r>
            <a:endParaRPr lang="en-US" sz="4800" b="1" dirty="0">
              <a:cs typeface="Taher" pitchFamily="2" charset="-78"/>
            </a:endParaRPr>
          </a:p>
        </p:txBody>
      </p:sp>
      <p:sp>
        <p:nvSpPr>
          <p:cNvPr id="4" name="Rectangle 3"/>
          <p:cNvSpPr/>
          <p:nvPr/>
        </p:nvSpPr>
        <p:spPr>
          <a:xfrm>
            <a:off x="2627784" y="5877272"/>
            <a:ext cx="2919389"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a:cs typeface="Yagut" pitchFamily="2" charset="-78"/>
              </a:rPr>
              <a:t>موطأ الإمام مالك </a:t>
            </a:r>
            <a:endParaRPr lang="en-US" sz="3600" dirty="0">
              <a:cs typeface="Yagut" pitchFamily="2" charset="-78"/>
            </a:endParaRPr>
          </a:p>
        </p:txBody>
      </p:sp>
      <p:sp>
        <p:nvSpPr>
          <p:cNvPr id="5" name="Rectangle 4"/>
          <p:cNvSpPr/>
          <p:nvPr/>
        </p:nvSpPr>
        <p:spPr>
          <a:xfrm>
            <a:off x="1810059" y="5877272"/>
            <a:ext cx="745717"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t>ج 2</a:t>
            </a:r>
            <a:endParaRPr lang="en-US" sz="3200" dirty="0"/>
          </a:p>
        </p:txBody>
      </p:sp>
      <p:sp>
        <p:nvSpPr>
          <p:cNvPr id="6" name="Rectangle 5"/>
          <p:cNvSpPr/>
          <p:nvPr/>
        </p:nvSpPr>
        <p:spPr>
          <a:xfrm>
            <a:off x="517834" y="5877272"/>
            <a:ext cx="1245854" cy="633096"/>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a:t>ص 899</a:t>
            </a:r>
            <a:endParaRPr lang="en-US" sz="2800" dirty="0"/>
          </a:p>
        </p:txBody>
      </p:sp>
      <p:sp>
        <p:nvSpPr>
          <p:cNvPr id="7" name="Flowchart: Alternate Process 6"/>
          <p:cNvSpPr/>
          <p:nvPr/>
        </p:nvSpPr>
        <p:spPr>
          <a:xfrm>
            <a:off x="1763688"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8" name="Flowchart: Alternate Process 7"/>
          <p:cNvSpPr/>
          <p:nvPr/>
        </p:nvSpPr>
        <p:spPr>
          <a:xfrm>
            <a:off x="5148064"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9" name="Sun 8"/>
          <p:cNvSpPr/>
          <p:nvPr/>
        </p:nvSpPr>
        <p:spPr>
          <a:xfrm>
            <a:off x="4499992" y="1268760"/>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160118236"/>
      </p:ext>
    </p:extLst>
  </p:cSld>
  <p:clrMapOvr>
    <a:masterClrMapping/>
  </p:clrMapOvr>
  <mc:AlternateContent xmlns:mc="http://schemas.openxmlformats.org/markup-compatibility/2006" xmlns:p14="http://schemas.microsoft.com/office/powerpoint/2010/main">
    <mc:Choice Requires="p14">
      <p:transition spd="slow" p14:dur="1250">
        <p:cover/>
      </p:transition>
    </mc:Choice>
    <mc:Fallback xmlns="">
      <p:transition spd="slow">
        <p:cove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9592" y="332656"/>
            <a:ext cx="7128792" cy="864096"/>
          </a:xfrm>
        </p:spPr>
        <p:txBody>
          <a:bodyPr>
            <a:normAutofit/>
          </a:bodyPr>
          <a:lstStyle/>
          <a:p>
            <a:pPr rtl="1"/>
            <a:r>
              <a:rPr lang="fa-IR" dirty="0">
                <a:cs typeface="Sultan Medium" pitchFamily="2" charset="-78"/>
              </a:rPr>
              <a:t>عدم تعارض حديث </a:t>
            </a:r>
            <a:r>
              <a:rPr lang="fa-IR" dirty="0" smtClean="0">
                <a:cs typeface="Sultan Medium" pitchFamily="2" charset="-78"/>
              </a:rPr>
              <a:t>الثقلين با سنّت</a:t>
            </a:r>
            <a:endParaRPr lang="en-US" dirty="0"/>
          </a:p>
        </p:txBody>
      </p:sp>
      <p:sp>
        <p:nvSpPr>
          <p:cNvPr id="5" name="Rectangle 4"/>
          <p:cNvSpPr/>
          <p:nvPr/>
        </p:nvSpPr>
        <p:spPr>
          <a:xfrm>
            <a:off x="1043608" y="1762938"/>
            <a:ext cx="6768752" cy="3970318"/>
          </a:xfrm>
          <a:prstGeom prst="rect">
            <a:avLst/>
          </a:prstGeom>
        </p:spPr>
        <p:txBody>
          <a:bodyPr wrap="square">
            <a:spAutoFit/>
          </a:bodyPr>
          <a:lstStyle/>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fa-IR" sz="3600" b="1" dirty="0" smtClean="0">
              <a:cs typeface="Taher" pitchFamily="2" charset="-78"/>
            </a:endParaRPr>
          </a:p>
          <a:p>
            <a:pPr algn="justLow" rtl="1"/>
            <a:endParaRPr lang="fa-IR" sz="3600" b="1" dirty="0">
              <a:cs typeface="Taher" pitchFamily="2" charset="-78"/>
            </a:endParaRPr>
          </a:p>
          <a:p>
            <a:pPr algn="justLow" rtl="1"/>
            <a:endParaRPr lang="en-US" sz="3600" b="1" dirty="0">
              <a:cs typeface="Taher" pitchFamily="2" charset="-78"/>
            </a:endParaRPr>
          </a:p>
        </p:txBody>
      </p:sp>
      <p:sp>
        <p:nvSpPr>
          <p:cNvPr id="6" name="Rectangle 5"/>
          <p:cNvSpPr/>
          <p:nvPr/>
        </p:nvSpPr>
        <p:spPr>
          <a:xfrm>
            <a:off x="1763688" y="5877272"/>
            <a:ext cx="2022494"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r" rtl="1"/>
            <a:r>
              <a:rPr lang="en-US" sz="3600" dirty="0"/>
              <a:t> </a:t>
            </a:r>
            <a:r>
              <a:rPr lang="fa-IR" sz="3600" dirty="0">
                <a:cs typeface="Yagut" pitchFamily="2" charset="-78"/>
              </a:rPr>
              <a:t>بصائر</a:t>
            </a:r>
            <a:r>
              <a:rPr lang="fa-IR" sz="3600" dirty="0"/>
              <a:t> </a:t>
            </a:r>
            <a:r>
              <a:rPr lang="fa-IR" sz="3600" dirty="0">
                <a:cs typeface="Yagut" pitchFamily="2" charset="-78"/>
              </a:rPr>
              <a:t>الدرجات</a:t>
            </a:r>
            <a:endParaRPr lang="en-US" sz="3600" dirty="0">
              <a:cs typeface="Yagut" pitchFamily="2" charset="-78"/>
            </a:endParaRPr>
          </a:p>
        </p:txBody>
      </p:sp>
      <p:sp>
        <p:nvSpPr>
          <p:cNvPr id="7" name="Rectangle 6"/>
          <p:cNvSpPr/>
          <p:nvPr/>
        </p:nvSpPr>
        <p:spPr>
          <a:xfrm>
            <a:off x="2659077" y="5949280"/>
            <a:ext cx="184731" cy="584775"/>
          </a:xfrm>
          <a:prstGeom prst="rect">
            <a:avLst/>
          </a:prstGeom>
        </p:spPr>
        <p:txBody>
          <a:bodyPr wrap="none">
            <a:spAutoFit/>
          </a:bodyPr>
          <a:lstStyle/>
          <a:p>
            <a:pPr algn="r" rtl="1"/>
            <a:endParaRPr lang="en-US" sz="3200" dirty="0"/>
          </a:p>
        </p:txBody>
      </p:sp>
      <p:sp>
        <p:nvSpPr>
          <p:cNvPr id="8" name="Rectangle 7"/>
          <p:cNvSpPr/>
          <p:nvPr/>
        </p:nvSpPr>
        <p:spPr>
          <a:xfrm>
            <a:off x="468268" y="5882091"/>
            <a:ext cx="1223412"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smtClean="0">
                <a:cs typeface="Yagut" pitchFamily="2" charset="-78"/>
              </a:rPr>
              <a:t>ص321</a:t>
            </a:r>
            <a:endParaRPr lang="en-US" sz="3200" dirty="0">
              <a:cs typeface="Yagut" pitchFamily="2" charset="-78"/>
            </a:endParaRPr>
          </a:p>
        </p:txBody>
      </p:sp>
      <p:sp>
        <p:nvSpPr>
          <p:cNvPr id="9" name="Flowchart: Alternate Process 8"/>
          <p:cNvSpPr/>
          <p:nvPr/>
        </p:nvSpPr>
        <p:spPr>
          <a:xfrm>
            <a:off x="1763688"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Flowchart: Alternate Process 9"/>
          <p:cNvSpPr/>
          <p:nvPr/>
        </p:nvSpPr>
        <p:spPr>
          <a:xfrm>
            <a:off x="5148064" y="134076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Sun 10"/>
          <p:cNvSpPr/>
          <p:nvPr/>
        </p:nvSpPr>
        <p:spPr>
          <a:xfrm>
            <a:off x="4499992" y="1196752"/>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 name="Rectangle 1"/>
          <p:cNvSpPr/>
          <p:nvPr/>
        </p:nvSpPr>
        <p:spPr>
          <a:xfrm>
            <a:off x="785786" y="2060848"/>
            <a:ext cx="7467840" cy="1754326"/>
          </a:xfrm>
          <a:prstGeom prst="rect">
            <a:avLst/>
          </a:prstGeom>
        </p:spPr>
        <p:txBody>
          <a:bodyPr wrap="square">
            <a:spAutoFit/>
          </a:bodyPr>
          <a:lstStyle/>
          <a:p>
            <a:pPr algn="just" rtl="1"/>
            <a:r>
              <a:rPr lang="fa-IR" sz="3600" dirty="0">
                <a:cs typeface="B Nazanin" pitchFamily="2" charset="-78"/>
              </a:rPr>
              <a:t>عَنِ الْفُضَيْلِ عَنْ أَبِي جَعْفَرٍ </a:t>
            </a:r>
            <a:r>
              <a:rPr lang="fa-IR" sz="3600" dirty="0" smtClean="0">
                <a:cs typeface="B Nazanin" pitchFamily="2" charset="-78"/>
              </a:rPr>
              <a:t>صلوات الله علیهما </a:t>
            </a:r>
            <a:r>
              <a:rPr lang="fa-IR" sz="3600" dirty="0">
                <a:cs typeface="B Nazanin" pitchFamily="2" charset="-78"/>
              </a:rPr>
              <a:t>أَنَّهُ </a:t>
            </a:r>
            <a:r>
              <a:rPr lang="fa-IR" sz="3600" dirty="0" smtClean="0">
                <a:cs typeface="B Nazanin" pitchFamily="2" charset="-78"/>
              </a:rPr>
              <a:t>قَالَ:</a:t>
            </a:r>
            <a:r>
              <a:rPr lang="fa-IR" sz="3600" b="1" dirty="0" smtClean="0">
                <a:cs typeface="B Nazanin" pitchFamily="2" charset="-78"/>
              </a:rPr>
              <a:t> </a:t>
            </a:r>
            <a:r>
              <a:rPr lang="fa-IR" sz="3600" b="1" dirty="0">
                <a:cs typeface="B Nazanin" pitchFamily="2" charset="-78"/>
              </a:rPr>
              <a:t>إِنَّا عَلَى بَيِّنَةٍ مِنْ رَبِّنَا بَيَّنَهَا لِنَبِيِّهِ </a:t>
            </a:r>
            <a:r>
              <a:rPr lang="fa-IR" sz="3600" b="1" dirty="0" smtClean="0">
                <a:cs typeface="B Nazanin" pitchFamily="2" charset="-78"/>
              </a:rPr>
              <a:t>صلی الله علیه و آله فَبَيَّنَهَا </a:t>
            </a:r>
            <a:r>
              <a:rPr lang="fa-IR" sz="3600" b="1" dirty="0">
                <a:cs typeface="B Nazanin" pitchFamily="2" charset="-78"/>
              </a:rPr>
              <a:t>نَبِيُّهُ لَنَا فَلَوْ لَا ذَلِكَ كُنَّا كَهَؤُلَاءِ النَّاسِ.</a:t>
            </a:r>
            <a:endParaRPr lang="en-US" sz="3600" dirty="0">
              <a:cs typeface="B Nazanin" pitchFamily="2" charset="-78"/>
            </a:endParaRPr>
          </a:p>
        </p:txBody>
      </p:sp>
      <p:sp>
        <p:nvSpPr>
          <p:cNvPr id="12" name="Right Arrow 11">
            <a:hlinkClick r:id="rId3" action="ppaction://hlinksldjump"/>
          </p:cNvPr>
          <p:cNvSpPr/>
          <p:nvPr/>
        </p:nvSpPr>
        <p:spPr>
          <a:xfrm>
            <a:off x="35496" y="1166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46870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59731"/>
            <a:ext cx="8229600" cy="4738538"/>
          </a:xfrm>
        </p:spPr>
        <p:style>
          <a:lnRef idx="1">
            <a:schemeClr val="accent3"/>
          </a:lnRef>
          <a:fillRef idx="2">
            <a:schemeClr val="accent3"/>
          </a:fillRef>
          <a:effectRef idx="1">
            <a:schemeClr val="accent3"/>
          </a:effectRef>
          <a:fontRef idx="minor">
            <a:schemeClr val="dk1"/>
          </a:fontRef>
        </p:style>
        <p:txBody>
          <a:bodyPr>
            <a:normAutofit fontScale="90000"/>
          </a:bodyPr>
          <a:lstStyle/>
          <a:p>
            <a:pPr rtl="1">
              <a:lnSpc>
                <a:spcPct val="150000"/>
              </a:lnSpc>
            </a:pPr>
            <a:r>
              <a:rPr lang="fa-IR" sz="8000" dirty="0" smtClean="0">
                <a:cs typeface="Sultan Medium" pitchFamily="2" charset="-78"/>
              </a:rPr>
              <a:t>كتاب الله و عترتي</a:t>
            </a:r>
            <a:br>
              <a:rPr lang="fa-IR" sz="8000" dirty="0" smtClean="0">
                <a:cs typeface="Sultan Medium" pitchFamily="2" charset="-78"/>
              </a:rPr>
            </a:br>
            <a:r>
              <a:rPr lang="fa-IR" sz="4800" dirty="0" smtClean="0">
                <a:cs typeface="Sultan Medium" pitchFamily="2" charset="-78"/>
              </a:rPr>
              <a:t>يا</a:t>
            </a:r>
            <a:r>
              <a:rPr lang="fa-IR" sz="8000" dirty="0" smtClean="0">
                <a:cs typeface="Sultan Medium" pitchFamily="2" charset="-78"/>
              </a:rPr>
              <a:t/>
            </a:r>
            <a:br>
              <a:rPr lang="fa-IR" sz="8000" dirty="0" smtClean="0">
                <a:cs typeface="Sultan Medium" pitchFamily="2" charset="-78"/>
              </a:rPr>
            </a:br>
            <a:r>
              <a:rPr lang="fa-IR" sz="8000" b="1" dirty="0" smtClean="0">
                <a:cs typeface="0 Esfehan Bold" pitchFamily="2" charset="-78"/>
              </a:rPr>
              <a:t>كتاب الله و سنتي</a:t>
            </a:r>
            <a:endParaRPr lang="en-US" sz="8000" b="1" dirty="0">
              <a:cs typeface="0 Esfehan Bold" pitchFamily="2" charset="-78"/>
            </a:endParaRPr>
          </a:p>
        </p:txBody>
      </p:sp>
    </p:spTree>
    <p:extLst>
      <p:ext uri="{BB962C8B-B14F-4D97-AF65-F5344CB8AC3E}">
        <p14:creationId xmlns:p14="http://schemas.microsoft.com/office/powerpoint/2010/main" val="2798948223"/>
      </p:ext>
    </p:extLst>
  </p:cSld>
  <p:clrMapOvr>
    <a:masterClrMapping/>
  </p:clrMapOvr>
  <mc:AlternateContent xmlns:mc="http://schemas.openxmlformats.org/markup-compatibility/2006" xmlns:p14="http://schemas.microsoft.com/office/powerpoint/2010/main">
    <mc:Choice Requires="p14">
      <p:transition spd="slow" p14:dur="1750">
        <p:split orient="vert"/>
      </p:transition>
    </mc:Choice>
    <mc:Fallback xmlns="">
      <p:transition spd="slow">
        <p:split orient="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889870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fa-IR" sz="4800" dirty="0">
                <a:cs typeface="Sultan Medium" pitchFamily="2" charset="-78"/>
              </a:rPr>
              <a:t>عدم اعتبار </a:t>
            </a:r>
            <a:r>
              <a:rPr lang="fa-IR" sz="4800" dirty="0" smtClean="0">
                <a:cs typeface="Sultan Medium" pitchFamily="2" charset="-78"/>
              </a:rPr>
              <a:t>موطأ از نظر اهل سنت</a:t>
            </a:r>
            <a:endParaRPr lang="en-US" sz="4800" dirty="0">
              <a:cs typeface="Sultan Medium" pitchFamily="2" charset="-78"/>
            </a:endParaRPr>
          </a:p>
        </p:txBody>
      </p:sp>
      <p:sp>
        <p:nvSpPr>
          <p:cNvPr id="3" name="Content Placeholder 2"/>
          <p:cNvSpPr>
            <a:spLocks noGrp="1"/>
          </p:cNvSpPr>
          <p:nvPr>
            <p:ph idx="1"/>
          </p:nvPr>
        </p:nvSpPr>
        <p:spPr>
          <a:xfrm>
            <a:off x="1043608" y="1700808"/>
            <a:ext cx="6957416" cy="3600400"/>
          </a:xfrm>
        </p:spPr>
        <p:txBody>
          <a:bodyPr>
            <a:normAutofit/>
          </a:bodyPr>
          <a:lstStyle/>
          <a:p>
            <a:pPr marL="0" indent="0" algn="justLow" rtl="1">
              <a:buNone/>
            </a:pPr>
            <a:r>
              <a:rPr lang="fa-IR" sz="4400" b="1" dirty="0">
                <a:cs typeface="Taher" pitchFamily="2" charset="-78"/>
              </a:rPr>
              <a:t>قال ابن حزم:... في الموطأ ثلاثمائة ونيف مرسلاً، وفيه نيف وسبعون حديثا قد ترك مالك نفسه العمل </a:t>
            </a:r>
            <a:r>
              <a:rPr lang="fa-IR" sz="4400" b="1" dirty="0" smtClean="0">
                <a:cs typeface="Taher" pitchFamily="2" charset="-78"/>
              </a:rPr>
              <a:t>بها، </a:t>
            </a:r>
            <a:r>
              <a:rPr lang="fa-IR" sz="4400" b="1" dirty="0">
                <a:cs typeface="Taher" pitchFamily="2" charset="-78"/>
              </a:rPr>
              <a:t>وفيه أحاديث ضعيفة وهاها جمهور العلماء.</a:t>
            </a:r>
            <a:endParaRPr lang="en-US" sz="4400" b="1" dirty="0">
              <a:cs typeface="Taher" pitchFamily="2" charset="-78"/>
            </a:endParaRPr>
          </a:p>
        </p:txBody>
      </p:sp>
      <p:sp>
        <p:nvSpPr>
          <p:cNvPr id="4" name="Rectangle 3"/>
          <p:cNvSpPr/>
          <p:nvPr/>
        </p:nvSpPr>
        <p:spPr>
          <a:xfrm>
            <a:off x="2267744" y="5877272"/>
            <a:ext cx="3493264"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تنوير </a:t>
            </a:r>
            <a:r>
              <a:rPr lang="fa-IR" sz="3200" dirty="0" smtClean="0">
                <a:cs typeface="Yagut" pitchFamily="2" charset="-78"/>
              </a:rPr>
              <a:t>الحوالك، السيوطي</a:t>
            </a:r>
            <a:endParaRPr lang="en-US" sz="3200" dirty="0">
              <a:cs typeface="Yagut" pitchFamily="2" charset="-78"/>
            </a:endParaRPr>
          </a:p>
        </p:txBody>
      </p:sp>
      <p:sp>
        <p:nvSpPr>
          <p:cNvPr id="5" name="Rectangle 4"/>
          <p:cNvSpPr/>
          <p:nvPr/>
        </p:nvSpPr>
        <p:spPr>
          <a:xfrm>
            <a:off x="1475656" y="5885787"/>
            <a:ext cx="744114"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a:cs typeface="Yagut" pitchFamily="2" charset="-78"/>
              </a:rPr>
              <a:t>ج 1</a:t>
            </a:r>
            <a:endParaRPr lang="en-US" sz="3600" dirty="0">
              <a:cs typeface="Yagut" pitchFamily="2" charset="-78"/>
            </a:endParaRPr>
          </a:p>
        </p:txBody>
      </p:sp>
      <p:sp>
        <p:nvSpPr>
          <p:cNvPr id="6" name="Rectangle 5"/>
          <p:cNvSpPr/>
          <p:nvPr/>
        </p:nvSpPr>
        <p:spPr>
          <a:xfrm>
            <a:off x="467544" y="5882091"/>
            <a:ext cx="965329"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t>ص 9</a:t>
            </a:r>
            <a:endParaRPr lang="en-US" sz="3200" dirty="0"/>
          </a:p>
        </p:txBody>
      </p:sp>
      <p:sp>
        <p:nvSpPr>
          <p:cNvPr id="7" name="Flowchart: Alternate Process 6"/>
          <p:cNvSpPr/>
          <p:nvPr/>
        </p:nvSpPr>
        <p:spPr>
          <a:xfrm>
            <a:off x="1763688"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8" name="Flowchart: Alternate Process 7"/>
          <p:cNvSpPr/>
          <p:nvPr/>
        </p:nvSpPr>
        <p:spPr>
          <a:xfrm>
            <a:off x="5148064"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9" name="Sun 8"/>
          <p:cNvSpPr/>
          <p:nvPr/>
        </p:nvSpPr>
        <p:spPr>
          <a:xfrm>
            <a:off x="4499992" y="1268760"/>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6871500"/>
      </p:ext>
    </p:extLst>
  </p:cSld>
  <p:clrMapOvr>
    <a:masterClrMapping/>
  </p:clrMapOvr>
  <mc:AlternateContent xmlns:mc="http://schemas.openxmlformats.org/markup-compatibility/2006" xmlns:p14="http://schemas.microsoft.com/office/powerpoint/2010/main">
    <mc:Choice Requires="p14">
      <p:transition spd="slow" p14:dur="1250">
        <p:cover dir="r"/>
      </p:transition>
    </mc:Choice>
    <mc:Fallback xmlns="">
      <p:transition spd="slow">
        <p:cover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220" y="291682"/>
            <a:ext cx="8229600" cy="1143000"/>
          </a:xfrm>
        </p:spPr>
        <p:txBody>
          <a:bodyPr>
            <a:noAutofit/>
          </a:bodyPr>
          <a:lstStyle/>
          <a:p>
            <a:pPr rtl="1"/>
            <a:r>
              <a:rPr lang="fa-IR" sz="4800" dirty="0">
                <a:cs typeface="Sultan Medium" pitchFamily="2" charset="-78"/>
              </a:rPr>
              <a:t>عدم اعتبار </a:t>
            </a:r>
            <a:r>
              <a:rPr lang="fa-IR" sz="4800" dirty="0" smtClean="0">
                <a:cs typeface="Sultan Medium" pitchFamily="2" charset="-78"/>
              </a:rPr>
              <a:t>موطأ از نظر اهل سنت</a:t>
            </a:r>
            <a:endParaRPr lang="en-US" sz="4800" dirty="0">
              <a:cs typeface="Sultan Medium" pitchFamily="2" charset="-78"/>
            </a:endParaRPr>
          </a:p>
        </p:txBody>
      </p:sp>
      <p:sp>
        <p:nvSpPr>
          <p:cNvPr id="3" name="Content Placeholder 2"/>
          <p:cNvSpPr>
            <a:spLocks noGrp="1"/>
          </p:cNvSpPr>
          <p:nvPr>
            <p:ph idx="1"/>
          </p:nvPr>
        </p:nvSpPr>
        <p:spPr>
          <a:xfrm>
            <a:off x="1043608" y="1700808"/>
            <a:ext cx="6768752" cy="3456384"/>
          </a:xfrm>
        </p:spPr>
        <p:txBody>
          <a:bodyPr>
            <a:normAutofit/>
          </a:bodyPr>
          <a:lstStyle/>
          <a:p>
            <a:pPr marL="0" indent="0" algn="justLow" rtl="1">
              <a:buNone/>
            </a:pPr>
            <a:r>
              <a:rPr lang="fa-IR" sz="4800" b="1" dirty="0">
                <a:cs typeface="Taher" pitchFamily="2" charset="-78"/>
              </a:rPr>
              <a:t>قال الليث بن سعد: قد أحصيت على مالك سبعين مسألة كلها مخالفة لسنة النبي مما قال مالك فيها برأيه .</a:t>
            </a:r>
            <a:endParaRPr lang="en-US" sz="4800" b="1" dirty="0">
              <a:cs typeface="Taher" pitchFamily="2" charset="-78"/>
            </a:endParaRPr>
          </a:p>
        </p:txBody>
      </p:sp>
      <p:sp>
        <p:nvSpPr>
          <p:cNvPr id="4" name="Rectangle 3"/>
          <p:cNvSpPr/>
          <p:nvPr/>
        </p:nvSpPr>
        <p:spPr>
          <a:xfrm>
            <a:off x="2741204" y="5894340"/>
            <a:ext cx="3558988" cy="633096"/>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2800" dirty="0">
                <a:cs typeface="Yagut" pitchFamily="2" charset="-78"/>
              </a:rPr>
              <a:t>جامع بيان </a:t>
            </a:r>
            <a:r>
              <a:rPr lang="fa-IR" sz="2800" dirty="0" smtClean="0">
                <a:cs typeface="Yagut" pitchFamily="2" charset="-78"/>
              </a:rPr>
              <a:t>العلم، ابن عبد البر</a:t>
            </a:r>
            <a:endParaRPr lang="en-US" sz="2800" dirty="0">
              <a:cs typeface="Yagut" pitchFamily="2" charset="-78"/>
            </a:endParaRPr>
          </a:p>
        </p:txBody>
      </p:sp>
      <p:sp>
        <p:nvSpPr>
          <p:cNvPr id="5" name="Rectangle 4"/>
          <p:cNvSpPr/>
          <p:nvPr/>
        </p:nvSpPr>
        <p:spPr>
          <a:xfrm>
            <a:off x="1955678" y="5885787"/>
            <a:ext cx="744114"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600" dirty="0">
                <a:cs typeface="Yagut" pitchFamily="2" charset="-78"/>
              </a:rPr>
              <a:t>ج </a:t>
            </a:r>
            <a:r>
              <a:rPr lang="fa-IR" sz="3600" dirty="0" smtClean="0">
                <a:cs typeface="Yagut" pitchFamily="2" charset="-78"/>
              </a:rPr>
              <a:t>2</a:t>
            </a:r>
            <a:endParaRPr lang="en-US" sz="3600" dirty="0">
              <a:cs typeface="Yagut" pitchFamily="2" charset="-78"/>
            </a:endParaRPr>
          </a:p>
        </p:txBody>
      </p:sp>
      <p:sp>
        <p:nvSpPr>
          <p:cNvPr id="6" name="Rectangle 5"/>
          <p:cNvSpPr/>
          <p:nvPr/>
        </p:nvSpPr>
        <p:spPr>
          <a:xfrm>
            <a:off x="509564" y="5882091"/>
            <a:ext cx="1398140"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t>ص </a:t>
            </a:r>
            <a:r>
              <a:rPr lang="fa-IR" sz="3200" dirty="0" smtClean="0"/>
              <a:t>148</a:t>
            </a:r>
            <a:endParaRPr lang="en-US" sz="3200" dirty="0"/>
          </a:p>
        </p:txBody>
      </p:sp>
      <p:sp>
        <p:nvSpPr>
          <p:cNvPr id="7" name="Flowchart: Alternate Process 6"/>
          <p:cNvSpPr/>
          <p:nvPr/>
        </p:nvSpPr>
        <p:spPr>
          <a:xfrm>
            <a:off x="1763688"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8" name="Flowchart: Alternate Process 7"/>
          <p:cNvSpPr/>
          <p:nvPr/>
        </p:nvSpPr>
        <p:spPr>
          <a:xfrm>
            <a:off x="5148064" y="1412776"/>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9" name="Sun 8"/>
          <p:cNvSpPr/>
          <p:nvPr/>
        </p:nvSpPr>
        <p:spPr>
          <a:xfrm>
            <a:off x="4499992" y="1268760"/>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Right Arrow 9">
            <a:hlinkClick r:id="rId2" action="ppaction://hlinksldjump"/>
          </p:cNvPr>
          <p:cNvSpPr/>
          <p:nvPr/>
        </p:nvSpPr>
        <p:spPr>
          <a:xfrm>
            <a:off x="35496" y="1166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9316689"/>
      </p:ext>
    </p:extLst>
  </p:cSld>
  <p:clrMapOvr>
    <a:masterClrMapping/>
  </p:clrMapOvr>
  <mc:AlternateContent xmlns:mc="http://schemas.openxmlformats.org/markup-compatibility/2006" xmlns:p14="http://schemas.microsoft.com/office/powerpoint/2010/main">
    <mc:Choice Requires="p14">
      <p:transition spd="slow" p14:dur="1250">
        <p:cover dir="d"/>
      </p:transition>
    </mc:Choice>
    <mc:Fallback xmlns="">
      <p:transition spd="slow">
        <p:cover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2366" y="2060848"/>
            <a:ext cx="8100034" cy="3046988"/>
          </a:xfrm>
          <a:prstGeom prst="rect">
            <a:avLst/>
          </a:prstGeom>
        </p:spPr>
        <p:txBody>
          <a:bodyPr wrap="square">
            <a:spAutoFit/>
          </a:bodyPr>
          <a:lstStyle/>
          <a:p>
            <a:pPr algn="justLow" rtl="1"/>
            <a:r>
              <a:rPr lang="fa-IR" sz="4800" b="1" dirty="0" smtClean="0">
                <a:cs typeface="Taher" pitchFamily="2" charset="-78"/>
              </a:rPr>
              <a:t>احمد بن حنبل: جمعته </a:t>
            </a:r>
            <a:r>
              <a:rPr lang="fa-IR" sz="4800" b="1" dirty="0">
                <a:cs typeface="Taher" pitchFamily="2" charset="-78"/>
              </a:rPr>
              <a:t>وانتقيته من أكثر من سبع مئة ألف وخمسين ألفا ، فما اختلف المسلمون فيه من حديث رسول </a:t>
            </a:r>
            <a:r>
              <a:rPr lang="fa-IR" sz="4800" b="1" dirty="0" smtClean="0">
                <a:cs typeface="Taher" pitchFamily="2" charset="-78"/>
              </a:rPr>
              <a:t>الله</a:t>
            </a:r>
            <a:r>
              <a:rPr lang="fa-IR" sz="4800" b="1" dirty="0" smtClean="0">
                <a:cs typeface="Taher" pitchFamily="2" charset="-78"/>
                <a:sym typeface="Roumouz2"/>
              </a:rPr>
              <a:t> [صلی الله علیه و آله] </a:t>
            </a:r>
            <a:r>
              <a:rPr lang="fa-IR" sz="4800" b="1" dirty="0" smtClean="0">
                <a:cs typeface="Taher" pitchFamily="2" charset="-78"/>
              </a:rPr>
              <a:t> </a:t>
            </a:r>
            <a:r>
              <a:rPr lang="fa-IR" sz="4800" b="1" dirty="0">
                <a:cs typeface="Taher" pitchFamily="2" charset="-78"/>
              </a:rPr>
              <a:t>فارجعوا إليه . فإن وجدتموه فيه ، </a:t>
            </a:r>
            <a:r>
              <a:rPr lang="fa-IR" sz="4800" b="1" dirty="0" smtClean="0">
                <a:cs typeface="Taher" pitchFamily="2" charset="-78"/>
              </a:rPr>
              <a:t>  وإلا </a:t>
            </a:r>
            <a:r>
              <a:rPr lang="fa-IR" sz="4800" b="1" dirty="0">
                <a:cs typeface="Taher" pitchFamily="2" charset="-78"/>
              </a:rPr>
              <a:t>فليس بحجة </a:t>
            </a:r>
            <a:endParaRPr lang="en-US" sz="4800" b="1" dirty="0">
              <a:cs typeface="Taher" pitchFamily="2" charset="-78"/>
            </a:endParaRPr>
          </a:p>
        </p:txBody>
      </p:sp>
      <p:sp>
        <p:nvSpPr>
          <p:cNvPr id="9" name="Rectangle 8"/>
          <p:cNvSpPr/>
          <p:nvPr/>
        </p:nvSpPr>
        <p:spPr>
          <a:xfrm>
            <a:off x="2843808" y="5877272"/>
            <a:ext cx="2486578"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سير أعلام النبلاء</a:t>
            </a:r>
            <a:endParaRPr lang="en-US" sz="3200" dirty="0">
              <a:cs typeface="Yagut" pitchFamily="2" charset="-78"/>
            </a:endParaRPr>
          </a:p>
        </p:txBody>
      </p:sp>
      <p:sp>
        <p:nvSpPr>
          <p:cNvPr id="10" name="Rectangle 9"/>
          <p:cNvSpPr/>
          <p:nvPr/>
        </p:nvSpPr>
        <p:spPr>
          <a:xfrm>
            <a:off x="1894637" y="5882091"/>
            <a:ext cx="877163"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fa-IR" sz="3200" dirty="0">
                <a:cs typeface="Yagut" pitchFamily="2" charset="-78"/>
              </a:rPr>
              <a:t>ج 11</a:t>
            </a:r>
            <a:endParaRPr lang="en-US" sz="3200" dirty="0">
              <a:cs typeface="Yagut" pitchFamily="2" charset="-78"/>
            </a:endParaRPr>
          </a:p>
        </p:txBody>
      </p:sp>
      <p:sp>
        <p:nvSpPr>
          <p:cNvPr id="11" name="Rectangle 10"/>
          <p:cNvSpPr/>
          <p:nvPr/>
        </p:nvSpPr>
        <p:spPr>
          <a:xfrm>
            <a:off x="511295" y="5877272"/>
            <a:ext cx="1324401" cy="643253"/>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r" rtl="1"/>
            <a:r>
              <a:rPr lang="fa-IR" sz="3200" dirty="0">
                <a:cs typeface="Yagut" pitchFamily="2" charset="-78"/>
              </a:rPr>
              <a:t>ص 329</a:t>
            </a:r>
            <a:endParaRPr lang="en-US" sz="3200" dirty="0">
              <a:cs typeface="Yagut" pitchFamily="2" charset="-78"/>
            </a:endParaRPr>
          </a:p>
        </p:txBody>
      </p:sp>
      <p:sp>
        <p:nvSpPr>
          <p:cNvPr id="12" name="Rectangle 11"/>
          <p:cNvSpPr/>
          <p:nvPr/>
        </p:nvSpPr>
        <p:spPr>
          <a:xfrm>
            <a:off x="72366" y="188640"/>
            <a:ext cx="8567220" cy="1323439"/>
          </a:xfrm>
          <a:prstGeom prst="rect">
            <a:avLst/>
          </a:prstGeom>
        </p:spPr>
        <p:txBody>
          <a:bodyPr wrap="square">
            <a:spAutoFit/>
          </a:bodyPr>
          <a:lstStyle/>
          <a:p>
            <a:pPr algn="ctr" rtl="1"/>
            <a:r>
              <a:rPr lang="fa-IR" sz="4000" dirty="0">
                <a:cs typeface="Sultan Medium" pitchFamily="2" charset="-78"/>
              </a:rPr>
              <a:t>بخاري، مسلم، و ساير صحاح سته و </a:t>
            </a:r>
            <a:r>
              <a:rPr lang="fa-IR" sz="4000" dirty="0" smtClean="0">
                <a:cs typeface="Sultan Medium" pitchFamily="2" charset="-78"/>
              </a:rPr>
              <a:t>حتى</a:t>
            </a:r>
          </a:p>
          <a:p>
            <a:pPr algn="ctr" rtl="1"/>
            <a:r>
              <a:rPr lang="fa-IR" sz="4000" dirty="0" smtClean="0">
                <a:cs typeface="Sultan Medium" pitchFamily="2" charset="-78"/>
              </a:rPr>
              <a:t> </a:t>
            </a:r>
            <a:r>
              <a:rPr lang="fa-IR" sz="4000" dirty="0">
                <a:cs typeface="Sultan Medium" pitchFamily="2" charset="-78"/>
              </a:rPr>
              <a:t>احمد بن حنبل آن را نقل نكرده‌اند</a:t>
            </a:r>
            <a:endParaRPr lang="en-US" sz="4000" dirty="0">
              <a:cs typeface="Sultan Medium" pitchFamily="2" charset="-78"/>
            </a:endParaRPr>
          </a:p>
        </p:txBody>
      </p:sp>
      <p:sp>
        <p:nvSpPr>
          <p:cNvPr id="13" name="Flowchart: Alternate Process 12"/>
          <p:cNvSpPr/>
          <p:nvPr/>
        </p:nvSpPr>
        <p:spPr>
          <a:xfrm>
            <a:off x="827584" y="170080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4" name="Flowchart: Alternate Process 13"/>
          <p:cNvSpPr/>
          <p:nvPr/>
        </p:nvSpPr>
        <p:spPr>
          <a:xfrm>
            <a:off x="4139952" y="1700808"/>
            <a:ext cx="2520280" cy="144016"/>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5" name="Sun 14"/>
          <p:cNvSpPr/>
          <p:nvPr/>
        </p:nvSpPr>
        <p:spPr>
          <a:xfrm>
            <a:off x="3491880" y="1556792"/>
            <a:ext cx="504056" cy="432048"/>
          </a:xfrm>
          <a:prstGeom prst="su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6" name="Right Arrow 15">
            <a:hlinkClick r:id="rId2" action="ppaction://hlinksldjump"/>
          </p:cNvPr>
          <p:cNvSpPr/>
          <p:nvPr/>
        </p:nvSpPr>
        <p:spPr>
          <a:xfrm>
            <a:off x="-36512" y="-796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9913323"/>
      </p:ext>
    </p:extLst>
  </p:cSld>
  <p:clrMapOvr>
    <a:masterClrMapping/>
  </p:clrMapOvr>
  <mc:AlternateContent xmlns:mc="http://schemas.openxmlformats.org/markup-compatibility/2006" xmlns:p14="http://schemas.microsoft.com/office/powerpoint/2010/main">
    <mc:Choice Requires="p14">
      <p:transition spd="slow" p14:dur="1250">
        <p:cover dir="u"/>
      </p:transition>
    </mc:Choice>
    <mc:Fallback xmlns="">
      <p:transition spd="slow">
        <p:cover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4738538"/>
          </a:xfrm>
        </p:spPr>
        <p:txBody>
          <a:bodyPr>
            <a:normAutofit fontScale="90000"/>
          </a:bodyPr>
          <a:lstStyle/>
          <a:p>
            <a:pPr rtl="1">
              <a:lnSpc>
                <a:spcPct val="150000"/>
              </a:lnSpc>
            </a:pPr>
            <a:r>
              <a:rPr lang="fa-IR" sz="8000" dirty="0" smtClean="0">
                <a:cs typeface="Sultan Medium" pitchFamily="2" charset="-78"/>
              </a:rPr>
              <a:t>نظر علمای اهل سنت </a:t>
            </a:r>
            <a:br>
              <a:rPr lang="fa-IR" sz="8000" dirty="0" smtClean="0">
                <a:cs typeface="Sultan Medium" pitchFamily="2" charset="-78"/>
              </a:rPr>
            </a:br>
            <a:r>
              <a:rPr lang="fa-IR" sz="5300" dirty="0" smtClean="0">
                <a:cs typeface="Sultan Medium" pitchFamily="2" charset="-78"/>
              </a:rPr>
              <a:t>در ضعف حديث</a:t>
            </a:r>
            <a:r>
              <a:rPr lang="fa-IR" sz="8000" dirty="0" smtClean="0">
                <a:cs typeface="Sultan Medium" pitchFamily="2" charset="-78"/>
              </a:rPr>
              <a:t/>
            </a:r>
            <a:br>
              <a:rPr lang="fa-IR" sz="8000" dirty="0" smtClean="0">
                <a:cs typeface="Sultan Medium" pitchFamily="2" charset="-78"/>
              </a:rPr>
            </a:br>
            <a:r>
              <a:rPr lang="fa-IR" sz="8000" dirty="0" smtClean="0">
                <a:cs typeface="Sultan Medium" pitchFamily="2" charset="-78"/>
              </a:rPr>
              <a:t>كتاب الله و سنتي</a:t>
            </a:r>
            <a:endParaRPr lang="en-US" sz="8000" b="1" dirty="0">
              <a:cs typeface="0 Esfehan Bold" pitchFamily="2" charset="-78"/>
            </a:endParaRPr>
          </a:p>
        </p:txBody>
      </p:sp>
    </p:spTree>
    <p:extLst>
      <p:ext uri="{BB962C8B-B14F-4D97-AF65-F5344CB8AC3E}">
        <p14:creationId xmlns:p14="http://schemas.microsoft.com/office/powerpoint/2010/main" val="791389321"/>
      </p:ext>
    </p:extLst>
  </p:cSld>
  <p:clrMapOvr>
    <a:masterClrMapping/>
  </p:clrMapOvr>
  <mc:AlternateContent xmlns:mc="http://schemas.openxmlformats.org/markup-compatibility/2006" xmlns:p14="http://schemas.microsoft.com/office/powerpoint/2010/main">
    <mc:Choice Requires="p14">
      <p:transition spd="slow" p14:dur="175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dirty="0" smtClean="0">
                <a:cs typeface="Yagut" pitchFamily="2" charset="-78"/>
              </a:rPr>
              <a:t>ديدگاه حاكم نيشابوري در باره دو روايت</a:t>
            </a:r>
            <a:endParaRPr lang="en-US" dirty="0">
              <a:cs typeface="Yagut" pitchFamily="2" charset="-78"/>
            </a:endParaRPr>
          </a:p>
        </p:txBody>
      </p:sp>
      <p:sp>
        <p:nvSpPr>
          <p:cNvPr id="7" name="Text Placeholder 6"/>
          <p:cNvSpPr>
            <a:spLocks noGrp="1"/>
          </p:cNvSpPr>
          <p:nvPr>
            <p:ph type="body" idx="1"/>
          </p:nvPr>
        </p:nvSpPr>
        <p:spPr>
          <a:xfrm>
            <a:off x="5364088" y="1700808"/>
            <a:ext cx="3320108" cy="639762"/>
          </a:xfrm>
        </p:spPr>
        <p:style>
          <a:lnRef idx="1">
            <a:schemeClr val="accent3"/>
          </a:lnRef>
          <a:fillRef idx="2">
            <a:schemeClr val="accent3"/>
          </a:fillRef>
          <a:effectRef idx="1">
            <a:schemeClr val="accent3"/>
          </a:effectRef>
          <a:fontRef idx="minor">
            <a:schemeClr val="dk1"/>
          </a:fontRef>
        </p:style>
        <p:txBody>
          <a:bodyPr>
            <a:noAutofit/>
          </a:bodyPr>
          <a:lstStyle/>
          <a:p>
            <a:pPr algn="ctr" rtl="1"/>
            <a:r>
              <a:rPr lang="fa-IR" sz="3600" b="0" dirty="0" smtClean="0">
                <a:cs typeface="Sultan Medium" pitchFamily="2" charset="-78"/>
              </a:rPr>
              <a:t>كتاب الله و عترتي</a:t>
            </a:r>
            <a:endParaRPr lang="en-US" sz="3600" b="0" dirty="0">
              <a:cs typeface="Sultan Medium" pitchFamily="2" charset="-78"/>
            </a:endParaRPr>
          </a:p>
        </p:txBody>
      </p:sp>
      <p:sp>
        <p:nvSpPr>
          <p:cNvPr id="8" name="Text Placeholder 7"/>
          <p:cNvSpPr>
            <a:spLocks noGrp="1"/>
          </p:cNvSpPr>
          <p:nvPr>
            <p:ph type="body" sz="quarter" idx="3"/>
          </p:nvPr>
        </p:nvSpPr>
        <p:spPr>
          <a:xfrm>
            <a:off x="539552" y="1739050"/>
            <a:ext cx="3024336" cy="639762"/>
          </a:xfrm>
        </p:spPr>
        <p:style>
          <a:lnRef idx="1">
            <a:schemeClr val="accent2"/>
          </a:lnRef>
          <a:fillRef idx="2">
            <a:schemeClr val="accent2"/>
          </a:fillRef>
          <a:effectRef idx="1">
            <a:schemeClr val="accent2"/>
          </a:effectRef>
          <a:fontRef idx="minor">
            <a:schemeClr val="dk1"/>
          </a:fontRef>
        </p:style>
        <p:txBody>
          <a:bodyPr>
            <a:noAutofit/>
          </a:bodyPr>
          <a:lstStyle/>
          <a:p>
            <a:pPr algn="ctr" rtl="1"/>
            <a:r>
              <a:rPr lang="fa-IR" sz="3600" b="0" dirty="0" smtClean="0">
                <a:cs typeface="Sultan Medium" pitchFamily="2" charset="-78"/>
              </a:rPr>
              <a:t>كتاب الله و سنتي</a:t>
            </a:r>
            <a:endParaRPr lang="en-US" sz="3600" b="0" dirty="0">
              <a:cs typeface="Sultan Medium" pitchFamily="2" charset="-78"/>
            </a:endParaRPr>
          </a:p>
        </p:txBody>
      </p:sp>
      <p:sp>
        <p:nvSpPr>
          <p:cNvPr id="9" name="Content Placeholder 8"/>
          <p:cNvSpPr>
            <a:spLocks noGrp="1"/>
          </p:cNvSpPr>
          <p:nvPr>
            <p:ph sz="quarter" idx="4"/>
          </p:nvPr>
        </p:nvSpPr>
        <p:spPr>
          <a:xfrm>
            <a:off x="97160" y="2924944"/>
            <a:ext cx="3826768" cy="1546096"/>
          </a:xfrm>
        </p:spPr>
        <p:style>
          <a:lnRef idx="1">
            <a:schemeClr val="accent2"/>
          </a:lnRef>
          <a:fillRef idx="2">
            <a:schemeClr val="accent2"/>
          </a:fillRef>
          <a:effectRef idx="1">
            <a:schemeClr val="accent2"/>
          </a:effectRef>
          <a:fontRef idx="minor">
            <a:schemeClr val="dk1"/>
          </a:fontRef>
        </p:style>
        <p:txBody>
          <a:bodyPr>
            <a:normAutofit/>
          </a:bodyPr>
          <a:lstStyle/>
          <a:p>
            <a:pPr marL="0" indent="0" algn="justLow" rtl="1">
              <a:buNone/>
            </a:pPr>
            <a:r>
              <a:rPr lang="fa-IR" sz="4000" b="1" dirty="0">
                <a:cs typeface="Taher" pitchFamily="2" charset="-78"/>
              </a:rPr>
              <a:t>ذكر الاعتصام بالسنة في هذه الخطبة </a:t>
            </a:r>
            <a:r>
              <a:rPr lang="fa-IR" sz="4000" b="1" dirty="0" smtClean="0">
                <a:cs typeface="Taher" pitchFamily="2" charset="-78"/>
              </a:rPr>
              <a:t>غريب.</a:t>
            </a:r>
            <a:endParaRPr lang="en-US" sz="4000" dirty="0"/>
          </a:p>
        </p:txBody>
      </p:sp>
      <p:sp>
        <p:nvSpPr>
          <p:cNvPr id="10" name="Content Placeholder 9"/>
          <p:cNvSpPr>
            <a:spLocks noGrp="1"/>
          </p:cNvSpPr>
          <p:nvPr>
            <p:ph sz="half" idx="2"/>
          </p:nvPr>
        </p:nvSpPr>
        <p:spPr>
          <a:xfrm>
            <a:off x="5004048" y="2924944"/>
            <a:ext cx="4032448" cy="1512168"/>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marL="0" indent="0" algn="justLow" rtl="1">
              <a:buNone/>
            </a:pPr>
            <a:r>
              <a:rPr lang="fa-IR" sz="4800" b="1" dirty="0">
                <a:cs typeface="Taher" pitchFamily="2" charset="-78"/>
              </a:rPr>
              <a:t>هذا صحيح على شرط </a:t>
            </a:r>
            <a:r>
              <a:rPr lang="fa-IR" sz="4800" b="1" dirty="0" smtClean="0">
                <a:cs typeface="Taher" pitchFamily="2" charset="-78"/>
              </a:rPr>
              <a:t>الشيخين</a:t>
            </a:r>
            <a:endParaRPr lang="en-US" sz="4800" b="1" dirty="0">
              <a:cs typeface="Taher" pitchFamily="2" charset="-78"/>
            </a:endParaRPr>
          </a:p>
        </p:txBody>
      </p:sp>
      <p:sp>
        <p:nvSpPr>
          <p:cNvPr id="11" name="Down Arrow 10"/>
          <p:cNvSpPr/>
          <p:nvPr/>
        </p:nvSpPr>
        <p:spPr>
          <a:xfrm>
            <a:off x="6876256" y="2420888"/>
            <a:ext cx="576064" cy="504056"/>
          </a:xfrm>
          <a:prstGeom prst="down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3" name="Down Arrow 12"/>
          <p:cNvSpPr/>
          <p:nvPr/>
        </p:nvSpPr>
        <p:spPr>
          <a:xfrm>
            <a:off x="1691680" y="2420888"/>
            <a:ext cx="576064" cy="504056"/>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Rectangle 13"/>
          <p:cNvSpPr/>
          <p:nvPr/>
        </p:nvSpPr>
        <p:spPr>
          <a:xfrm>
            <a:off x="3635896" y="4797152"/>
            <a:ext cx="180020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r" rtl="1"/>
            <a:r>
              <a:rPr lang="fa-IR" sz="3600" dirty="0" smtClean="0">
                <a:cs typeface="Yagut" pitchFamily="2" charset="-78"/>
              </a:rPr>
              <a:t>المستدرك</a:t>
            </a:r>
            <a:endParaRPr lang="en-US" sz="3600" dirty="0">
              <a:cs typeface="Yagut" pitchFamily="2" charset="-78"/>
            </a:endParaRPr>
          </a:p>
        </p:txBody>
      </p:sp>
      <p:sp>
        <p:nvSpPr>
          <p:cNvPr id="17" name="Rectangle 16"/>
          <p:cNvSpPr/>
          <p:nvPr/>
        </p:nvSpPr>
        <p:spPr>
          <a:xfrm>
            <a:off x="1070988" y="4941168"/>
            <a:ext cx="1760417" cy="523220"/>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lgn="r" rtl="1"/>
            <a:r>
              <a:rPr lang="fa-IR" sz="2800" dirty="0" smtClean="0"/>
              <a:t>ج 1، ص </a:t>
            </a:r>
            <a:r>
              <a:rPr lang="fa-IR" sz="2800" dirty="0"/>
              <a:t>93</a:t>
            </a:r>
            <a:endParaRPr lang="en-US" sz="2800" dirty="0"/>
          </a:p>
        </p:txBody>
      </p:sp>
      <p:sp>
        <p:nvSpPr>
          <p:cNvPr id="18" name="Rectangle 17"/>
          <p:cNvSpPr/>
          <p:nvPr/>
        </p:nvSpPr>
        <p:spPr>
          <a:xfrm>
            <a:off x="6256109" y="4920694"/>
            <a:ext cx="1781257"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justLow" rtl="1"/>
            <a:r>
              <a:rPr lang="fa-IR" sz="2800" dirty="0" smtClean="0">
                <a:cs typeface="Yagut" pitchFamily="2" charset="-78"/>
              </a:rPr>
              <a:t>ج 3</a:t>
            </a:r>
            <a:r>
              <a:rPr lang="fa-IR" sz="2800" dirty="0">
                <a:cs typeface="Yagut" pitchFamily="2" charset="-78"/>
              </a:rPr>
              <a:t>، ص 109</a:t>
            </a:r>
            <a:endParaRPr lang="en-US" sz="2800" dirty="0">
              <a:cs typeface="Yagut" pitchFamily="2" charset="-78"/>
            </a:endParaRPr>
          </a:p>
        </p:txBody>
      </p:sp>
      <p:sp>
        <p:nvSpPr>
          <p:cNvPr id="34" name="Flowchart: Merge 33"/>
          <p:cNvSpPr/>
          <p:nvPr/>
        </p:nvSpPr>
        <p:spPr>
          <a:xfrm rot="10800000">
            <a:off x="6876256" y="4437112"/>
            <a:ext cx="477001" cy="470128"/>
          </a:xfrm>
          <a:prstGeom prst="flowChartMerg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35" name="Flowchart: Merge 34"/>
          <p:cNvSpPr/>
          <p:nvPr/>
        </p:nvSpPr>
        <p:spPr>
          <a:xfrm rot="10800000">
            <a:off x="1732856" y="4471040"/>
            <a:ext cx="534888" cy="449654"/>
          </a:xfrm>
          <a:prstGeom prst="flowChartMerg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6" name="Flowchart: Decision 35"/>
          <p:cNvSpPr/>
          <p:nvPr/>
        </p:nvSpPr>
        <p:spPr>
          <a:xfrm>
            <a:off x="5436096" y="5060061"/>
            <a:ext cx="820013" cy="248156"/>
          </a:xfrm>
          <a:prstGeom prst="flowChartDecisi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37" name="Flowchart: Decision 36"/>
          <p:cNvSpPr/>
          <p:nvPr/>
        </p:nvSpPr>
        <p:spPr>
          <a:xfrm>
            <a:off x="2843808" y="5060060"/>
            <a:ext cx="792087" cy="241147"/>
          </a:xfrm>
          <a:prstGeom prst="flowChartDecisi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0764284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1000"/>
                                        <p:tgtEl>
                                          <p:spTgt spid="7">
                                            <p:bg/>
                                          </p:spTgt>
                                        </p:tgtEl>
                                      </p:cBhvr>
                                    </p:animEffect>
                                    <p:anim calcmode="lin" valueType="num">
                                      <p:cBhvr>
                                        <p:cTn id="8" dur="1000" fill="hold"/>
                                        <p:tgtEl>
                                          <p:spTgt spid="7">
                                            <p:bg/>
                                          </p:spTgt>
                                        </p:tgtEl>
                                        <p:attrNameLst>
                                          <p:attrName>ppt_x</p:attrName>
                                        </p:attrNameLst>
                                      </p:cBhvr>
                                      <p:tavLst>
                                        <p:tav tm="0">
                                          <p:val>
                                            <p:strVal val="#ppt_x"/>
                                          </p:val>
                                        </p:tav>
                                        <p:tav tm="100000">
                                          <p:val>
                                            <p:strVal val="#ppt_x"/>
                                          </p:val>
                                        </p:tav>
                                      </p:tavLst>
                                    </p:anim>
                                    <p:anim calcmode="lin" valueType="num">
                                      <p:cBhvr>
                                        <p:cTn id="9" dur="1000" fill="hold"/>
                                        <p:tgtEl>
                                          <p:spTgt spid="7">
                                            <p:bg/>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1000"/>
                                        <p:tgtEl>
                                          <p:spTgt spid="7">
                                            <p:txEl>
                                              <p:pRg st="0" end="0"/>
                                            </p:txEl>
                                          </p:spTgt>
                                        </p:tgtEl>
                                      </p:cBhvr>
                                    </p:animEffect>
                                    <p:anim calcmode="lin" valueType="num">
                                      <p:cBhvr>
                                        <p:cTn id="14"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bg/>
                                          </p:spTgt>
                                        </p:tgtEl>
                                        <p:attrNameLst>
                                          <p:attrName>style.visibility</p:attrName>
                                        </p:attrNameLst>
                                      </p:cBhvr>
                                      <p:to>
                                        <p:strVal val="visible"/>
                                      </p:to>
                                    </p:set>
                                    <p:animEffect transition="in" filter="fade">
                                      <p:cBhvr>
                                        <p:cTn id="25" dur="1000"/>
                                        <p:tgtEl>
                                          <p:spTgt spid="10">
                                            <p:bg/>
                                          </p:spTgt>
                                        </p:tgtEl>
                                      </p:cBhvr>
                                    </p:animEffect>
                                    <p:anim calcmode="lin" valueType="num">
                                      <p:cBhvr>
                                        <p:cTn id="26" dur="1000" fill="hold"/>
                                        <p:tgtEl>
                                          <p:spTgt spid="10">
                                            <p:bg/>
                                          </p:spTgt>
                                        </p:tgtEl>
                                        <p:attrNameLst>
                                          <p:attrName>ppt_x</p:attrName>
                                        </p:attrNameLst>
                                      </p:cBhvr>
                                      <p:tavLst>
                                        <p:tav tm="0">
                                          <p:val>
                                            <p:strVal val="#ppt_x"/>
                                          </p:val>
                                        </p:tav>
                                        <p:tav tm="100000">
                                          <p:val>
                                            <p:strVal val="#ppt_x"/>
                                          </p:val>
                                        </p:tav>
                                      </p:tavLst>
                                    </p:anim>
                                    <p:anim calcmode="lin" valueType="num">
                                      <p:cBhvr>
                                        <p:cTn id="27" dur="1000" fill="hold"/>
                                        <p:tgtEl>
                                          <p:spTgt spid="10">
                                            <p:bg/>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Effect transition="in" filter="fade">
                                      <p:cBhvr>
                                        <p:cTn id="31" dur="1000"/>
                                        <p:tgtEl>
                                          <p:spTgt spid="10">
                                            <p:txEl>
                                              <p:pRg st="0" end="0"/>
                                            </p:txEl>
                                          </p:spTgt>
                                        </p:tgtEl>
                                      </p:cBhvr>
                                    </p:animEffect>
                                    <p:anim calcmode="lin" valueType="num">
                                      <p:cBhvr>
                                        <p:cTn id="32"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8">
                                            <p:bg/>
                                          </p:spTgt>
                                        </p:tgtEl>
                                        <p:attrNameLst>
                                          <p:attrName>style.visibility</p:attrName>
                                        </p:attrNameLst>
                                      </p:cBhvr>
                                      <p:to>
                                        <p:strVal val="visible"/>
                                      </p:to>
                                    </p:set>
                                    <p:animEffect transition="in" filter="fade">
                                      <p:cBhvr>
                                        <p:cTn id="37" dur="1000"/>
                                        <p:tgtEl>
                                          <p:spTgt spid="8">
                                            <p:bg/>
                                          </p:spTgt>
                                        </p:tgtEl>
                                      </p:cBhvr>
                                    </p:animEffect>
                                    <p:anim calcmode="lin" valueType="num">
                                      <p:cBhvr>
                                        <p:cTn id="38" dur="1000" fill="hold"/>
                                        <p:tgtEl>
                                          <p:spTgt spid="8">
                                            <p:bg/>
                                          </p:spTgt>
                                        </p:tgtEl>
                                        <p:attrNameLst>
                                          <p:attrName>ppt_x</p:attrName>
                                        </p:attrNameLst>
                                      </p:cBhvr>
                                      <p:tavLst>
                                        <p:tav tm="0">
                                          <p:val>
                                            <p:strVal val="#ppt_x"/>
                                          </p:val>
                                        </p:tav>
                                        <p:tav tm="100000">
                                          <p:val>
                                            <p:strVal val="#ppt_x"/>
                                          </p:val>
                                        </p:tav>
                                      </p:tavLst>
                                    </p:anim>
                                    <p:anim calcmode="lin" valueType="num">
                                      <p:cBhvr>
                                        <p:cTn id="39" dur="1000" fill="hold"/>
                                        <p:tgtEl>
                                          <p:spTgt spid="8">
                                            <p:bg/>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8">
                                            <p:txEl>
                                              <p:pRg st="0" end="0"/>
                                            </p:txEl>
                                          </p:spTgt>
                                        </p:tgtEl>
                                        <p:attrNameLst>
                                          <p:attrName>style.visibility</p:attrName>
                                        </p:attrNameLst>
                                      </p:cBhvr>
                                      <p:to>
                                        <p:strVal val="visible"/>
                                      </p:to>
                                    </p:set>
                                    <p:animEffect transition="in" filter="fade">
                                      <p:cBhvr>
                                        <p:cTn id="43" dur="1000"/>
                                        <p:tgtEl>
                                          <p:spTgt spid="8">
                                            <p:txEl>
                                              <p:pRg st="0" end="0"/>
                                            </p:txEl>
                                          </p:spTgt>
                                        </p:tgtEl>
                                      </p:cBhvr>
                                    </p:animEffect>
                                    <p:anim calcmode="lin" valueType="num">
                                      <p:cBhvr>
                                        <p:cTn id="4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grpId="0" nodeType="afterEffect">
                                  <p:stCondLst>
                                    <p:cond delay="0"/>
                                  </p:stCondLst>
                                  <p:childTnLst>
                                    <p:set>
                                      <p:cBhvr>
                                        <p:cTn id="54" dur="1" fill="hold">
                                          <p:stCondLst>
                                            <p:cond delay="0"/>
                                          </p:stCondLst>
                                        </p:cTn>
                                        <p:tgtEl>
                                          <p:spTgt spid="9">
                                            <p:bg/>
                                          </p:spTgt>
                                        </p:tgtEl>
                                        <p:attrNameLst>
                                          <p:attrName>style.visibility</p:attrName>
                                        </p:attrNameLst>
                                      </p:cBhvr>
                                      <p:to>
                                        <p:strVal val="visible"/>
                                      </p:to>
                                    </p:set>
                                    <p:animEffect transition="in" filter="fade">
                                      <p:cBhvr>
                                        <p:cTn id="55" dur="1000"/>
                                        <p:tgtEl>
                                          <p:spTgt spid="9">
                                            <p:bg/>
                                          </p:spTgt>
                                        </p:tgtEl>
                                      </p:cBhvr>
                                    </p:animEffect>
                                    <p:anim calcmode="lin" valueType="num">
                                      <p:cBhvr>
                                        <p:cTn id="56" dur="1000" fill="hold"/>
                                        <p:tgtEl>
                                          <p:spTgt spid="9">
                                            <p:bg/>
                                          </p:spTgt>
                                        </p:tgtEl>
                                        <p:attrNameLst>
                                          <p:attrName>ppt_x</p:attrName>
                                        </p:attrNameLst>
                                      </p:cBhvr>
                                      <p:tavLst>
                                        <p:tav tm="0">
                                          <p:val>
                                            <p:strVal val="#ppt_x"/>
                                          </p:val>
                                        </p:tav>
                                        <p:tav tm="100000">
                                          <p:val>
                                            <p:strVal val="#ppt_x"/>
                                          </p:val>
                                        </p:tav>
                                      </p:tavLst>
                                    </p:anim>
                                    <p:anim calcmode="lin" valueType="num">
                                      <p:cBhvr>
                                        <p:cTn id="57" dur="1000" fill="hold"/>
                                        <p:tgtEl>
                                          <p:spTgt spid="9">
                                            <p:bg/>
                                          </p:spTgt>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grpId="0" nodeType="afterEffect">
                                  <p:stCondLst>
                                    <p:cond delay="0"/>
                                  </p:stCondLst>
                                  <p:childTnLst>
                                    <p:set>
                                      <p:cBhvr>
                                        <p:cTn id="60" dur="1" fill="hold">
                                          <p:stCondLst>
                                            <p:cond delay="0"/>
                                          </p:stCondLst>
                                        </p:cTn>
                                        <p:tgtEl>
                                          <p:spTgt spid="9">
                                            <p:txEl>
                                              <p:pRg st="0" end="0"/>
                                            </p:txEl>
                                          </p:spTgt>
                                        </p:tgtEl>
                                        <p:attrNameLst>
                                          <p:attrName>style.visibility</p:attrName>
                                        </p:attrNameLst>
                                      </p:cBhvr>
                                      <p:to>
                                        <p:strVal val="visible"/>
                                      </p:to>
                                    </p:set>
                                    <p:animEffect transition="in" filter="fade">
                                      <p:cBhvr>
                                        <p:cTn id="61" dur="1000"/>
                                        <p:tgtEl>
                                          <p:spTgt spid="9">
                                            <p:txEl>
                                              <p:pRg st="0" end="0"/>
                                            </p:txEl>
                                          </p:spTgt>
                                        </p:tgtEl>
                                      </p:cBhvr>
                                    </p:animEffect>
                                    <p:anim calcmode="lin" valueType="num">
                                      <p:cBhvr>
                                        <p:cTn id="6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barn(inVertical)">
                                      <p:cBhvr>
                                        <p:cTn id="68" dur="500"/>
                                        <p:tgtEl>
                                          <p:spTgt spid="14"/>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barn(inVertical)">
                                      <p:cBhvr>
                                        <p:cTn id="71" dur="500"/>
                                        <p:tgtEl>
                                          <p:spTgt spid="3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barn(inVertical)">
                                      <p:cBhvr>
                                        <p:cTn id="74" dur="500"/>
                                        <p:tgtEl>
                                          <p:spTgt spid="18"/>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barn(inVertical)">
                                      <p:cBhvr>
                                        <p:cTn id="77" dur="500"/>
                                        <p:tgtEl>
                                          <p:spTgt spid="34"/>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barn(inVertical)">
                                      <p:cBhvr>
                                        <p:cTn id="80" dur="500"/>
                                        <p:tgtEl>
                                          <p:spTgt spid="37"/>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barn(inVertical)">
                                      <p:cBhvr>
                                        <p:cTn id="83" dur="500"/>
                                        <p:tgtEl>
                                          <p:spTgt spid="17"/>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barn(inVertical)">
                                      <p:cBhvr>
                                        <p:cTn id="8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P spid="9" grpId="0" build="p" animBg="1"/>
      <p:bldP spid="10" grpId="0" build="p" animBg="1"/>
      <p:bldP spid="11" grpId="0" animBg="1"/>
      <p:bldP spid="13" grpId="0" animBg="1"/>
      <p:bldP spid="14" grpId="0" animBg="1"/>
      <p:bldP spid="17" grpId="0" animBg="1"/>
      <p:bldP spid="18" grpId="0" animBg="1"/>
      <p:bldP spid="34" grpId="0" animBg="1"/>
      <p:bldP spid="35" grpId="0" animBg="1"/>
      <p:bldP spid="36" grpId="0" animBg="1"/>
      <p:bldP spid="3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481</TotalTime>
  <Words>1473</Words>
  <Application>Microsoft Office PowerPoint</Application>
  <PresentationFormat>On-screen Show (4:3)</PresentationFormat>
  <Paragraphs>197</Paragraphs>
  <Slides>42</Slides>
  <Notes>10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42</vt:i4>
      </vt:variant>
    </vt:vector>
  </HeadingPairs>
  <TitlesOfParts>
    <vt:vector size="55" baseType="lpstr">
      <vt:lpstr>0 Esfehan Bold</vt:lpstr>
      <vt:lpstr>Arial</vt:lpstr>
      <vt:lpstr>B Nazanin</vt:lpstr>
      <vt:lpstr>Calibri</vt:lpstr>
      <vt:lpstr>Roumouz</vt:lpstr>
      <vt:lpstr>Roumouz1</vt:lpstr>
      <vt:lpstr>Roumouz2</vt:lpstr>
      <vt:lpstr>Sultan bold</vt:lpstr>
      <vt:lpstr>Sultan Medium</vt:lpstr>
      <vt:lpstr>Taher</vt:lpstr>
      <vt:lpstr>Times New Roman</vt:lpstr>
      <vt:lpstr>Yagut</vt:lpstr>
      <vt:lpstr>Office Theme</vt:lpstr>
      <vt:lpstr>كتاب الله و عترتي يا كتاب الله و سنتي</vt:lpstr>
      <vt:lpstr>نقد روايت : كتاب الله و سنتي</vt:lpstr>
      <vt:lpstr>ثقلين، توصيه به كتاب و سنت</vt:lpstr>
      <vt:lpstr>مالك آن به صورت مقطوع نقل كرده</vt:lpstr>
      <vt:lpstr>عدم اعتبار موطأ از نظر اهل سنت</vt:lpstr>
      <vt:lpstr>عدم اعتبار موطأ از نظر اهل سنت</vt:lpstr>
      <vt:lpstr>PowerPoint Presentation</vt:lpstr>
      <vt:lpstr>نظر علمای اهل سنت  در ضعف حديث كتاب الله و سنتي</vt:lpstr>
      <vt:lpstr>ديدگاه حاكم نيشابوري در باره دو روايت</vt:lpstr>
      <vt:lpstr>نظر أبونصر السجزي</vt:lpstr>
      <vt:lpstr>نظر أبومنذر السامي</vt:lpstr>
      <vt:lpstr>شهادت حسن سقاف بر جعلي بودن روايت</vt:lpstr>
      <vt:lpstr>كتاب الله و عترتي يا كتاب الله و سنتي</vt:lpstr>
      <vt:lpstr>مخالفت‌هاي خلفا با روايت:  « كتاب الله وسنتي»</vt:lpstr>
      <vt:lpstr>مخالفت‌هاي ابوبكر  با  سنت پيامبر صلی الله علیه و آله</vt:lpstr>
      <vt:lpstr>آتش زدن روايات رسول خدا صلی الله علیه و آله</vt:lpstr>
      <vt:lpstr>ممانعت ابوبكر از نقل روايت</vt:lpstr>
      <vt:lpstr>مخالفت‌هاي عمر بن الخطاب با  سنت رسول خدا صلی الله علیه و آله و سلم</vt:lpstr>
      <vt:lpstr>آتش زدن روايات رسول خدا صلی الله علیه و آله</vt:lpstr>
      <vt:lpstr>ممانعت از نوشتن روايت</vt:lpstr>
      <vt:lpstr>ممانعت از نوشتن وصيت نامه</vt:lpstr>
      <vt:lpstr>كتاب الله و عترتي يا كتاب الله و سنتي</vt:lpstr>
      <vt:lpstr>ضايع شدن  تمام سنت‌هاى رسول خدا صلی الله علیه و آله در مدت كوتاه</vt:lpstr>
      <vt:lpstr>حتى نماز را نيز ضايع كردند</vt:lpstr>
      <vt:lpstr>نماز علي صلوات الله علیه ياد آور نماز رسول خدا صلی الله علیه و آله</vt:lpstr>
      <vt:lpstr>قبله، تنها سنت باقي مانده</vt:lpstr>
      <vt:lpstr>كتاب الله و عترتي يا كتاب الله و سنتي</vt:lpstr>
      <vt:lpstr>اول كسي كه اقدام به جمع سنت نمود</vt:lpstr>
      <vt:lpstr>كتاب الله و عترتي يا كتاب الله و سنتي</vt:lpstr>
      <vt:lpstr>PowerPoint Presentation</vt:lpstr>
      <vt:lpstr>تعداد روايات بخاري</vt:lpstr>
      <vt:lpstr>تعداد روايات مسلم</vt:lpstr>
      <vt:lpstr>PowerPoint Presentation</vt:lpstr>
      <vt:lpstr>كتاب الله و عترتي يا كتاب الله و سنتي</vt:lpstr>
      <vt:lpstr>عدم تعارض حديث ثقلين با سنّت</vt:lpstr>
      <vt:lpstr>عدم تعارض حديث ثقلين با سنّت</vt:lpstr>
      <vt:lpstr>عدم تعارض حديث ثقلين با سنّت</vt:lpstr>
      <vt:lpstr>عدم تعارض حديث ثقلين با سنّت</vt:lpstr>
      <vt:lpstr>عدم تعارض حديث  ثقلين با سنّت</vt:lpstr>
      <vt:lpstr>عدم تعارض حديث الثقلين با سنّت</vt:lpstr>
      <vt:lpstr>كتاب الله و عترتي يا كتاب الله و سنتي</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yazdani</dc:creator>
  <cp:lastModifiedBy>Administrator</cp:lastModifiedBy>
  <cp:revision>150</cp:revision>
  <dcterms:created xsi:type="dcterms:W3CDTF">2011-01-19T09:44:05Z</dcterms:created>
  <dcterms:modified xsi:type="dcterms:W3CDTF">2017-02-09T07:40:00Z</dcterms:modified>
</cp:coreProperties>
</file>