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7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Ab-Yekan" panose="020B0603050302020204" pitchFamily="34" charset="2"/>
                <a:ea typeface="+mn-ea"/>
                <a:cs typeface="B Mitra" panose="00000400000000000000" pitchFamily="2" charset="-78"/>
              </a:defRPr>
            </a:pPr>
            <a:r>
              <a:rPr lang="fa-IR" sz="1200" b="1"/>
              <a:t>نسبت با سوادی در جمعیت 6 ساله و بیش تر در کل کشور</a:t>
            </a:r>
          </a:p>
          <a:p>
            <a:pPr>
              <a:defRPr sz="1200" b="1"/>
            </a:pPr>
            <a:endParaRPr lang="fa-IR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'نسبت با سوادی'!$C$4</c:f>
              <c:strCache>
                <c:ptCount val="1"/>
                <c:pt idx="0">
                  <c:v>مردو زن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6"/>
              <c:layout>
                <c:manualLayout>
                  <c:x val="-3.1819553805774378E-2"/>
                  <c:y val="-8.08333333333333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8805555555555659E-2"/>
                  <c:y val="-0.1178703703703703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Ab-Yekan" panose="020B0603050302020204" pitchFamily="34" charset="2"/>
                    <a:ea typeface="+mn-ea"/>
                    <a:cs typeface="B Mitra" panose="00000400000000000000" pitchFamily="2" charset="-78"/>
                  </a:defRPr>
                </a:pPr>
                <a:endParaRPr lang="fa-I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'نسبت با سوادی'!$B$5:$B$12</c:f>
              <c:numCache>
                <c:formatCode>General</c:formatCode>
                <c:ptCount val="8"/>
                <c:pt idx="0">
                  <c:v>1345</c:v>
                </c:pt>
                <c:pt idx="1">
                  <c:v>1355</c:v>
                </c:pt>
                <c:pt idx="2">
                  <c:v>1365</c:v>
                </c:pt>
                <c:pt idx="3">
                  <c:v>1370</c:v>
                </c:pt>
                <c:pt idx="4">
                  <c:v>1375</c:v>
                </c:pt>
                <c:pt idx="5">
                  <c:v>1385</c:v>
                </c:pt>
                <c:pt idx="6">
                  <c:v>1390</c:v>
                </c:pt>
                <c:pt idx="7">
                  <c:v>1395</c:v>
                </c:pt>
              </c:numCache>
            </c:numRef>
          </c:cat>
          <c:val>
            <c:numRef>
              <c:f>'نسبت با سوادی'!$C$5:$C$12</c:f>
              <c:numCache>
                <c:formatCode>General</c:formatCode>
                <c:ptCount val="8"/>
                <c:pt idx="0">
                  <c:v>29.4</c:v>
                </c:pt>
                <c:pt idx="1">
                  <c:v>47.5</c:v>
                </c:pt>
                <c:pt idx="2">
                  <c:v>61.8</c:v>
                </c:pt>
                <c:pt idx="3">
                  <c:v>74.099999999999994</c:v>
                </c:pt>
                <c:pt idx="4">
                  <c:v>79.5</c:v>
                </c:pt>
                <c:pt idx="5">
                  <c:v>84.6</c:v>
                </c:pt>
                <c:pt idx="6">
                  <c:v>84.7</c:v>
                </c:pt>
                <c:pt idx="7">
                  <c:v>87.6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6565208"/>
        <c:axId val="156565600"/>
      </c:lineChart>
      <c:catAx>
        <c:axId val="156565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Ab-Yekan" panose="020B0603050302020204" pitchFamily="34" charset="2"/>
                <a:ea typeface="+mn-ea"/>
                <a:cs typeface="B Mitra" panose="00000400000000000000" pitchFamily="2" charset="-78"/>
              </a:defRPr>
            </a:pPr>
            <a:endParaRPr lang="fa-IR"/>
          </a:p>
        </c:txPr>
        <c:crossAx val="156565600"/>
        <c:crosses val="autoZero"/>
        <c:auto val="1"/>
        <c:lblAlgn val="ctr"/>
        <c:lblOffset val="100"/>
        <c:noMultiLvlLbl val="0"/>
      </c:catAx>
      <c:valAx>
        <c:axId val="1565656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6565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noFill/>
      <a:round/>
    </a:ln>
    <a:effectLst/>
  </c:spPr>
  <c:txPr>
    <a:bodyPr/>
    <a:lstStyle/>
    <a:p>
      <a:pPr>
        <a:defRPr b="0">
          <a:latin typeface="Ab-Yekan" panose="020B0603050302020204" pitchFamily="34" charset="2"/>
          <a:cs typeface="B Mitra" panose="00000400000000000000" pitchFamily="2" charset="-78"/>
        </a:defRPr>
      </a:pPr>
      <a:endParaRPr lang="fa-I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Ab-Yekan" panose="020B0603050302020204" pitchFamily="34" charset="2"/>
                <a:ea typeface="+mn-ea"/>
                <a:cs typeface="B Mitra" panose="00000400000000000000" pitchFamily="2" charset="-78"/>
              </a:defRPr>
            </a:pPr>
            <a:r>
              <a:rPr lang="fa-IR" sz="1200" b="1"/>
              <a:t>نسبت با سوادی مردان در جمعیت 6 ساله و بیش تر </a:t>
            </a:r>
          </a:p>
          <a:p>
            <a:pPr>
              <a:defRPr sz="1200" b="1"/>
            </a:pPr>
            <a:endParaRPr lang="fa-IR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'نسبت با سوادی'!$D$4</c:f>
              <c:strCache>
                <c:ptCount val="1"/>
                <c:pt idx="0">
                  <c:v>مرد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Ab-Yekan" panose="020B0603050302020204" pitchFamily="34" charset="2"/>
                    <a:ea typeface="+mn-ea"/>
                    <a:cs typeface="B Mitra" panose="00000400000000000000" pitchFamily="2" charset="-78"/>
                  </a:defRPr>
                </a:pPr>
                <a:endParaRPr lang="fa-I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'نسبت با سوادی'!$B$5:$B$12</c:f>
              <c:numCache>
                <c:formatCode>General</c:formatCode>
                <c:ptCount val="8"/>
                <c:pt idx="0">
                  <c:v>1345</c:v>
                </c:pt>
                <c:pt idx="1">
                  <c:v>1355</c:v>
                </c:pt>
                <c:pt idx="2">
                  <c:v>1365</c:v>
                </c:pt>
                <c:pt idx="3">
                  <c:v>1370</c:v>
                </c:pt>
                <c:pt idx="4">
                  <c:v>1375</c:v>
                </c:pt>
                <c:pt idx="5">
                  <c:v>1385</c:v>
                </c:pt>
                <c:pt idx="6">
                  <c:v>1390</c:v>
                </c:pt>
                <c:pt idx="7">
                  <c:v>1395</c:v>
                </c:pt>
              </c:numCache>
            </c:numRef>
          </c:cat>
          <c:val>
            <c:numRef>
              <c:f>'نسبت با سوادی'!$D$5:$D$12</c:f>
              <c:numCache>
                <c:formatCode>General</c:formatCode>
                <c:ptCount val="8"/>
                <c:pt idx="0">
                  <c:v>40.1</c:v>
                </c:pt>
                <c:pt idx="1">
                  <c:v>85.9</c:v>
                </c:pt>
                <c:pt idx="2">
                  <c:v>71</c:v>
                </c:pt>
                <c:pt idx="3">
                  <c:v>80.599999999999994</c:v>
                </c:pt>
                <c:pt idx="4">
                  <c:v>84.7</c:v>
                </c:pt>
                <c:pt idx="5">
                  <c:v>88.7</c:v>
                </c:pt>
                <c:pt idx="6">
                  <c:v>88.4</c:v>
                </c:pt>
                <c:pt idx="7">
                  <c:v>91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70502808"/>
        <c:axId val="470231096"/>
      </c:lineChart>
      <c:catAx>
        <c:axId val="470502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Diwani" panose="05000000000000000000" pitchFamily="2" charset="2"/>
                <a:ea typeface="+mn-ea"/>
                <a:cs typeface="B Mitra" panose="00000400000000000000" pitchFamily="2" charset="-78"/>
              </a:defRPr>
            </a:pPr>
            <a:endParaRPr lang="fa-IR"/>
          </a:p>
        </c:txPr>
        <c:crossAx val="470231096"/>
        <c:crosses val="autoZero"/>
        <c:auto val="1"/>
        <c:lblAlgn val="ctr"/>
        <c:lblOffset val="100"/>
        <c:noMultiLvlLbl val="0"/>
      </c:catAx>
      <c:valAx>
        <c:axId val="47023109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0502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noFill/>
      <a:round/>
    </a:ln>
    <a:effectLst/>
  </c:spPr>
  <c:txPr>
    <a:bodyPr/>
    <a:lstStyle/>
    <a:p>
      <a:pPr>
        <a:defRPr b="0">
          <a:latin typeface="Ab-Yekan" panose="020B0603050302020204" pitchFamily="34" charset="2"/>
          <a:cs typeface="B Mitra" panose="00000400000000000000" pitchFamily="2" charset="-78"/>
        </a:defRPr>
      </a:pPr>
      <a:endParaRPr lang="fa-I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Ab-Yekan" panose="020B0603050302020204" pitchFamily="34" charset="2"/>
                <a:ea typeface="+mn-ea"/>
                <a:cs typeface="B Mitra" panose="00000400000000000000" pitchFamily="2" charset="-78"/>
              </a:defRPr>
            </a:pPr>
            <a:r>
              <a:rPr lang="fa-IR" sz="1200" b="1"/>
              <a:t>نسبت با سوادی مردان در جمعیت 6 ساله و بیش تر </a:t>
            </a:r>
          </a:p>
          <a:p>
            <a:pPr>
              <a:defRPr sz="1200" b="1"/>
            </a:pPr>
            <a:endParaRPr lang="fa-IR" sz="12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'نسبت با سوادی'!$D$4</c:f>
              <c:strCache>
                <c:ptCount val="1"/>
                <c:pt idx="0">
                  <c:v>مرد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Ab-Yekan" panose="020B0603050302020204" pitchFamily="34" charset="2"/>
                    <a:ea typeface="+mn-ea"/>
                    <a:cs typeface="B Mitra" panose="00000400000000000000" pitchFamily="2" charset="-78"/>
                  </a:defRPr>
                </a:pPr>
                <a:endParaRPr lang="fa-I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'نسبت با سوادی'!$B$5:$B$12</c:f>
              <c:numCache>
                <c:formatCode>General</c:formatCode>
                <c:ptCount val="8"/>
                <c:pt idx="0">
                  <c:v>1345</c:v>
                </c:pt>
                <c:pt idx="1">
                  <c:v>1355</c:v>
                </c:pt>
                <c:pt idx="2">
                  <c:v>1365</c:v>
                </c:pt>
                <c:pt idx="3">
                  <c:v>1370</c:v>
                </c:pt>
                <c:pt idx="4">
                  <c:v>1375</c:v>
                </c:pt>
                <c:pt idx="5">
                  <c:v>1385</c:v>
                </c:pt>
                <c:pt idx="6">
                  <c:v>1390</c:v>
                </c:pt>
                <c:pt idx="7">
                  <c:v>1395</c:v>
                </c:pt>
              </c:numCache>
            </c:numRef>
          </c:cat>
          <c:val>
            <c:numRef>
              <c:f>'نسبت با سوادی'!$D$5:$D$12</c:f>
              <c:numCache>
                <c:formatCode>General</c:formatCode>
                <c:ptCount val="8"/>
                <c:pt idx="0">
                  <c:v>40.1</c:v>
                </c:pt>
                <c:pt idx="1">
                  <c:v>85.9</c:v>
                </c:pt>
                <c:pt idx="2">
                  <c:v>71</c:v>
                </c:pt>
                <c:pt idx="3">
                  <c:v>80.599999999999994</c:v>
                </c:pt>
                <c:pt idx="4">
                  <c:v>84.7</c:v>
                </c:pt>
                <c:pt idx="5">
                  <c:v>88.7</c:v>
                </c:pt>
                <c:pt idx="6">
                  <c:v>88.4</c:v>
                </c:pt>
                <c:pt idx="7">
                  <c:v>91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50583224"/>
        <c:axId val="450582832"/>
      </c:lineChart>
      <c:catAx>
        <c:axId val="450583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Diwani" panose="05000000000000000000" pitchFamily="2" charset="2"/>
                <a:ea typeface="+mn-ea"/>
                <a:cs typeface="B Mitra" panose="00000400000000000000" pitchFamily="2" charset="-78"/>
              </a:defRPr>
            </a:pPr>
            <a:endParaRPr lang="fa-IR"/>
          </a:p>
        </c:txPr>
        <c:crossAx val="450582832"/>
        <c:crosses val="autoZero"/>
        <c:auto val="1"/>
        <c:lblAlgn val="ctr"/>
        <c:lblOffset val="100"/>
        <c:noMultiLvlLbl val="0"/>
      </c:catAx>
      <c:valAx>
        <c:axId val="4505828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50583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Ab-Yekan" panose="020B0603050302020204" pitchFamily="34" charset="2"/>
              <a:ea typeface="+mn-ea"/>
              <a:cs typeface="B Mitra" panose="00000400000000000000" pitchFamily="2" charset="-78"/>
            </a:defRPr>
          </a:pPr>
          <a:endParaRPr lang="fa-I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noFill/>
      <a:round/>
    </a:ln>
    <a:effectLst/>
  </c:spPr>
  <c:txPr>
    <a:bodyPr/>
    <a:lstStyle/>
    <a:p>
      <a:pPr>
        <a:defRPr b="0">
          <a:latin typeface="Ab-Yekan" panose="020B0603050302020204" pitchFamily="34" charset="2"/>
          <a:cs typeface="B Mitra" panose="00000400000000000000" pitchFamily="2" charset="-78"/>
        </a:defRPr>
      </a:pPr>
      <a:endParaRPr lang="fa-I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B Nazanin" panose="00000400000000000000" pitchFamily="2" charset="-78"/>
              </a:defRPr>
            </a:pPr>
            <a:r>
              <a:rPr lang="fa-IR" sz="1600">
                <a:cs typeface="B Nazanin" panose="00000400000000000000" pitchFamily="2" charset="-78"/>
              </a:rPr>
              <a:t>تعداد</a:t>
            </a:r>
            <a:r>
              <a:rPr lang="fa-IR" sz="1600" baseline="0">
                <a:cs typeface="B Nazanin" panose="00000400000000000000" pitchFamily="2" charset="-78"/>
              </a:rPr>
              <a:t> شرکت های دانش بنیان</a:t>
            </a:r>
            <a:endParaRPr lang="fa-IR" sz="1600">
              <a:cs typeface="B Nazanin" panose="00000400000000000000" pitchFamily="2" charset="-78"/>
            </a:endParaRPr>
          </a:p>
        </c:rich>
      </c:tx>
      <c:layout>
        <c:manualLayout>
          <c:xMode val="edge"/>
          <c:yMode val="edge"/>
          <c:x val="0.28825699912510938"/>
          <c:y val="2.314814814814814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'شرکت های دانش بنیان'!$Q$5</c:f>
              <c:strCache>
                <c:ptCount val="1"/>
                <c:pt idx="0">
                  <c:v>تعداد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a-I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'شرکت های دانش بنیان'!$P$6:$P$9</c:f>
              <c:strCache>
                <c:ptCount val="4"/>
                <c:pt idx="0">
                  <c:v>1392</c:v>
                </c:pt>
                <c:pt idx="1">
                  <c:v>1393</c:v>
                </c:pt>
                <c:pt idx="2">
                  <c:v>1394</c:v>
                </c:pt>
                <c:pt idx="3">
                  <c:v>1396/01/21</c:v>
                </c:pt>
              </c:strCache>
            </c:strRef>
          </c:cat>
          <c:val>
            <c:numRef>
              <c:f>'شرکت های دانش بنیان'!$Q$6:$Q$9</c:f>
              <c:numCache>
                <c:formatCode>General</c:formatCode>
                <c:ptCount val="4"/>
                <c:pt idx="0">
                  <c:v>35</c:v>
                </c:pt>
                <c:pt idx="1">
                  <c:v>1032</c:v>
                </c:pt>
                <c:pt idx="2">
                  <c:v>2335</c:v>
                </c:pt>
                <c:pt idx="3">
                  <c:v>2975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7983544"/>
        <c:axId val="207983152"/>
      </c:lineChart>
      <c:catAx>
        <c:axId val="207983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207983152"/>
        <c:crosses val="autoZero"/>
        <c:auto val="1"/>
        <c:lblAlgn val="ctr"/>
        <c:lblOffset val="100"/>
        <c:noMultiLvlLbl val="0"/>
      </c:catAx>
      <c:valAx>
        <c:axId val="207983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207983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a-I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'تعداد فناوران شاغل در پارک ها'!$D$7</c:f>
              <c:strCache>
                <c:ptCount val="1"/>
                <c:pt idx="0">
                  <c:v>تعداد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7"/>
              <c:layout>
                <c:manualLayout>
                  <c:x val="2.8193835207032353E-3"/>
                  <c:y val="5.53282354065059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a-I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'تعداد فناوران شاغل در پارک ها'!$C$8:$C$19</c:f>
              <c:numCache>
                <c:formatCode>General</c:formatCode>
                <c:ptCount val="12"/>
                <c:pt idx="0">
                  <c:v>1381</c:v>
                </c:pt>
                <c:pt idx="1">
                  <c:v>1382</c:v>
                </c:pt>
                <c:pt idx="2">
                  <c:v>1383</c:v>
                </c:pt>
                <c:pt idx="3">
                  <c:v>1384</c:v>
                </c:pt>
                <c:pt idx="4">
                  <c:v>1385</c:v>
                </c:pt>
                <c:pt idx="5">
                  <c:v>1386</c:v>
                </c:pt>
                <c:pt idx="6">
                  <c:v>1387</c:v>
                </c:pt>
                <c:pt idx="7">
                  <c:v>1388</c:v>
                </c:pt>
                <c:pt idx="8">
                  <c:v>1389</c:v>
                </c:pt>
                <c:pt idx="9">
                  <c:v>1390</c:v>
                </c:pt>
                <c:pt idx="10">
                  <c:v>1391</c:v>
                </c:pt>
                <c:pt idx="11">
                  <c:v>1392</c:v>
                </c:pt>
              </c:numCache>
            </c:numRef>
          </c:cat>
          <c:val>
            <c:numRef>
              <c:f>'تعداد فناوران شاغل در پارک ها'!$D$8:$D$19</c:f>
              <c:numCache>
                <c:formatCode>General</c:formatCode>
                <c:ptCount val="12"/>
                <c:pt idx="0">
                  <c:v>210</c:v>
                </c:pt>
                <c:pt idx="1">
                  <c:v>460</c:v>
                </c:pt>
                <c:pt idx="2">
                  <c:v>2700</c:v>
                </c:pt>
                <c:pt idx="3">
                  <c:v>2292</c:v>
                </c:pt>
                <c:pt idx="4">
                  <c:v>4608</c:v>
                </c:pt>
                <c:pt idx="5">
                  <c:v>8991</c:v>
                </c:pt>
                <c:pt idx="6">
                  <c:v>11451</c:v>
                </c:pt>
                <c:pt idx="7">
                  <c:v>11952</c:v>
                </c:pt>
                <c:pt idx="8">
                  <c:v>16129</c:v>
                </c:pt>
                <c:pt idx="9">
                  <c:v>16542</c:v>
                </c:pt>
                <c:pt idx="10">
                  <c:v>19000</c:v>
                </c:pt>
                <c:pt idx="11">
                  <c:v>22000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0293528"/>
        <c:axId val="470298624"/>
      </c:lineChart>
      <c:catAx>
        <c:axId val="470293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470298624"/>
        <c:crosses val="autoZero"/>
        <c:auto val="1"/>
        <c:lblAlgn val="ctr"/>
        <c:lblOffset val="100"/>
        <c:noMultiLvlLbl val="0"/>
      </c:catAx>
      <c:valAx>
        <c:axId val="47029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470293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a-IR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1836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207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714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16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43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386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12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85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580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68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64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23388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08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93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0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322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102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2157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3525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0747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248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5393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85963-7468-4A12-A034-070A0B4C4FCB}" type="datetimeFigureOut">
              <a:rPr lang="fa-IR" smtClean="0"/>
              <a:t>12/24/1439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9074B-8559-440E-A99C-0A7A05B91A6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051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60585-74AF-4053-9489-EBAEC24594CE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12/24/1439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2AAA4-C646-4BDC-B77C-98F768C3EF55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66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b="1" dirty="0" smtClean="0">
                <a:cs typeface="B Nazanin" panose="00000400000000000000" pitchFamily="2" charset="-78"/>
              </a:rPr>
              <a:t>دستاوردهای </a:t>
            </a:r>
            <a:br>
              <a:rPr lang="fa-IR" b="1" dirty="0" smtClean="0">
                <a:cs typeface="B Nazanin" panose="00000400000000000000" pitchFamily="2" charset="-78"/>
              </a:rPr>
            </a:br>
            <a:r>
              <a:rPr lang="fa-IR" b="1" dirty="0" smtClean="0">
                <a:cs typeface="B Nazanin" panose="00000400000000000000" pitchFamily="2" charset="-78"/>
              </a:rPr>
              <a:t>جمهوری اسلامی ایران(گزیده) </a:t>
            </a:r>
            <a:endParaRPr lang="fa-IR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5503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2097741" y="900953"/>
          <a:ext cx="8283387" cy="453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79776" y="6158753"/>
            <a:ext cx="71269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9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76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2097741" y="900953"/>
          <a:ext cx="8283387" cy="453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79776" y="6158753"/>
            <a:ext cx="71269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10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104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74638"/>
            <a:ext cx="8610600" cy="6430962"/>
          </a:xfrm>
        </p:spPr>
      </p:pic>
      <p:sp>
        <p:nvSpPr>
          <p:cNvPr id="3" name="TextBox 2"/>
          <p:cNvSpPr txBox="1"/>
          <p:nvPr/>
        </p:nvSpPr>
        <p:spPr>
          <a:xfrm>
            <a:off x="5795682" y="6535271"/>
            <a:ext cx="524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11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304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815353" y="1048870"/>
            <a:ext cx="9480176" cy="4988859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249271" y="201706"/>
            <a:ext cx="4746811" cy="6723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تعداد دانشجویان </a:t>
            </a:r>
            <a:endParaRPr lang="fa-IR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4894" y="6427694"/>
            <a:ext cx="5513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12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84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3482" y="54334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6695" indent="-226695" algn="ctr"/>
            <a:r>
              <a:rPr lang="fa-I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زیرساختهای حوزه پزشکی </a:t>
            </a:r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spcAft>
                <a:spcPts val="800"/>
              </a:spcAft>
              <a:buSzPts val="1200"/>
            </a:pPr>
            <a:r>
              <a:rPr lang="fa-I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آموزش </a:t>
            </a:r>
            <a:r>
              <a:rPr lang="fa-I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علوم پزشکی در یک نگاه</a:t>
            </a:r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90165"/>
            <a:ext cx="7476565" cy="4343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889812" y="6441141"/>
            <a:ext cx="60511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13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312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62747" y="359043"/>
            <a:ext cx="4947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800"/>
              </a:spcAft>
              <a:buSzPts val="1200"/>
            </a:pP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تعداد دانشگاههای برتر ایران در دنیا در نظام رتبه </a:t>
            </a: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بندی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Content Placeholder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15381" b="5396"/>
          <a:stretch>
            <a:fillRect/>
          </a:stretch>
        </p:blipFill>
        <p:spPr bwMode="auto">
          <a:xfrm>
            <a:off x="1317813" y="1317812"/>
            <a:ext cx="9829800" cy="482749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6293224" y="6320118"/>
            <a:ext cx="537882" cy="3765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14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7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56067" y="295778"/>
            <a:ext cx="2808782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پارک­های علم و فناوری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15362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88" y="1021976"/>
            <a:ext cx="10434918" cy="537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90765" y="6400800"/>
            <a:ext cx="6589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15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37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59683" y="255437"/>
            <a:ext cx="2908168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مراکز رشد علم و فناوری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16386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35" y="1143001"/>
            <a:ext cx="10421471" cy="501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25988" y="6427694"/>
            <a:ext cx="6992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16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72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5259" y="336119"/>
            <a:ext cx="5657318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شرکت­های مستقر در پارک­ها و مراکز رشد علم و فناوری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1741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95" y="1048871"/>
            <a:ext cx="10502152" cy="532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68035" y="6508376"/>
            <a:ext cx="5916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17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0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5259" y="336119"/>
            <a:ext cx="5657318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شرکت­های مستقر در پارک­ها و مراکز رشد علم و فناوری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1741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95" y="1048871"/>
            <a:ext cx="10502152" cy="532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68035" y="6508376"/>
            <a:ext cx="5916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18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02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554942" y="1680882"/>
            <a:ext cx="6387352" cy="20305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مقایسه ایران قبل و بعد از انقلاب </a:t>
            </a:r>
          </a:p>
          <a:p>
            <a:pPr algn="ctr"/>
            <a:r>
              <a:rPr lang="fa-I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- حوزه های آموزش، علم و فناوری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5306" y="6158753"/>
            <a:ext cx="6320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978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4468" y="0"/>
            <a:ext cx="2140330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انجمن­های علمی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18434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59" y="699247"/>
            <a:ext cx="11255188" cy="556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12541" y="6387353"/>
            <a:ext cx="685800" cy="3765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19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2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3188" y="2073383"/>
            <a:ext cx="6096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74320" algn="ctr">
              <a:lnSpc>
                <a:spcPct val="115000"/>
              </a:lnSpc>
            </a:pPr>
            <a:r>
              <a:rPr lang="ar-SA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شاخص‌هاي </a:t>
            </a:r>
            <a:r>
              <a:rPr lang="fa-IR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بروندادهای علمی </a:t>
            </a:r>
            <a:endParaRPr 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indent="-274320" algn="ctr">
              <a:lnSpc>
                <a:spcPct val="115000"/>
              </a:lnSpc>
            </a:pPr>
            <a:r>
              <a:rPr lang="ar-SA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جمهوری اسلامی ایران</a:t>
            </a:r>
            <a:endParaRPr lang="en-US" sz="4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31859" y="5661212"/>
            <a:ext cx="7530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20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dirty="0">
                <a:latin typeface="F_Nazanin" panose="05000000000000000000" pitchFamily="2" charset="2"/>
                <a:ea typeface="Times New Roman" panose="02020603050405020304" pitchFamily="18" charset="0"/>
                <a:cs typeface="B Lotus" panose="00000400000000000000" pitchFamily="2" charset="-78"/>
              </a:rPr>
              <a:t>سهم کشور از مستندات علمی‏ جهان</a:t>
            </a:r>
            <a:endParaRPr lang="fa-IR" sz="2800" dirty="0">
              <a:cs typeface="B Lotus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833564" y="1676401"/>
          <a:ext cx="8381999" cy="4267207"/>
        </p:xfrm>
        <a:graphic>
          <a:graphicData uri="http://schemas.openxmlformats.org/drawingml/2006/table">
            <a:tbl>
              <a:tblPr rtl="1" firstRow="1" firstCol="1" bandRow="1"/>
              <a:tblGrid>
                <a:gridCol w="5268467"/>
                <a:gridCol w="1556289"/>
                <a:gridCol w="1557243"/>
              </a:tblGrid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شاخص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1394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1395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مستندات علمی  ایران در پایگاه‌ استنادی بین المللی وب آو ساینس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37975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42503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مستندات علمی  ایران در پایگاه‌ استنادی بین المللی اسکوپوس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43000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49049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سهم جمهوری اسلامی ایران از مستندات علمی جهان (سایت وب آو ساینس)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1,48</a:t>
                      </a:r>
                      <a:r>
                        <a:rPr lang="ar-SA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ar-SA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درصد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1,73</a:t>
                      </a:r>
                      <a:r>
                        <a:rPr lang="ar-SA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ar-SA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درصد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سهم جمهوری اسلامی ایران از مستندات علمی جهان (سایت اسکوپوس)</a:t>
                      </a:r>
                      <a:endParaRPr lang="en-US" sz="2000" b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1,53</a:t>
                      </a:r>
                      <a:r>
                        <a:rPr lang="ar-SA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ar-SA" sz="2000" b="1" dirty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درصد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en-US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1,79</a:t>
                      </a:r>
                      <a:r>
                        <a:rPr lang="ar-SA" sz="2000" b="1" dirty="0" smtClean="0"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درصد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رتبۀ تولید علم ایران در جهان در پایگاه استنادی بین المللی وب آو ساینس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19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17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رتبۀ تولید علم ایران در جهان در پایگاه استنادی بین‏المللی اسکوپوس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17</a:t>
                      </a:r>
                      <a:endParaRPr lang="en-US" sz="2000" b="1" kern="120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ar-SA" sz="2000" b="1" kern="1200" dirty="0">
                          <a:solidFill>
                            <a:schemeClr val="tx1"/>
                          </a:solidFill>
                          <a:effectLst/>
                          <a:latin typeface="F_Nazanin" panose="05000000000000000000" pitchFamily="2" charset="2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F_Nazanin" panose="05000000000000000000" pitchFamily="2" charset="2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63871" y="6091518"/>
            <a:ext cx="57822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21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52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51094" y="178187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705" indent="-450215" algn="ctr">
              <a:spcBef>
                <a:spcPts val="1200"/>
              </a:spcBef>
              <a:spcAft>
                <a:spcPts val="600"/>
              </a:spcAft>
            </a:pPr>
            <a:r>
              <a:rPr lang="fa-IR" sz="2000" b="1" dirty="0">
                <a:solidFill>
                  <a:prstClr val="black"/>
                </a:solidFill>
                <a:cs typeface="B Titr" panose="00000700000000000000" pitchFamily="2" charset="-78"/>
              </a:rPr>
              <a:t>شاخصهای </a:t>
            </a:r>
            <a:r>
              <a:rPr lang="fa-IR" sz="2000" b="1" dirty="0">
                <a:solidFill>
                  <a:prstClr val="black"/>
                </a:solidFill>
                <a:cs typeface="B Titr" panose="00000700000000000000" pitchFamily="2" charset="-78"/>
              </a:rPr>
              <a:t>بخش </a:t>
            </a:r>
            <a:r>
              <a:rPr lang="fa-IR" sz="2000" b="1" dirty="0">
                <a:solidFill>
                  <a:prstClr val="black"/>
                </a:solidFill>
                <a:cs typeface="B Titr" panose="00000700000000000000" pitchFamily="2" charset="-78"/>
              </a:rPr>
              <a:t>علم</a:t>
            </a: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)</a:t>
            </a:r>
            <a:endParaRPr lang="en-US" sz="20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just">
              <a:spcAft>
                <a:spcPts val="800"/>
              </a:spcAft>
              <a:buSzPts val="1200"/>
            </a:pP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              سهم </a:t>
            </a: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ایران از کل کمیت تولید علم دنیا (</a:t>
            </a:r>
            <a:r>
              <a:rPr lang="en-US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ISI</a:t>
            </a: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)</a:t>
            </a:r>
            <a:endParaRPr lang="en-US" sz="20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Content Placeholder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" t="19981" r="4070"/>
          <a:stretch>
            <a:fillRect/>
          </a:stretch>
        </p:blipFill>
        <p:spPr bwMode="auto">
          <a:xfrm>
            <a:off x="618565" y="1653987"/>
            <a:ext cx="10394576" cy="450476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6252882" y="6387353"/>
            <a:ext cx="524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22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27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46062" y="264913"/>
            <a:ext cx="46343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800"/>
              </a:spcAft>
              <a:buSzPts val="1200"/>
            </a:pP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. سهم ایران از کل کمیت تولید علم دنیا (</a:t>
            </a: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SCOPUS</a:t>
            </a: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)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Content Placeholder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t="22841" r="3375" b="5789"/>
          <a:stretch>
            <a:fillRect/>
          </a:stretch>
        </p:blipFill>
        <p:spPr bwMode="auto">
          <a:xfrm>
            <a:off x="1815353" y="1210235"/>
            <a:ext cx="8633012" cy="418203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6145306" y="6051176"/>
            <a:ext cx="5647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23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22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52823" y="125451"/>
            <a:ext cx="8963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6695" indent="-226695" algn="ctr"/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کمیت مقالات (تعداد، سرانه، سهم، رتبه و ...)، تاریخی، خاورمیانه و جهان</a:t>
            </a:r>
            <a:endParaRPr lang="en-US" sz="20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spcAft>
                <a:spcPts val="800"/>
              </a:spcAft>
              <a:buSzPts val="1200"/>
            </a:pP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تولیدات علمی ایران از ابتدا تا سال 2017 در پایگاه وب آو ساینس</a:t>
            </a:r>
            <a:endParaRPr lang="en-US" sz="20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99247" y="833337"/>
            <a:ext cx="10851777" cy="5298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62164" y="6279776"/>
            <a:ext cx="6723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24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6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65121" y="251466"/>
            <a:ext cx="5150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800"/>
              </a:spcAft>
              <a:buSzPts val="1200"/>
            </a:pPr>
            <a:r>
              <a:rPr lang="fa-IR" sz="28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سهم ایران از مقالات یک درصد دنیا (</a:t>
            </a: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ISI</a:t>
            </a:r>
            <a:r>
              <a:rPr lang="fa-IR" sz="28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)</a:t>
            </a:r>
            <a:endParaRPr lang="en-US" sz="28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3" name="Content Placeholder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6" t="19991" r="4359" b="72"/>
          <a:stretch>
            <a:fillRect/>
          </a:stretch>
        </p:blipFill>
        <p:spPr bwMode="auto">
          <a:xfrm>
            <a:off x="847165" y="1116107"/>
            <a:ext cx="10004611" cy="498885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6104965" y="6199094"/>
            <a:ext cx="7395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25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81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3188" y="2168721"/>
            <a:ext cx="6096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74320" algn="ctr">
              <a:lnSpc>
                <a:spcPct val="115000"/>
              </a:lnSpc>
            </a:pPr>
            <a:r>
              <a:rPr lang="ar-SA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شاخص‌هاي </a:t>
            </a:r>
            <a:r>
              <a:rPr lang="fa-IR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بروندادهای فناورانه</a:t>
            </a:r>
            <a:endParaRPr lang="en-US" sz="4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/>
            <a:r>
              <a:rPr lang="ar-SA" sz="40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جمهوری اسلامی ایران</a:t>
            </a:r>
            <a:endParaRPr lang="fa-IR" sz="4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30153" y="5809129"/>
            <a:ext cx="4840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26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40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5165" y="295778"/>
            <a:ext cx="5832046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>
              <a:lnSpc>
                <a:spcPct val="107000"/>
              </a:lnSpc>
            </a:pP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تعداد پتنت­های گرنت شده جمهوری اسلامی ایران در (</a:t>
            </a: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WIPO</a:t>
            </a: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Zar" panose="00000400000000000000" pitchFamily="2" charset="-78"/>
                <a:cs typeface="B Nazanin" panose="00000400000000000000" pitchFamily="2" charset="-78"/>
              </a:rPr>
              <a:t>)</a:t>
            </a:r>
            <a:endParaRPr 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24578" name="Chart 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"/>
          <a:stretch>
            <a:fillRect/>
          </a:stretch>
        </p:blipFill>
        <p:spPr bwMode="auto">
          <a:xfrm>
            <a:off x="1613647" y="1169893"/>
            <a:ext cx="8794377" cy="458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24282" y="6225988"/>
            <a:ext cx="7664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27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89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3231" y="380183"/>
            <a:ext cx="21579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6695" indent="-226695" algn="just"/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حوزه پژوهش و فناوری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981634" y="1532966"/>
          <a:ext cx="10192872" cy="4746812"/>
        </p:xfrm>
        <a:graphic>
          <a:graphicData uri="http://schemas.openxmlformats.org/drawingml/2006/table">
            <a:tbl>
              <a:tblPr rtl="1" firstRow="1" firstCol="1" bandRow="1"/>
              <a:tblGrid>
                <a:gridCol w="2811828"/>
                <a:gridCol w="2460348"/>
                <a:gridCol w="2460348"/>
                <a:gridCol w="2460348"/>
              </a:tblGrid>
              <a:tr h="64935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شاخص­های علمی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1357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1392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1394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35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انجمن­های علمی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78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340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358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6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نشریات علمی-پژوهشی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20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934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1004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6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نشریات علمی-ترویجی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55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128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138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7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تعداد موسسات پژوهشی دارای مجوز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83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762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709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45306" y="6414247"/>
            <a:ext cx="6454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28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5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03" y="292668"/>
            <a:ext cx="10801256" cy="5973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1518" y="6481482"/>
            <a:ext cx="5109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066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32211" y="228835"/>
            <a:ext cx="761103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070" indent="-450215" algn="ctr">
              <a:spcBef>
                <a:spcPts val="1200"/>
              </a:spcBef>
              <a:spcAft>
                <a:spcPts val="600"/>
              </a:spcAft>
            </a:pPr>
            <a:r>
              <a:rPr lang="fa-IR" sz="2000" b="1" dirty="0">
                <a:solidFill>
                  <a:prstClr val="black"/>
                </a:solidFill>
                <a:cs typeface="B Nazanin" panose="00000400000000000000" pitchFamily="2" charset="-78"/>
              </a:rPr>
              <a:t>شاخصهای </a:t>
            </a:r>
            <a:r>
              <a:rPr lang="fa-IR" sz="2000" b="1" dirty="0">
                <a:solidFill>
                  <a:prstClr val="black"/>
                </a:solidFill>
                <a:cs typeface="B Nazanin" panose="00000400000000000000" pitchFamily="2" charset="-78"/>
              </a:rPr>
              <a:t>بخش فناوری</a:t>
            </a:r>
            <a:endParaRPr lang="en-US" sz="2000" b="1" dirty="0">
              <a:solidFill>
                <a:prstClr val="black"/>
              </a:solidFill>
              <a:cs typeface="B Nazanin" panose="00000400000000000000" pitchFamily="2" charset="-78"/>
            </a:endParaRPr>
          </a:p>
          <a:p>
            <a:pPr marL="179705" indent="-450215" algn="ctr">
              <a:spcBef>
                <a:spcPts val="1200"/>
              </a:spcBef>
              <a:spcAft>
                <a:spcPts val="600"/>
              </a:spcAft>
            </a:pPr>
            <a:r>
              <a:rPr lang="fa-IR" sz="2000" b="1" dirty="0">
                <a:solidFill>
                  <a:prstClr val="black"/>
                </a:solidFill>
                <a:cs typeface="B Nazanin" panose="00000400000000000000" pitchFamily="2" charset="-78"/>
              </a:rPr>
              <a:t>شاخصهای </a:t>
            </a:r>
            <a:r>
              <a:rPr lang="fa-IR" sz="2000" b="1" dirty="0">
                <a:solidFill>
                  <a:prstClr val="black"/>
                </a:solidFill>
                <a:cs typeface="B Nazanin" panose="00000400000000000000" pitchFamily="2" charset="-78"/>
              </a:rPr>
              <a:t>بخش نوآوری و اقتصاد دانش­بنیان (ارزش افزوده علم و فناوری)</a:t>
            </a:r>
            <a:endParaRPr lang="en-US" sz="2000" b="1" dirty="0">
              <a:solidFill>
                <a:prstClr val="black"/>
              </a:solidFill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37647" y="116755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SzPts val="1000"/>
            </a:pPr>
            <a:r>
              <a:rPr lang="fa-IR" sz="2000" b="1" dirty="0">
                <a:solidFill>
                  <a:prstClr val="black"/>
                </a:solidFill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رتبه ایران در حوزه نوآوری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spcAft>
                <a:spcPts val="800"/>
              </a:spcAft>
              <a:buSzPts val="1200"/>
            </a:pPr>
            <a:endParaRPr lang="en-US" sz="2000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588" y="1822140"/>
            <a:ext cx="9646023" cy="4386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85647" y="6400800"/>
            <a:ext cx="6723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29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2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55575" y="121486"/>
            <a:ext cx="6096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6695" indent="-226695" algn="ctr"/>
            <a:r>
              <a:rPr lang="fa-I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تعداد شرکتهای فناور و دانش­بنیان</a:t>
            </a:r>
            <a:endParaRPr 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تعداد شرکت های دانش </a:t>
            </a:r>
            <a:r>
              <a:rPr lang="fa-IR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بنیان</a:t>
            </a:r>
            <a:endParaRPr 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1102659" y="1102659"/>
          <a:ext cx="10596282" cy="512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39435" y="6494929"/>
            <a:ext cx="4840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30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1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38805" y="255857"/>
            <a:ext cx="825578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a-IR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تعداد </a:t>
            </a:r>
            <a:r>
              <a:rPr lang="fa-IR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فناوران شاغل در پارک</a:t>
            </a:r>
            <a:r>
              <a:rPr lang="en-US" sz="2000" b="1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​</a:t>
            </a:r>
            <a:r>
              <a:rPr lang="fa-IR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ها و مراکز رشد علم و فناوری (وزارت علوم، تحقیقات و فناوری)</a:t>
            </a:r>
            <a:endParaRPr lang="en-US" sz="2000" b="1" dirty="0">
              <a:solidFill>
                <a:prstClr val="black"/>
              </a:solidFill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1183341" y="1008529"/>
          <a:ext cx="10179424" cy="5472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619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6423" y="1559860"/>
            <a:ext cx="9144000" cy="1842526"/>
          </a:xfrm>
        </p:spPr>
        <p:txBody>
          <a:bodyPr>
            <a:normAutofit/>
          </a:bodyPr>
          <a:lstStyle/>
          <a:p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شاخص های توسعه </a:t>
            </a:r>
            <a:b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</a:br>
            <a:r>
              <a:rPr lang="fa-I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در سایر حوزه ها</a:t>
            </a:r>
            <a:endParaRPr lang="fa-I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66329" y="6104965"/>
            <a:ext cx="6723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32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1254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74638"/>
            <a:ext cx="8382000" cy="6278562"/>
          </a:xfrm>
        </p:spPr>
      </p:pic>
      <p:sp>
        <p:nvSpPr>
          <p:cNvPr id="3" name="TextBox 2"/>
          <p:cNvSpPr txBox="1"/>
          <p:nvPr/>
        </p:nvSpPr>
        <p:spPr>
          <a:xfrm>
            <a:off x="6019800" y="6479703"/>
            <a:ext cx="5109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33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74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100" b="1" dirty="0">
                <a:cs typeface="B Lotus" panose="00000400000000000000" pitchFamily="2" charset="-78"/>
              </a:rPr>
              <a:t>ظرفیت تولید برق کشور در ۴۰ سال اخیر ۱۴ برابر شده است</a:t>
            </a:r>
            <a:endParaRPr lang="fa-I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90" y="1796077"/>
            <a:ext cx="7975021" cy="4134208"/>
          </a:xfrm>
        </p:spPr>
      </p:pic>
      <p:sp>
        <p:nvSpPr>
          <p:cNvPr id="3" name="TextBox 2"/>
          <p:cNvSpPr txBox="1"/>
          <p:nvPr/>
        </p:nvSpPr>
        <p:spPr>
          <a:xfrm>
            <a:off x="6629400" y="6199094"/>
            <a:ext cx="5647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34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6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153" y="174172"/>
            <a:ext cx="9722222" cy="61110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3941" y="6468035"/>
            <a:ext cx="5916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3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924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50777" y="2097741"/>
            <a:ext cx="6494930" cy="27969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حوزه بهداشت و سلامت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25988" y="6320118"/>
            <a:ext cx="5647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4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43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764" y="148999"/>
            <a:ext cx="8229601" cy="5994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78071" y="6293224"/>
            <a:ext cx="5244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5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51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6" y="134470"/>
            <a:ext cx="10919012" cy="59839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12541" y="6225989"/>
            <a:ext cx="5244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6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50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3871" y="1669971"/>
            <a:ext cx="6096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74320" algn="ctr">
              <a:lnSpc>
                <a:spcPct val="115000"/>
              </a:lnSpc>
            </a:pPr>
            <a:r>
              <a:rPr lang="ar-SA" sz="4800" b="1" kern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Bold" panose="02020803070505020304" pitchFamily="18" charset="0"/>
                <a:ea typeface="B Nazanin" panose="00000400000000000000" pitchFamily="2" charset="-78"/>
                <a:cs typeface="B Nazanin" panose="00000400000000000000" pitchFamily="2" charset="-78"/>
              </a:rPr>
              <a:t>شاخص‌هاي سرمایه انسانی علم و فناوري ایران</a:t>
            </a:r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31859" y="6010835"/>
            <a:ext cx="5916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7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10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2043953" y="1371601"/>
          <a:ext cx="7826188" cy="3792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4843628" y="368606"/>
            <a:ext cx="2055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B Nazanin" panose="00000400000000000000" pitchFamily="2" charset="-78"/>
              </a:rPr>
              <a:t>وضعیت شاخص سواد </a:t>
            </a:r>
            <a:endParaRPr lang="fa-IR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37729" y="6306671"/>
            <a:ext cx="86127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solidFill>
                  <a:prstClr val="black"/>
                </a:solidFill>
              </a:rPr>
              <a:t>8</a:t>
            </a:r>
            <a:endParaRPr lang="fa-I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57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458</Words>
  <Application>Microsoft Office PowerPoint</Application>
  <PresentationFormat>Widescreen</PresentationFormat>
  <Paragraphs>117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Ab-Yekan</vt:lpstr>
      <vt:lpstr>Arial</vt:lpstr>
      <vt:lpstr>B Lotus</vt:lpstr>
      <vt:lpstr>B Mitra</vt:lpstr>
      <vt:lpstr>B Nazanin</vt:lpstr>
      <vt:lpstr>B Titr</vt:lpstr>
      <vt:lpstr>B Zar</vt:lpstr>
      <vt:lpstr>Calibri</vt:lpstr>
      <vt:lpstr>Calibri Light</vt:lpstr>
      <vt:lpstr>F_Nazanin</vt:lpstr>
      <vt:lpstr>Times New Roman</vt:lpstr>
      <vt:lpstr>Times New Roman Bold</vt:lpstr>
      <vt:lpstr>Office Theme</vt:lpstr>
      <vt:lpstr>2_Office Theme</vt:lpstr>
      <vt:lpstr>دستاوردهای  جمهوری اسلامی ایران(گزیده)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سهم کشور از مستندات علمی‏ جهان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شاخص های توسعه  در سایر حوزه ها</vt:lpstr>
      <vt:lpstr>PowerPoint Presentation</vt:lpstr>
      <vt:lpstr>ظرفیت تولید برق کشور در ۴۰ سال اخیر ۱۴ برابر شده است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دستاوردهای  جمهوری اسلامی ایران(گزیده)</dc:title>
  <dc:creator>محجوب</dc:creator>
  <cp:lastModifiedBy>محجوب</cp:lastModifiedBy>
  <cp:revision>3</cp:revision>
  <dcterms:created xsi:type="dcterms:W3CDTF">2018-09-04T07:56:36Z</dcterms:created>
  <dcterms:modified xsi:type="dcterms:W3CDTF">2018-09-04T08:05:00Z</dcterms:modified>
</cp:coreProperties>
</file>