
<file path=[Content_Types].xml><?xml version="1.0" encoding="utf-8"?>
<Types xmlns="http://schemas.openxmlformats.org/package/2006/content-types">
  <Default Extension="mp3" ContentType="audio/mpeg"/>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435" r:id="rId2"/>
    <p:sldId id="465" r:id="rId3"/>
    <p:sldId id="461" r:id="rId4"/>
    <p:sldId id="462" r:id="rId5"/>
    <p:sldId id="463" r:id="rId6"/>
    <p:sldId id="453" r:id="rId7"/>
    <p:sldId id="454" r:id="rId8"/>
    <p:sldId id="455" r:id="rId9"/>
    <p:sldId id="456" r:id="rId10"/>
    <p:sldId id="457" r:id="rId11"/>
    <p:sldId id="458" r:id="rId12"/>
    <p:sldId id="459" r:id="rId13"/>
    <p:sldId id="442" r:id="rId14"/>
    <p:sldId id="421" r:id="rId15"/>
    <p:sldId id="420" r:id="rId16"/>
    <p:sldId id="397" r:id="rId17"/>
    <p:sldId id="424" r:id="rId18"/>
    <p:sldId id="422" r:id="rId19"/>
    <p:sldId id="434" r:id="rId20"/>
    <p:sldId id="432" r:id="rId21"/>
    <p:sldId id="431" r:id="rId22"/>
    <p:sldId id="433" r:id="rId23"/>
    <p:sldId id="452" r:id="rId24"/>
    <p:sldId id="439" r:id="rId25"/>
    <p:sldId id="441" r:id="rId26"/>
    <p:sldId id="446" r:id="rId27"/>
    <p:sldId id="448" r:id="rId28"/>
    <p:sldId id="460" r:id="rId29"/>
    <p:sldId id="466" r:id="rId30"/>
  </p:sldIdLst>
  <p:sldSz cx="12192000" cy="6858000"/>
  <p:notesSz cx="6858000" cy="9144000"/>
  <p:embeddedFontLst>
    <p:embeddedFont>
      <p:font typeface="B Titr" panose="00000700000000000000" pitchFamily="2" charset="-78"/>
      <p:bold r:id="rId32"/>
    </p:embeddedFont>
    <p:embeddedFont>
      <p:font typeface="Calibri" panose="020F0502020204030204" pitchFamily="34" charset="0"/>
      <p:regular r:id="rId33"/>
      <p:bold r:id="rId34"/>
      <p:italic r:id="rId35"/>
      <p:boldItalic r:id="rId36"/>
    </p:embeddedFont>
    <p:embeddedFont>
      <p:font typeface="B Jadid" panose="00000700000000000000" pitchFamily="2" charset="-78"/>
      <p:bold r:id="rId37"/>
    </p:embeddedFont>
    <p:embeddedFont>
      <p:font typeface="2  Titr" panose="00000700000000000000" pitchFamily="2" charset="-78"/>
      <p:bold r:id="rId38"/>
    </p:embeddedFont>
    <p:embeddedFont>
      <p:font typeface="B Yekan" panose="00000400000000000000" pitchFamily="2" charset="-78"/>
      <p:regular r:id="rId39"/>
    </p:embeddedFont>
    <p:embeddedFont>
      <p:font typeface="B Mitra" panose="00000400000000000000" pitchFamily="2" charset="-78"/>
      <p:regular r:id="rId40"/>
      <p:bold r:id="rId41"/>
    </p:embeddedFont>
    <p:embeddedFont>
      <p:font typeface="B Zar" panose="00000400000000000000" pitchFamily="2" charset="-78"/>
      <p:regular r:id="rId42"/>
      <p:bold r:id="rId43"/>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r" defTabSz="914400" rtl="1" eaLnBrk="1" latinLnBrk="0" hangingPunct="1">
      <a:defRPr kern="1200">
        <a:solidFill>
          <a:schemeClr val="tx1"/>
        </a:solidFill>
        <a:latin typeface="Calibri" panose="020F0502020204030204" pitchFamily="34" charset="0"/>
        <a:ea typeface="+mn-ea"/>
        <a:cs typeface="+mn-cs"/>
      </a:defRPr>
    </a:lvl6pPr>
    <a:lvl7pPr marL="2743200" algn="r" defTabSz="914400" rtl="1" eaLnBrk="1" latinLnBrk="0" hangingPunct="1">
      <a:defRPr kern="1200">
        <a:solidFill>
          <a:schemeClr val="tx1"/>
        </a:solidFill>
        <a:latin typeface="Calibri" panose="020F0502020204030204" pitchFamily="34" charset="0"/>
        <a:ea typeface="+mn-ea"/>
        <a:cs typeface="+mn-cs"/>
      </a:defRPr>
    </a:lvl7pPr>
    <a:lvl8pPr marL="3200400" algn="r" defTabSz="914400" rtl="1" eaLnBrk="1" latinLnBrk="0" hangingPunct="1">
      <a:defRPr kern="1200">
        <a:solidFill>
          <a:schemeClr val="tx1"/>
        </a:solidFill>
        <a:latin typeface="Calibri" panose="020F0502020204030204" pitchFamily="34" charset="0"/>
        <a:ea typeface="+mn-ea"/>
        <a:cs typeface="+mn-cs"/>
      </a:defRPr>
    </a:lvl8pPr>
    <a:lvl9pPr marL="3657600" algn="r" defTabSz="914400" rtl="1"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71975" autoAdjust="0"/>
  </p:normalViewPr>
  <p:slideViewPr>
    <p:cSldViewPr>
      <p:cViewPr varScale="1">
        <p:scale>
          <a:sx n="62" d="100"/>
          <a:sy n="62" d="100"/>
        </p:scale>
        <p:origin x="1560" y="6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1C985D6-C40A-4022-97BA-A0DB2B6D798B}" type="datetimeFigureOut">
              <a:rPr lang="en-US"/>
              <a:pPr>
                <a:defRPr/>
              </a:pPr>
              <a:t>12/24/2021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D5F254B2-9149-480E-A5A0-064AD3DB3982}" type="slidenum">
              <a:rPr lang="en-US"/>
              <a:pPr>
                <a:defRPr/>
              </a:pPr>
              <a:t>‹#›</a:t>
            </a:fld>
            <a:endParaRPr lang="en-US"/>
          </a:p>
        </p:txBody>
      </p:sp>
    </p:spTree>
    <p:extLst>
      <p:ext uri="{BB962C8B-B14F-4D97-AF65-F5344CB8AC3E}">
        <p14:creationId xmlns:p14="http://schemas.microsoft.com/office/powerpoint/2010/main" val="33943394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مربی گرامی</a:t>
            </a:r>
            <a:r>
              <a:rPr lang="fa-IR" sz="1200" kern="1200" baseline="0" dirty="0" smtClean="0">
                <a:solidFill>
                  <a:schemeClr val="tx1"/>
                </a:solidFill>
                <a:effectLst/>
                <a:latin typeface="+mn-lt"/>
                <a:ea typeface="+mn-ea"/>
                <a:cs typeface="+mn-cs"/>
              </a:rPr>
              <a:t> سلام</a:t>
            </a:r>
          </a:p>
          <a:p>
            <a:pPr algn="r" rtl="1"/>
            <a:r>
              <a:rPr lang="fa-IR" sz="1200" kern="1200" baseline="0" dirty="0" smtClean="0">
                <a:solidFill>
                  <a:schemeClr val="tx1"/>
                </a:solidFill>
                <a:effectLst/>
                <a:latin typeface="+mn-lt"/>
                <a:ea typeface="+mn-ea"/>
                <a:cs typeface="+mn-cs"/>
              </a:rPr>
              <a:t>پخش کلیپ به جهت امادگی مخاطبین</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2</a:t>
            </a:fld>
            <a:endParaRPr lang="en-US"/>
          </a:p>
        </p:txBody>
      </p:sp>
    </p:spTree>
    <p:extLst>
      <p:ext uri="{BB962C8B-B14F-4D97-AF65-F5344CB8AC3E}">
        <p14:creationId xmlns:p14="http://schemas.microsoft.com/office/powerpoint/2010/main" val="3791758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1"/>
            <a:r>
              <a:rPr lang="fa-I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rtl="1"/>
            <a:r>
              <a:rPr lang="fa-IR" sz="1200" kern="1200" dirty="0" smtClean="0">
                <a:solidFill>
                  <a:schemeClr val="tx1"/>
                </a:solidFill>
                <a:effectLst/>
                <a:latin typeface="+mn-lt"/>
                <a:ea typeface="+mn-ea"/>
                <a:cs typeface="+mn-cs"/>
              </a:rPr>
              <a:t> گره داستانی:</a:t>
            </a:r>
            <a:endParaRPr lang="en-US" dirty="0" smtClean="0">
              <a:effectLst/>
            </a:endParaRPr>
          </a:p>
          <a:p>
            <a:pPr rtl="1"/>
            <a:r>
              <a:rPr lang="fa-IR" sz="1200" kern="1200" dirty="0" smtClean="0">
                <a:solidFill>
                  <a:schemeClr val="tx1"/>
                </a:solidFill>
                <a:effectLst/>
                <a:latin typeface="+mn-lt"/>
                <a:ea typeface="+mn-ea"/>
                <a:cs typeface="+mn-cs"/>
              </a:rPr>
              <a:t>نزدیک نماز صبح بود، همین که بیدار شدم و چراغ­ها را روشن کردم صدای زنگ خانه آمد، در را باز کردم. دیدم عباس است! انگار آمده بود مرخصی، سلام علیکی کردیم. گفتم: عباس جان کِی اومدی بابا؟ الان رسیدی؟</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گفت: نه بابا نصفه شب رسیدم، وقتی رسیدم داخل کوچه نگاه کردم دیدم لامپ­های خانه خاموش است فهمیدم شما خواب هستید، دلم نیامد از خواب بیدارتان کنم؛ همینجا پشت در نشستم تا الان،که چراغ­ها را روشن کردید متوجه شدم که برای نماز بیدار شدید، زنگ خانه را زدم.(روایتی از طلبه شهید عباس صالحی)</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(عمامه­های خاکی، نشر شهید کاظمی، ص 123)</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11</a:t>
            </a:fld>
            <a:endParaRPr lang="en-US"/>
          </a:p>
        </p:txBody>
      </p:sp>
    </p:spTree>
    <p:extLst>
      <p:ext uri="{BB962C8B-B14F-4D97-AF65-F5344CB8AC3E}">
        <p14:creationId xmlns:p14="http://schemas.microsoft.com/office/powerpoint/2010/main" val="3395628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1"/>
            <a:r>
              <a:rPr lang="en-US" sz="1200" kern="1200" dirty="0" smtClean="0">
                <a:solidFill>
                  <a:schemeClr val="tx1"/>
                </a:solidFill>
                <a:effectLst/>
                <a:latin typeface="+mn-lt"/>
                <a:ea typeface="+mn-ea"/>
                <a:cs typeface="+mn-cs"/>
              </a:rPr>
              <a:t> </a:t>
            </a:r>
            <a:r>
              <a:rPr lang="fa-IR" sz="1200" kern="1200" dirty="0" smtClean="0">
                <a:solidFill>
                  <a:schemeClr val="tx1"/>
                </a:solidFill>
                <a:effectLst/>
                <a:latin typeface="+mn-lt"/>
                <a:ea typeface="+mn-ea"/>
                <a:cs typeface="+mn-cs"/>
              </a:rPr>
              <a:t>بازی حرکتی:</a:t>
            </a:r>
            <a:endParaRPr lang="en-US" dirty="0" smtClean="0">
              <a:effectLst/>
            </a:endParaRPr>
          </a:p>
          <a:p>
            <a:pPr rtl="1"/>
            <a:r>
              <a:rPr lang="fa-IR" sz="1200" kern="1200" dirty="0" smtClean="0">
                <a:solidFill>
                  <a:schemeClr val="tx1"/>
                </a:solidFill>
                <a:effectLst/>
                <a:latin typeface="+mn-lt"/>
                <a:ea typeface="+mn-ea"/>
                <a:cs typeface="+mn-cs"/>
              </a:rPr>
              <a:t>مربّی گرامی! هدف از این بازی این است که ابراز محبت و احترام به والدین را به دانش آموزان آموزش دهید.  مسابقه‌ای به این صورت ترتیب دهید: از شرکت کنندگان بخواهید زمانی‌که نام «مادر» برده شد، پشت دست خودشان را بوسه بزنند. زمانی‌که نام «پدر» گفته شد، دست‌های خود را باز کنند، انگار که می‌خواهند پدر را در آغوش بگیرند و موقعی که نام «شیطان» برده شد، دست خود را مشت کنند و به بالا بیاورند.</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12</a:t>
            </a:fld>
            <a:endParaRPr lang="en-US"/>
          </a:p>
        </p:txBody>
      </p:sp>
    </p:spTree>
    <p:extLst>
      <p:ext uri="{BB962C8B-B14F-4D97-AF65-F5344CB8AC3E}">
        <p14:creationId xmlns:p14="http://schemas.microsoft.com/office/powerpoint/2010/main" val="1730365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حاج قاسم پدر فرزندان</a:t>
            </a:r>
            <a:r>
              <a:rPr lang="fa-IR" baseline="0" dirty="0" smtClean="0"/>
              <a:t> شهداست...</a:t>
            </a:r>
            <a:endParaRPr lang="fa-IR" dirty="0"/>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13</a:t>
            </a:fld>
            <a:endParaRPr lang="en-US"/>
          </a:p>
        </p:txBody>
      </p:sp>
    </p:spTree>
    <p:extLst>
      <p:ext uri="{BB962C8B-B14F-4D97-AF65-F5344CB8AC3E}">
        <p14:creationId xmlns:p14="http://schemas.microsoft.com/office/powerpoint/2010/main" val="1064579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a:lnSpc>
                <a:spcPct val="150000"/>
              </a:lnSpc>
            </a:pPr>
            <a:r>
              <a:rPr lang="fa-IR" sz="1200" b="1" dirty="0" smtClean="0">
                <a:solidFill>
                  <a:srgbClr val="FF0000"/>
                </a:solidFill>
                <a:cs typeface="B Titr" panose="00000700000000000000" pitchFamily="2" charset="-78"/>
              </a:rPr>
              <a:t>اولین بار در آذر 1360 در عملیات مشترک ارتش و سپاه بنام عملیات طریق‌ القدس در غرب سوسنگرد بر اثر انفجار گلوله خمپاره از دست راست و شکم به شدت مصدوم شد.</a:t>
            </a:r>
          </a:p>
          <a:p>
            <a:pPr algn="r">
              <a:lnSpc>
                <a:spcPct val="150000"/>
              </a:lnSpc>
            </a:pPr>
            <a:r>
              <a:rPr lang="fa-IR" sz="1200" b="1" dirty="0" smtClean="0">
                <a:solidFill>
                  <a:srgbClr val="FF0000"/>
                </a:solidFill>
                <a:cs typeface="B Titr" panose="00000700000000000000" pitchFamily="2" charset="-78"/>
              </a:rPr>
              <a:t>دو انگشت وسط دست راست ایشان یادگار جراحت آن دوران است</a:t>
            </a:r>
          </a:p>
          <a:p>
            <a:endParaRPr lang="en-US" dirty="0"/>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14</a:t>
            </a:fld>
            <a:endParaRPr lang="en-US"/>
          </a:p>
        </p:txBody>
      </p:sp>
    </p:spTree>
    <p:extLst>
      <p:ext uri="{BB962C8B-B14F-4D97-AF65-F5344CB8AC3E}">
        <p14:creationId xmlns:p14="http://schemas.microsoft.com/office/powerpoint/2010/main" val="2084128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a-IR" sz="1200" b="1" dirty="0" smtClean="0">
                <a:solidFill>
                  <a:srgbClr val="FF0000"/>
                </a:solidFill>
                <a:cs typeface="B Titr" panose="00000700000000000000" pitchFamily="2" charset="-78"/>
              </a:rPr>
              <a:t>در سال ۱۳۷۹ش از سوی آیت‌الله خامنه‌ای، رهبر جمهوری اسلامی ایران به فرماندهی سپاه قدس منصوب شد.</a:t>
            </a:r>
          </a:p>
          <a:p>
            <a:pPr marL="0" marR="0" indent="0" algn="l" defTabSz="914400" rtl="0" eaLnBrk="0" fontAlgn="base" latinLnBrk="0" hangingPunct="0">
              <a:lnSpc>
                <a:spcPct val="100000"/>
              </a:lnSpc>
              <a:spcBef>
                <a:spcPct val="30000"/>
              </a:spcBef>
              <a:spcAft>
                <a:spcPct val="0"/>
              </a:spcAft>
              <a:buClrTx/>
              <a:buSzTx/>
              <a:buFontTx/>
              <a:buNone/>
              <a:tabLst/>
              <a:defRPr/>
            </a:pPr>
            <a:r>
              <a:rPr lang="fa-IR" sz="1200" b="1" dirty="0" smtClean="0">
                <a:solidFill>
                  <a:srgbClr val="FF0000"/>
                </a:solidFill>
                <a:cs typeface="B Titr" panose="00000700000000000000" pitchFamily="2" charset="-78"/>
              </a:rPr>
              <a:t> سپاه قدس در سال ۱۹۹۰م جهت افزایش فعالیت برون‌مرزی ایران شکل گرفت و حاج قاسم  پس از احمد وحیدی دومین فرمانده سپاه قدس ایران شد. </a:t>
            </a:r>
            <a:r>
              <a:rPr lang="fa-IR" sz="1200" b="1" baseline="0" dirty="0" smtClean="0">
                <a:solidFill>
                  <a:srgbClr val="FF0000"/>
                </a:solidFill>
                <a:cs typeface="B Titr" panose="00000700000000000000" pitchFamily="2" charset="-78"/>
              </a:rPr>
              <a:t> شهید</a:t>
            </a:r>
            <a:r>
              <a:rPr lang="fa-IR" sz="1200" b="1" dirty="0" smtClean="0">
                <a:solidFill>
                  <a:srgbClr val="FF0000"/>
                </a:solidFill>
                <a:cs typeface="B Titr" panose="00000700000000000000" pitchFamily="2" charset="-78"/>
              </a:rPr>
              <a:t>قاسم سلیمانی نقش کلیدی در تقویت نفوذ ایران در خاورمیانه و</a:t>
            </a:r>
            <a:r>
              <a:rPr lang="fa-IR" sz="1200" b="1" baseline="0" dirty="0" smtClean="0">
                <a:solidFill>
                  <a:srgbClr val="FF0000"/>
                </a:solidFill>
                <a:cs typeface="B Titr" panose="00000700000000000000" pitchFamily="2" charset="-78"/>
              </a:rPr>
              <a:t> </a:t>
            </a:r>
            <a:r>
              <a:rPr lang="fa-IR" sz="1200" b="1" dirty="0" smtClean="0">
                <a:solidFill>
                  <a:srgbClr val="FF0000"/>
                </a:solidFill>
                <a:cs typeface="B Titr" panose="00000700000000000000" pitchFamily="2" charset="-78"/>
              </a:rPr>
              <a:t>بیداری اسلامی ایفا کرده است.</a:t>
            </a:r>
            <a:endParaRPr lang="en-US" dirty="0"/>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15</a:t>
            </a:fld>
            <a:endParaRPr lang="en-US"/>
          </a:p>
        </p:txBody>
      </p:sp>
    </p:spTree>
    <p:extLst>
      <p:ext uri="{BB962C8B-B14F-4D97-AF65-F5344CB8AC3E}">
        <p14:creationId xmlns:p14="http://schemas.microsoft.com/office/powerpoint/2010/main" val="2582264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fa-IR" dirty="0" smtClean="0"/>
              <a:t>مربی با نمایش این فیلم کوتاه اشاره به دلاوری حاج قاسم و</a:t>
            </a:r>
            <a:r>
              <a:rPr lang="fa-IR" baseline="0" dirty="0" smtClean="0"/>
              <a:t> نقش کلیدی در پیروزی بر داعش دارد</a:t>
            </a:r>
            <a:endParaRPr lang="fa-IR" dirty="0"/>
          </a:p>
        </p:txBody>
      </p:sp>
      <p:sp>
        <p:nvSpPr>
          <p:cNvPr id="4" name="Slide Number Placeholder 3"/>
          <p:cNvSpPr>
            <a:spLocks noGrp="1"/>
          </p:cNvSpPr>
          <p:nvPr>
            <p:ph type="sldNum" sz="quarter" idx="10"/>
          </p:nvPr>
        </p:nvSpPr>
        <p:spPr/>
        <p:txBody>
          <a:bodyPr/>
          <a:lstStyle/>
          <a:p>
            <a:fld id="{0FAAF974-2C7F-4224-A19B-E1A3F511301A}" type="slidenum">
              <a:rPr lang="fa-IR" smtClean="0"/>
              <a:t>16</a:t>
            </a:fld>
            <a:endParaRPr lang="fa-IR"/>
          </a:p>
        </p:txBody>
      </p:sp>
    </p:spTree>
    <p:extLst>
      <p:ext uri="{BB962C8B-B14F-4D97-AF65-F5344CB8AC3E}">
        <p14:creationId xmlns:p14="http://schemas.microsoft.com/office/powerpoint/2010/main" val="4071228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a-IR" sz="1200" b="1" spc="50" dirty="0" smtClean="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cs typeface="B Titr" panose="00000700000000000000" pitchFamily="2" charset="-78"/>
              </a:rPr>
              <a:t>بخشی از پاسخ آیت‌الله خامنه‌ای به نامه قاسم سلیمانی درباره پایان سیطره داعش:</a:t>
            </a:r>
          </a:p>
          <a:p>
            <a:pPr marL="0" marR="0" indent="0" algn="l" defTabSz="914400" rtl="0" eaLnBrk="0" fontAlgn="base" latinLnBrk="0" hangingPunct="0">
              <a:lnSpc>
                <a:spcPct val="100000"/>
              </a:lnSpc>
              <a:spcBef>
                <a:spcPct val="30000"/>
              </a:spcBef>
              <a:spcAft>
                <a:spcPct val="0"/>
              </a:spcAft>
              <a:buClrTx/>
              <a:buSzTx/>
              <a:buFontTx/>
              <a:buNone/>
              <a:tabLst/>
              <a:defRPr/>
            </a:pPr>
            <a:r>
              <a:rPr lang="fa-IR" sz="1200" b="1" dirty="0" smtClean="0">
                <a:ln w="1905"/>
                <a:solidFill>
                  <a:srgbClr val="0070C0"/>
                </a:solidFill>
                <a:effectLst>
                  <a:innerShdw blurRad="69850" dist="43180" dir="5400000">
                    <a:srgbClr val="000000">
                      <a:alpha val="65000"/>
                    </a:srgbClr>
                  </a:innerShdw>
                </a:effectLst>
                <a:cs typeface="B Titr" panose="00000700000000000000" pitchFamily="2" charset="-78"/>
              </a:rPr>
              <a:t>شما با متلاشی ساختن تودۀ سرطانی و مهلک داعش نه‌فقط به کشورهای منطقه و به جهان اسلام بلکه به همۀ ملتها و به بشریت خدمتی بزرگ کردید.</a:t>
            </a:r>
          </a:p>
          <a:p>
            <a:endParaRPr lang="en-US" dirty="0"/>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17</a:t>
            </a:fld>
            <a:endParaRPr lang="en-US"/>
          </a:p>
        </p:txBody>
      </p:sp>
    </p:spTree>
    <p:extLst>
      <p:ext uri="{BB962C8B-B14F-4D97-AF65-F5344CB8AC3E}">
        <p14:creationId xmlns:p14="http://schemas.microsoft.com/office/powerpoint/2010/main" val="846692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a:lnSpc>
                <a:spcPct val="150000"/>
              </a:lnSpc>
            </a:pPr>
            <a:r>
              <a:rPr lang="fa-IR" b="1" dirty="0" smtClean="0">
                <a:cs typeface="B Titr" panose="00000700000000000000" pitchFamily="2" charset="-78"/>
              </a:rPr>
              <a:t>پس از ظهور داعش در عراق و سوریه، سلیمانی به عنوان فرمانده سپاه قدس با حضور در این مناطق و سازماندهی نیروهای مردمی، به مبارزه با این گروه پرداخت.</a:t>
            </a:r>
          </a:p>
          <a:p>
            <a:pPr algn="r">
              <a:lnSpc>
                <a:spcPct val="150000"/>
              </a:lnSpc>
              <a:buFont typeface="Wingdings" pitchFamily="2" charset="2"/>
              <a:buChar char="ü"/>
            </a:pPr>
            <a:r>
              <a:rPr lang="fa-IR" sz="1600" b="1" dirty="0" smtClean="0">
                <a:solidFill>
                  <a:srgbClr val="FF0000"/>
                </a:solidFill>
                <a:cs typeface="B Titr" panose="00000700000000000000" pitchFamily="2" charset="-78"/>
              </a:rPr>
              <a:t>وی در سال ۱۳۸۹ش، موفق به أخذ درجه سرلشکری شده است. </a:t>
            </a:r>
          </a:p>
          <a:p>
            <a:endParaRPr lang="en-US" dirty="0"/>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18</a:t>
            </a:fld>
            <a:endParaRPr lang="en-US"/>
          </a:p>
        </p:txBody>
      </p:sp>
    </p:spTree>
    <p:extLst>
      <p:ext uri="{BB962C8B-B14F-4D97-AF65-F5344CB8AC3E}">
        <p14:creationId xmlns:p14="http://schemas.microsoft.com/office/powerpoint/2010/main" val="437824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a-IR" sz="1200" b="1" dirty="0" smtClean="0">
                <a:solidFill>
                  <a:srgbClr val="FF0000"/>
                </a:solidFill>
                <a:cs typeface="B Titr" panose="00000700000000000000" pitchFamily="2" charset="-78"/>
              </a:rPr>
              <a:t>در ۱۹ اسفند ۱۳۹۷ش آیت‌الله خامنه‌ای رهبر جمهوری اسلامی ایران، نشان ذوالفقار - عالی‌ترین نشان نظامی ایران - را به سلیمانی اهدا کرد.طبق آئین‌نامه اهدای نشان‌های نظامی جمهوری اسلامی ایران، این نشان به فرماندهان عالی‌رتبه و رؤسای ستادهای عالی‌رتبه در نیروهای مسلح اهدا می‌شود که تدابیر آنها در طرح‌ریزی و هدایت عملیات‌های رزمی موجب حصول نتایج مطلوب شده باشد،پس از انقلاب ایران در ۱۳۵۷ش، سلیمانی نخستین کسی است که این نشان را دریافت کرده است.</a:t>
            </a:r>
          </a:p>
          <a:p>
            <a:endParaRPr lang="en-US" dirty="0"/>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19</a:t>
            </a:fld>
            <a:endParaRPr lang="en-US"/>
          </a:p>
        </p:txBody>
      </p:sp>
    </p:spTree>
    <p:extLst>
      <p:ext uri="{BB962C8B-B14F-4D97-AF65-F5344CB8AC3E}">
        <p14:creationId xmlns:p14="http://schemas.microsoft.com/office/powerpoint/2010/main" val="2164262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Low" defTabSz="914400" rtl="1" eaLnBrk="0" fontAlgn="base" latinLnBrk="0" hangingPunct="0">
              <a:lnSpc>
                <a:spcPct val="150000"/>
              </a:lnSpc>
              <a:spcBef>
                <a:spcPct val="30000"/>
              </a:spcBef>
              <a:spcAft>
                <a:spcPct val="0"/>
              </a:spcAft>
              <a:buClrTx/>
              <a:buSzTx/>
              <a:buFontTx/>
              <a:buNone/>
              <a:tabLst/>
              <a:defRPr/>
            </a:pPr>
            <a:r>
              <a:rPr lang="fa-IR" sz="1200" b="1" dirty="0" smtClean="0">
                <a:ln>
                  <a:solidFill>
                    <a:srgbClr val="002060"/>
                  </a:solidFill>
                </a:ln>
                <a:solidFill>
                  <a:schemeClr val="accent4">
                    <a:lumMod val="50000"/>
                  </a:schemeClr>
                </a:solidFill>
                <a:cs typeface="B Zar" panose="00000400000000000000" pitchFamily="2" charset="-78"/>
              </a:rPr>
              <a:t> هفته‌نامه آمریکایی نیوزویک در نسخه بین‌المللی خود در ۳ دسامبر ۲۰۱۴ تصویری از قاسم سلیمانی را بر روی جلد خود چاپ کرد و در کنار تصویر وی بر روی جلد خود نوشت: </a:t>
            </a:r>
          </a:p>
          <a:p>
            <a:pPr algn="justLow" rtl="1">
              <a:lnSpc>
                <a:spcPct val="150000"/>
              </a:lnSpc>
            </a:pPr>
            <a:endParaRPr lang="fa-IR" sz="1200" b="1" dirty="0" smtClean="0">
              <a:ln>
                <a:solidFill>
                  <a:schemeClr val="accent6">
                    <a:lumMod val="50000"/>
                  </a:schemeClr>
                </a:solidFill>
              </a:ln>
              <a:solidFill>
                <a:schemeClr val="accent6">
                  <a:lumMod val="50000"/>
                </a:schemeClr>
              </a:solidFill>
              <a:cs typeface="B Titr" panose="00000700000000000000" pitchFamily="2" charset="-78"/>
            </a:endParaRPr>
          </a:p>
          <a:p>
            <a:pPr algn="justLow" rtl="1">
              <a:lnSpc>
                <a:spcPct val="150000"/>
              </a:lnSpc>
            </a:pPr>
            <a:r>
              <a:rPr lang="fa-IR" sz="1200" b="1" dirty="0" smtClean="0">
                <a:ln>
                  <a:solidFill>
                    <a:schemeClr val="accent6">
                      <a:lumMod val="50000"/>
                    </a:schemeClr>
                  </a:solidFill>
                </a:ln>
                <a:solidFill>
                  <a:schemeClr val="accent6">
                    <a:lumMod val="50000"/>
                  </a:schemeClr>
                </a:solidFill>
                <a:cs typeface="B Titr" panose="00000700000000000000" pitchFamily="2" charset="-78"/>
              </a:rPr>
              <a:t>«اول با آمریکا می‌جنگید، الان داعش را درهم می‌کوبد، او فرد باهوشی و عاشق جنگ است و خودش هم می‌داند که زبده این کار است.»</a:t>
            </a:r>
          </a:p>
          <a:p>
            <a:pPr algn="justLow" rtl="1">
              <a:lnSpc>
                <a:spcPct val="150000"/>
              </a:lnSpc>
            </a:pPr>
            <a:r>
              <a:rPr lang="fa-IR" sz="1200" b="1" dirty="0" smtClean="0">
                <a:ln>
                  <a:solidFill>
                    <a:schemeClr val="accent6">
                      <a:lumMod val="50000"/>
                    </a:schemeClr>
                  </a:solidFill>
                </a:ln>
                <a:solidFill>
                  <a:schemeClr val="accent6">
                    <a:lumMod val="50000"/>
                  </a:schemeClr>
                </a:solidFill>
                <a:cs typeface="B Titr" panose="00000700000000000000" pitchFamily="2" charset="-78"/>
              </a:rPr>
              <a:t>در سال ۲۰۱۹م نشریه آمریکایی فارین پالیسی، نام قاسم سلیمانی را در فهرست ۱۰۰ اندیشمند برتر دنیا در بخش دفاع و امنیت ثبت کرده است.</a:t>
            </a:r>
          </a:p>
          <a:p>
            <a:endParaRPr lang="fa-IR" dirty="0"/>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20</a:t>
            </a:fld>
            <a:endParaRPr lang="en-US"/>
          </a:p>
        </p:txBody>
      </p:sp>
    </p:spTree>
    <p:extLst>
      <p:ext uri="{BB962C8B-B14F-4D97-AF65-F5344CB8AC3E}">
        <p14:creationId xmlns:p14="http://schemas.microsoft.com/office/powerpoint/2010/main" val="449467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شروع:</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«مربّی گرامی! این درس را با شعر و جملات زیر آغاز کنید».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«به‌نام خداوند بود و نبود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خداوند یاسی به رنگ کبود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خداوند زیبای رنگین‌کمان</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خداوند مهدی صاحب زمان </a:t>
            </a:r>
            <a:endParaRPr lang="en-US" sz="1200" kern="1200" dirty="0" smtClean="0">
              <a:solidFill>
                <a:schemeClr val="tx1"/>
              </a:solidFill>
              <a:effectLst/>
              <a:latin typeface="+mn-lt"/>
              <a:ea typeface="+mn-ea"/>
              <a:cs typeface="+mn-cs"/>
            </a:endParaRPr>
          </a:p>
          <a:p>
            <a:pPr algn="r" rtl="1"/>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3</a:t>
            </a:fld>
            <a:endParaRPr lang="en-US"/>
          </a:p>
        </p:txBody>
      </p:sp>
    </p:spTree>
    <p:extLst>
      <p:ext uri="{BB962C8B-B14F-4D97-AF65-F5344CB8AC3E}">
        <p14:creationId xmlns:p14="http://schemas.microsoft.com/office/powerpoint/2010/main" val="170972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fa-IR" sz="1200" b="1" dirty="0" smtClean="0">
                <a:ln>
                  <a:solidFill>
                    <a:srgbClr val="002060"/>
                  </a:solidFill>
                </a:ln>
                <a:solidFill>
                  <a:schemeClr val="accent4">
                    <a:lumMod val="50000"/>
                  </a:schemeClr>
                </a:solidFill>
                <a:cs typeface="B Mitra" panose="00000400000000000000" pitchFamily="2" charset="-78"/>
              </a:rPr>
              <a:t>فرمانده نیروهای مردمی عراق آقای ابوحسن میگفت ما اطلاع یافتیم که ۳۷۰ نفر از نیروهای داعش طی عملیاتی قصد گروگانگیری ایرانیان زائر را در نزدیکی کربلا دارند</a:t>
            </a:r>
            <a:endParaRPr lang="en-US" sz="1200" b="1" dirty="0" smtClean="0">
              <a:ln>
                <a:solidFill>
                  <a:srgbClr val="002060"/>
                </a:solidFill>
              </a:ln>
              <a:solidFill>
                <a:schemeClr val="accent4">
                  <a:lumMod val="50000"/>
                </a:schemeClr>
              </a:solidFill>
              <a:cs typeface="B Mitra" panose="00000400000000000000" pitchFamily="2" charset="-78"/>
            </a:endParaRPr>
          </a:p>
          <a:p>
            <a:pPr marL="0" marR="0" lvl="0" indent="0" algn="r" defTabSz="914400" rtl="1" eaLnBrk="0" fontAlgn="base" latinLnBrk="0" hangingPunct="0">
              <a:lnSpc>
                <a:spcPct val="100000"/>
              </a:lnSpc>
              <a:spcBef>
                <a:spcPct val="30000"/>
              </a:spcBef>
              <a:spcAft>
                <a:spcPct val="0"/>
              </a:spcAft>
              <a:buClrTx/>
              <a:buSzTx/>
              <a:buFontTx/>
              <a:buNone/>
              <a:tabLst/>
              <a:defRPr/>
            </a:pPr>
            <a:r>
              <a:rPr lang="fa-IR" sz="1200" b="1" dirty="0" smtClean="0">
                <a:ln>
                  <a:solidFill>
                    <a:srgbClr val="002060"/>
                  </a:solidFill>
                </a:ln>
                <a:solidFill>
                  <a:schemeClr val="accent4">
                    <a:lumMod val="50000"/>
                  </a:schemeClr>
                </a:solidFill>
                <a:cs typeface="B Mitra" panose="00000400000000000000" pitchFamily="2" charset="-78"/>
              </a:rPr>
              <a:t> فرمانده عراقی می گفت ما طبق وظیفه موضوع را سریعا به حاج قاسم سلیمانی اطلاع دادیم چون ایشان فرمانده حفاظت از زوار اربعین بودند این فرمانده عراقی توضیح میدهد حاج قاسم سریعا مسیر حرکت داعش را رصد کردند وبا ۲۰ نفر از نیروهای زبده اش در سر راه نیرویهای داعش کمین کرد </a:t>
            </a:r>
          </a:p>
          <a:p>
            <a:pPr marL="0" marR="0" lvl="0" indent="0" algn="r" defTabSz="914400" rtl="1" eaLnBrk="0" fontAlgn="base" latinLnBrk="0" hangingPunct="0">
              <a:lnSpc>
                <a:spcPct val="100000"/>
              </a:lnSpc>
              <a:spcBef>
                <a:spcPct val="30000"/>
              </a:spcBef>
              <a:spcAft>
                <a:spcPct val="0"/>
              </a:spcAft>
              <a:buClrTx/>
              <a:buSzTx/>
              <a:buFontTx/>
              <a:buNone/>
              <a:tabLst/>
              <a:defRPr/>
            </a:pPr>
            <a:endParaRPr lang="fa-IR" sz="1200" b="1" dirty="0" smtClean="0">
              <a:ln>
                <a:solidFill>
                  <a:srgbClr val="002060"/>
                </a:solidFill>
              </a:ln>
              <a:solidFill>
                <a:schemeClr val="accent4">
                  <a:lumMod val="50000"/>
                </a:schemeClr>
              </a:solidFill>
              <a:cs typeface="B Mitra" panose="00000400000000000000" pitchFamily="2" charset="-78"/>
            </a:endParaRPr>
          </a:p>
          <a:p>
            <a:pPr marL="0" marR="0" lvl="0" indent="0" algn="r" defTabSz="914400" rtl="1" eaLnBrk="0" fontAlgn="base" latinLnBrk="0" hangingPunct="0">
              <a:lnSpc>
                <a:spcPct val="100000"/>
              </a:lnSpc>
              <a:spcBef>
                <a:spcPct val="30000"/>
              </a:spcBef>
              <a:spcAft>
                <a:spcPct val="0"/>
              </a:spcAft>
              <a:buClrTx/>
              <a:buSzTx/>
              <a:buFontTx/>
              <a:buNone/>
              <a:tabLst/>
              <a:defRPr/>
            </a:pPr>
            <a:r>
              <a:rPr lang="fa-IR" sz="1200" b="1" dirty="0" smtClean="0">
                <a:ln>
                  <a:solidFill>
                    <a:srgbClr val="002060"/>
                  </a:solidFill>
                </a:ln>
                <a:solidFill>
                  <a:schemeClr val="accent4">
                    <a:lumMod val="50000"/>
                  </a:schemeClr>
                </a:solidFill>
                <a:cs typeface="B Mitra" panose="00000400000000000000" pitchFamily="2" charset="-78"/>
              </a:rPr>
              <a:t>ادامه</a:t>
            </a:r>
            <a:r>
              <a:rPr lang="fa-IR" sz="1200" b="1" baseline="0" dirty="0" smtClean="0">
                <a:ln>
                  <a:solidFill>
                    <a:srgbClr val="002060"/>
                  </a:solidFill>
                </a:ln>
                <a:solidFill>
                  <a:schemeClr val="accent4">
                    <a:lumMod val="50000"/>
                  </a:schemeClr>
                </a:solidFill>
                <a:cs typeface="B Mitra" panose="00000400000000000000" pitchFamily="2" charset="-78"/>
              </a:rPr>
              <a:t> داستان صفحه بعد...</a:t>
            </a:r>
            <a:endParaRPr lang="fa-IR" sz="1200" b="1" dirty="0" smtClean="0">
              <a:ln>
                <a:solidFill>
                  <a:srgbClr val="002060"/>
                </a:solidFill>
              </a:ln>
              <a:solidFill>
                <a:schemeClr val="accent4">
                  <a:lumMod val="50000"/>
                </a:schemeClr>
              </a:solidFill>
              <a:cs typeface="B Mitra" panose="00000400000000000000" pitchFamily="2" charset="-78"/>
            </a:endParaRPr>
          </a:p>
          <a:p>
            <a:pPr algn="r" rtl="1"/>
            <a:endParaRPr lang="fa-IR" dirty="0"/>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21</a:t>
            </a:fld>
            <a:endParaRPr lang="en-US"/>
          </a:p>
        </p:txBody>
      </p:sp>
    </p:spTree>
    <p:extLst>
      <p:ext uri="{BB962C8B-B14F-4D97-AF65-F5344CB8AC3E}">
        <p14:creationId xmlns:p14="http://schemas.microsoft.com/office/powerpoint/2010/main" val="719947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a-IR" sz="1200" b="1" dirty="0" smtClean="0">
                <a:solidFill>
                  <a:srgbClr val="002060"/>
                </a:solidFill>
                <a:cs typeface="B Titr" panose="00000700000000000000" pitchFamily="2" charset="-78"/>
              </a:rPr>
              <a:t>فرمانده عراقی چنین توضیح داد که  نیروهای حاج قاسم سلیمانی با نیروهای داعش درگیری شدند واین درگیری نیم ساعت بطول انجامید ابو حسن می گوید بعد از اتمام درگیری من با نیروهایم به منظقه درگیری رفتم وبا چشمان خودم دیدم که تمام نیروهای داعش بجز یک نفر که اسیر شده بود کشته شده بودند ابوحسن چنین توضیح داد که حاج قاسم سلیمانی که کت و شلوار تنش بود رو به اسیر داعشی کرد و کت و شلوارش را نشان داعشی داد و گفت ببین من قاسم سلیمانی ام ،کت وشلوار تنمه وای بروزتان اگر لباس رزم بپوشم……</a:t>
            </a:r>
          </a:p>
          <a:p>
            <a:endParaRPr lang="fa-IR" dirty="0"/>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22</a:t>
            </a:fld>
            <a:endParaRPr lang="en-US"/>
          </a:p>
        </p:txBody>
      </p:sp>
    </p:spTree>
    <p:extLst>
      <p:ext uri="{BB962C8B-B14F-4D97-AF65-F5344CB8AC3E}">
        <p14:creationId xmlns:p14="http://schemas.microsoft.com/office/powerpoint/2010/main" val="3958488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a-IR" dirty="0" smtClean="0">
                <a:solidFill>
                  <a:schemeClr val="bg1"/>
                </a:solidFill>
                <a:cs typeface="B Titr" panose="00000700000000000000" pitchFamily="2" charset="-78"/>
              </a:rPr>
              <a:t> سرانجام پس از عمری مجاهدت وفداکاری در بامداد جمعه ۱۳ دی ۱۳۹۸ در فرودگاه بغداد در حملهٔ پهباد آمریکایی شهید شدند و خبر شهادت ایشان منتشر وامت اسلام وملت ایران را درغم بزرگی فروبرد در این جریان ابومهدی المهندس از فرماندهان حشد الشعبی به‌همراه ۹ تن دیگر به شهادت رسیدند.وزارت دفاع ایالات متحده آمریکا اعلام کرده که دستور این حملهٔ هوایی را دونالد ترامپ، رئیس‌جمهوری و فرماندهٔ کل قوای این کشور صادر کرده‌است. سه روز پیش از شهادت سلیمانی و در پی حمله‌هایی که به سفارت آمریکا در بغداد انجام شد، ترامپ گفته بود که ایران بابت این رویداد بهایی سنگین خواهد پرداخت و تأکید کرده بود که این موضوع «هشدار نیست، تهدید است».</a:t>
            </a:r>
          </a:p>
          <a:p>
            <a:r>
              <a:rPr lang="fa-IR" dirty="0" smtClean="0">
                <a:solidFill>
                  <a:schemeClr val="bg1"/>
                </a:solidFill>
                <a:cs typeface="B Titr" panose="00000700000000000000" pitchFamily="2" charset="-78"/>
              </a:rPr>
              <a:t>شهادت فرمانده، واکنش‌های زیادی از سوی سازمان‌ها، دولت‌ها و اشخاص در پی داشت. اکثر مقام‌های ایرانی در واکنش‌های خوداین جنایت آمریکا را محکوم و تهدید به انتقام کردند.والعاقبه للمتقین.</a:t>
            </a:r>
            <a:endParaRPr lang="en-US" dirty="0" smtClean="0">
              <a:solidFill>
                <a:schemeClr val="bg1"/>
              </a:solidFill>
              <a:cs typeface="B Titr" panose="00000700000000000000" pitchFamily="2" charset="-78"/>
            </a:endParaRPr>
          </a:p>
          <a:p>
            <a:endParaRPr lang="en-US" dirty="0"/>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23</a:t>
            </a:fld>
            <a:endParaRPr lang="en-US"/>
          </a:p>
        </p:txBody>
      </p:sp>
    </p:spTree>
    <p:extLst>
      <p:ext uri="{BB962C8B-B14F-4D97-AF65-F5344CB8AC3E}">
        <p14:creationId xmlns:p14="http://schemas.microsoft.com/office/powerpoint/2010/main" val="187975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200000"/>
              </a:lnSpc>
            </a:pPr>
            <a:r>
              <a:rPr lang="fa-IR" sz="1200" dirty="0" smtClean="0">
                <a:solidFill>
                  <a:srgbClr val="002060"/>
                </a:solidFill>
                <a:cs typeface="B Titr" panose="00000700000000000000" pitchFamily="2" charset="-78"/>
              </a:rPr>
              <a:t>در پرواز انگشتر و تسبیحشان را می دهند که به دست دخترشان زینب سلیمانی برسانند.</a:t>
            </a:r>
          </a:p>
          <a:p>
            <a:pPr algn="r" rtl="1">
              <a:lnSpc>
                <a:spcPct val="200000"/>
              </a:lnSpc>
            </a:pPr>
            <a:r>
              <a:rPr lang="fa-IR" sz="1200" dirty="0" smtClean="0">
                <a:solidFill>
                  <a:srgbClr val="002060"/>
                </a:solidFill>
                <a:cs typeface="B Titr" panose="00000700000000000000" pitchFamily="2" charset="-78"/>
              </a:rPr>
              <a:t>دست نوشته ای از خود به جای می گذارند که توصیه به محل دفنشان در کرمان است. سردار آسمانی اسلام این نوشته را برای همسرشان نوشته اند. این دست نوشته نیز نشان می دهد که به سردار الهام شده است که سفر عراق، آخرین سفرشان در کالبد تن خاکی است.</a:t>
            </a:r>
          </a:p>
          <a:p>
            <a:pPr algn="r" rtl="1">
              <a:lnSpc>
                <a:spcPct val="200000"/>
              </a:lnSpc>
            </a:pPr>
            <a:endParaRPr lang="fa-IR" sz="1200" dirty="0" smtClean="0">
              <a:solidFill>
                <a:srgbClr val="002060"/>
              </a:solidFill>
              <a:cs typeface="B Titr" panose="00000700000000000000" pitchFamily="2" charset="-78"/>
            </a:endParaRPr>
          </a:p>
          <a:p>
            <a:pPr algn="r" rtl="1">
              <a:lnSpc>
                <a:spcPct val="200000"/>
              </a:lnSpc>
            </a:pPr>
            <a:endParaRPr lang="fa-IR" sz="1200" dirty="0" smtClean="0">
              <a:solidFill>
                <a:srgbClr val="002060"/>
              </a:solidFill>
              <a:cs typeface="B Titr" panose="00000700000000000000" pitchFamily="2" charset="-78"/>
            </a:endParaRPr>
          </a:p>
          <a:p>
            <a:pPr algn="r" rtl="1">
              <a:lnSpc>
                <a:spcPct val="200000"/>
              </a:lnSpc>
            </a:pPr>
            <a:r>
              <a:rPr lang="fa-IR" dirty="0" smtClean="0"/>
              <a:t>خاطره‌ شهید سردار سپهبد حاج قاسم سلیمانی از زبان فرزند شهید مدافع حرم حسین محرابی و پیش بینی حاج قاسم از نحوه شهادت خودش است.</a:t>
            </a:r>
          </a:p>
          <a:p>
            <a:pPr marL="0" marR="0" indent="0" algn="r" defTabSz="914400" rtl="0" eaLnBrk="0" fontAlgn="base" latinLnBrk="0" hangingPunct="0">
              <a:lnSpc>
                <a:spcPct val="100000"/>
              </a:lnSpc>
              <a:spcBef>
                <a:spcPct val="30000"/>
              </a:spcBef>
              <a:spcAft>
                <a:spcPct val="0"/>
              </a:spcAft>
              <a:buClrTx/>
              <a:buSzTx/>
              <a:buFontTx/>
              <a:buNone/>
              <a:tabLst/>
              <a:defRPr/>
            </a:pPr>
            <a:r>
              <a:rPr lang="fa-IR" b="1" dirty="0" smtClean="0"/>
              <a:t>زینب دعا کن مثل عماد و جهاد شهید شوم</a:t>
            </a:r>
          </a:p>
          <a:p>
            <a:pPr algn="r"/>
            <a:endParaRPr lang="fa-IR" dirty="0"/>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24</a:t>
            </a:fld>
            <a:endParaRPr lang="en-US"/>
          </a:p>
        </p:txBody>
      </p:sp>
    </p:spTree>
    <p:extLst>
      <p:ext uri="{BB962C8B-B14F-4D97-AF65-F5344CB8AC3E}">
        <p14:creationId xmlns:p14="http://schemas.microsoft.com/office/powerpoint/2010/main" val="2857208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آخرین</a:t>
            </a:r>
            <a:r>
              <a:rPr lang="fa-IR" baseline="0" dirty="0" smtClean="0"/>
              <a:t> دست نوشته شهید سلیمانی ساعاتی قبل از شهادت</a:t>
            </a:r>
            <a:endParaRPr lang="fa-IR" dirty="0"/>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25</a:t>
            </a:fld>
            <a:endParaRPr lang="en-US"/>
          </a:p>
        </p:txBody>
      </p:sp>
    </p:spTree>
    <p:extLst>
      <p:ext uri="{BB962C8B-B14F-4D97-AF65-F5344CB8AC3E}">
        <p14:creationId xmlns:p14="http://schemas.microsoft.com/office/powerpoint/2010/main" val="3436750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27</a:t>
            </a:fld>
            <a:endParaRPr lang="en-US"/>
          </a:p>
        </p:txBody>
      </p:sp>
    </p:spTree>
    <p:extLst>
      <p:ext uri="{BB962C8B-B14F-4D97-AF65-F5344CB8AC3E}">
        <p14:creationId xmlns:p14="http://schemas.microsoft.com/office/powerpoint/2010/main" val="3572355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en-US" sz="1200" kern="1200" dirty="0" smtClean="0">
                <a:solidFill>
                  <a:schemeClr val="tx1"/>
                </a:solidFill>
                <a:effectLst/>
                <a:latin typeface="+mn-lt"/>
                <a:ea typeface="+mn-ea"/>
                <a:cs typeface="+mn-cs"/>
              </a:rPr>
              <a:t> </a:t>
            </a:r>
            <a:r>
              <a:rPr lang="fa-IR" sz="1200" kern="1200" dirty="0" smtClean="0">
                <a:solidFill>
                  <a:schemeClr val="tx1"/>
                </a:solidFill>
                <a:effectLst/>
                <a:latin typeface="+mn-lt"/>
                <a:ea typeface="+mn-ea"/>
                <a:cs typeface="+mn-cs"/>
              </a:rPr>
              <a:t>پایان: </a:t>
            </a:r>
            <a:endParaRPr lang="en-US" dirty="0" smtClean="0">
              <a:effectLst/>
            </a:endParaRPr>
          </a:p>
          <a:p>
            <a:pPr algn="r" rtl="1"/>
            <a:r>
              <a:rPr lang="fa-IR" sz="1200" kern="1200" dirty="0" smtClean="0">
                <a:solidFill>
                  <a:schemeClr val="tx1"/>
                </a:solidFill>
                <a:effectLst/>
                <a:latin typeface="+mn-lt"/>
                <a:ea typeface="+mn-ea"/>
                <a:cs typeface="+mn-cs"/>
              </a:rPr>
              <a:t>مربّی جهت پایان برنامه بگوید: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من می‌‌خوام، امشب به خاطر قدردانی از پدر و مادرم، دست اون‌ها رو ببوسم، شما چه‌طور؟</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آفرین!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حالا یه کار خیلی قشنگ. امشب با همکاری بزرگترها آيه‌ای از قرآن که در مورد احترام به پدر و مادر هست رو پيدا کن.</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راستی!</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امام سجاد (ع) درباره نيكی به والدين اين‌طوری دعا می‌كنند: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خدايا صدای من را بلندتر از پدر و مادر قرار نده. حرف‌هایم را دلنشين و قلبم را مهربان کن و من را با آن‌ها خوش رفتار قرار بده و من را از کسانی که با پدران و مادران بد رفتاری می‌کنند، قرار نده.</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حالا همه با صدای بلند بگید: آمین</a:t>
            </a:r>
            <a:endParaRPr lang="en-US" dirty="0"/>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28</a:t>
            </a:fld>
            <a:endParaRPr lang="en-US"/>
          </a:p>
        </p:txBody>
      </p:sp>
    </p:spTree>
    <p:extLst>
      <p:ext uri="{BB962C8B-B14F-4D97-AF65-F5344CB8AC3E}">
        <p14:creationId xmlns:p14="http://schemas.microsoft.com/office/powerpoint/2010/main" val="264947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سلام به همه‌ی شما عزیزانم! امیدوارم حالتون خوب خوب باشه. هرچی که من گفتم شما بلند بگید سلام:</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یک  و دو و سه، سلام</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صدا ضعیفه!</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سلام.‌‌ خیلی ضعیفه!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سلام. یه‌کمی بهتر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سلام. کمی قشنگ‌تر</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سلام‌. یه‌کم بلندتر سلام</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آفرین به شما که این‌قدر سرحال و آماده هستید.</a:t>
            </a:r>
            <a:endParaRPr lang="en-US" sz="1200" kern="1200" dirty="0" smtClean="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4</a:t>
            </a:fld>
            <a:endParaRPr lang="en-US"/>
          </a:p>
        </p:txBody>
      </p:sp>
    </p:spTree>
    <p:extLst>
      <p:ext uri="{BB962C8B-B14F-4D97-AF65-F5344CB8AC3E}">
        <p14:creationId xmlns:p14="http://schemas.microsoft.com/office/powerpoint/2010/main" val="1562808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a-IR" dirty="0" smtClean="0"/>
              <a:t>مربی ابتدا با روش</a:t>
            </a:r>
            <a:r>
              <a:rPr lang="fa-IR" baseline="0" dirty="0" smtClean="0"/>
              <a:t> ابهام عددی از مخاطبین سوال میکن : عدد 20 چه ارتباطی با حاج قاسم دارد؟</a:t>
            </a:r>
          </a:p>
          <a:p>
            <a:r>
              <a:rPr lang="fa-IR" baseline="0" dirty="0" smtClean="0"/>
              <a:t>احسنت</a:t>
            </a:r>
          </a:p>
          <a:p>
            <a:pPr marL="0" marR="0" indent="0" algn="l" defTabSz="914400" rtl="0" eaLnBrk="0" fontAlgn="base" latinLnBrk="0" hangingPunct="0">
              <a:lnSpc>
                <a:spcPct val="100000"/>
              </a:lnSpc>
              <a:spcBef>
                <a:spcPct val="30000"/>
              </a:spcBef>
              <a:spcAft>
                <a:spcPct val="0"/>
              </a:spcAft>
              <a:buClrTx/>
              <a:buSzTx/>
              <a:buFontTx/>
              <a:buNone/>
              <a:tabLst/>
              <a:defRPr/>
            </a:pPr>
            <a:r>
              <a:rPr lang="fa-IR" sz="1200" b="1" dirty="0" smtClean="0">
                <a:cs typeface="B Titr" panose="00000700000000000000" pitchFamily="2" charset="-78"/>
              </a:rPr>
              <a:t>قاسم سلیمانی متولد 20 اسفند ۱۳۳۵</a:t>
            </a:r>
            <a:r>
              <a:rPr lang="fa-IR" sz="1200" b="1" baseline="0" dirty="0" smtClean="0">
                <a:cs typeface="B Titr" panose="00000700000000000000" pitchFamily="2" charset="-78"/>
              </a:rPr>
              <a:t> میباشد </a:t>
            </a:r>
          </a:p>
          <a:p>
            <a:pPr marL="0" marR="0" indent="0" algn="l" defTabSz="914400" rtl="0" eaLnBrk="0" fontAlgn="base" latinLnBrk="0" hangingPunct="0">
              <a:lnSpc>
                <a:spcPct val="100000"/>
              </a:lnSpc>
              <a:spcBef>
                <a:spcPct val="30000"/>
              </a:spcBef>
              <a:spcAft>
                <a:spcPct val="0"/>
              </a:spcAft>
              <a:buClrTx/>
              <a:buSzTx/>
              <a:buFontTx/>
              <a:buNone/>
              <a:tabLst/>
              <a:defRPr/>
            </a:pPr>
            <a:r>
              <a:rPr lang="fa-IR" sz="1200" b="1" dirty="0" smtClean="0">
                <a:cs typeface="B Titr" panose="00000700000000000000" pitchFamily="2" charset="-78"/>
              </a:rPr>
              <a:t>و</a:t>
            </a:r>
            <a:r>
              <a:rPr lang="fa-IR" sz="1200" b="1" baseline="0" dirty="0" smtClean="0">
                <a:cs typeface="B Titr" panose="00000700000000000000" pitchFamily="2" charset="-78"/>
              </a:rPr>
              <a:t> از کودکی به پدر و مادر احترام میگذاشت </a:t>
            </a:r>
            <a:endParaRPr lang="fa-IR" sz="1200" b="1" dirty="0" smtClean="0">
              <a:cs typeface="B Titr" panose="00000700000000000000" pitchFamily="2" charset="-7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fa-IR" sz="1200" b="1" dirty="0" smtClean="0">
              <a:cs typeface="B Titr" panose="00000700000000000000" pitchFamily="2" charset="-7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fa-IR" sz="1200" b="1" dirty="0" smtClean="0">
              <a:cs typeface="B Titr" panose="00000700000000000000" pitchFamily="2" charset="-7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fa-IR" sz="1200" b="1" dirty="0" smtClean="0">
              <a:cs typeface="B Titr" panose="00000700000000000000" pitchFamily="2" charset="-7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fa-IR" sz="1200" b="1" dirty="0" smtClean="0">
              <a:cs typeface="B Titr" panose="00000700000000000000" pitchFamily="2" charset="-78"/>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5</a:t>
            </a:fld>
            <a:endParaRPr lang="en-US"/>
          </a:p>
        </p:txBody>
      </p:sp>
    </p:spTree>
    <p:extLst>
      <p:ext uri="{BB962C8B-B14F-4D97-AF65-F5344CB8AC3E}">
        <p14:creationId xmlns:p14="http://schemas.microsoft.com/office/powerpoint/2010/main" val="4277219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r>
              <a:rPr lang="fa-IR" sz="1200" kern="1200" dirty="0" smtClean="0">
                <a:solidFill>
                  <a:schemeClr val="tx1"/>
                </a:solidFill>
                <a:effectLst/>
                <a:latin typeface="+mn-lt"/>
                <a:ea typeface="+mn-ea"/>
                <a:cs typeface="+mn-cs"/>
              </a:rPr>
              <a:t>حاج</a:t>
            </a:r>
            <a:r>
              <a:rPr lang="fa-IR" sz="1200" kern="1200" baseline="0" dirty="0" smtClean="0">
                <a:solidFill>
                  <a:schemeClr val="tx1"/>
                </a:solidFill>
                <a:effectLst/>
                <a:latin typeface="+mn-lt"/>
                <a:ea typeface="+mn-ea"/>
                <a:cs typeface="+mn-cs"/>
              </a:rPr>
              <a:t> قاسم در کودکی :</a:t>
            </a:r>
          </a:p>
          <a:p>
            <a:r>
              <a:rPr lang="fa-IR" sz="1200" kern="1200" baseline="0" dirty="0" smtClean="0">
                <a:solidFill>
                  <a:schemeClr val="tx1"/>
                </a:solidFill>
                <a:effectLst/>
                <a:latin typeface="+mn-lt"/>
                <a:ea typeface="+mn-ea"/>
                <a:cs typeface="+mn-cs"/>
              </a:rPr>
              <a:t>وقتی متوجه میشود پدرش </a:t>
            </a:r>
            <a:r>
              <a:rPr lang="fa-IR" sz="1200" kern="1200" dirty="0" smtClean="0">
                <a:solidFill>
                  <a:schemeClr val="tx1"/>
                </a:solidFill>
                <a:effectLst/>
                <a:latin typeface="+mn-lt"/>
                <a:ea typeface="+mn-ea"/>
                <a:cs typeface="+mn-cs"/>
              </a:rPr>
              <a:t>مقداری پول بدهکار است به همراه پسرخاله‌اش از روستا به شهر می‌ره. اونجا ۸ ماه کار می‌کنه و همه‌ی پول دستمزدش رو به پدرش می‌ده</a:t>
            </a:r>
            <a:r>
              <a:rPr lang="fa-IR" sz="1200" kern="1200" baseline="0" dirty="0" smtClean="0">
                <a:solidFill>
                  <a:schemeClr val="tx1"/>
                </a:solidFill>
                <a:effectLst/>
                <a:latin typeface="+mn-lt"/>
                <a:ea typeface="+mn-ea"/>
                <a:cs typeface="+mn-cs"/>
              </a:rPr>
              <a:t> </a:t>
            </a:r>
            <a:r>
              <a:rPr lang="fa-IR" sz="1200" kern="1200" dirty="0" smtClean="0">
                <a:solidFill>
                  <a:schemeClr val="tx1"/>
                </a:solidFill>
                <a:effectLst/>
                <a:latin typeface="+mn-lt"/>
                <a:ea typeface="+mn-ea"/>
                <a:cs typeface="+mn-cs"/>
              </a:rPr>
              <a:t> </a:t>
            </a:r>
          </a:p>
          <a:p>
            <a:r>
              <a:rPr lang="fa-IR" sz="1200" kern="1200" dirty="0" smtClean="0">
                <a:solidFill>
                  <a:schemeClr val="tx1"/>
                </a:solidFill>
                <a:effectLst/>
                <a:latin typeface="+mn-lt"/>
                <a:ea typeface="+mn-ea"/>
                <a:cs typeface="+mn-cs"/>
              </a:rPr>
              <a:t>«حتی توی جنگ با دشمنان هم هر روز یا دو روز یه‌بار تلفنی با پدر و مادرش صحبت می‌کرد»</a:t>
            </a:r>
            <a:endParaRPr lang="en-US" dirty="0"/>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6</a:t>
            </a:fld>
            <a:endParaRPr lang="en-US"/>
          </a:p>
        </p:txBody>
      </p:sp>
    </p:spTree>
    <p:extLst>
      <p:ext uri="{BB962C8B-B14F-4D97-AF65-F5344CB8AC3E}">
        <p14:creationId xmlns:p14="http://schemas.microsoft.com/office/powerpoint/2010/main" val="118405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a-IR" sz="1200" kern="1200" dirty="0" smtClean="0">
                <a:solidFill>
                  <a:schemeClr val="tx1"/>
                </a:solidFill>
                <a:effectLst/>
                <a:latin typeface="+mn-lt"/>
                <a:ea typeface="+mn-ea"/>
                <a:cs typeface="+mn-cs"/>
              </a:rPr>
              <a:t>حاج‌ قاسم همیشه هوای مادرش رو داشت. آخرین باری که حاج قاسم برای دیدن مادرش به بیمارستان رفته بود، بعد از اینکه صورت و پای مادرش رو می‌بوسه با گریه روی پای مادر می‌افته و می‌گه: "مادر! منو ببخش که به خاطر کار و گرفتاری زیاد نتونستم همیشه‌ کنارت باشم</a:t>
            </a:r>
            <a:endParaRPr lang="en-US" dirty="0"/>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7</a:t>
            </a:fld>
            <a:endParaRPr lang="en-US"/>
          </a:p>
        </p:txBody>
      </p:sp>
    </p:spTree>
    <p:extLst>
      <p:ext uri="{BB962C8B-B14F-4D97-AF65-F5344CB8AC3E}">
        <p14:creationId xmlns:p14="http://schemas.microsoft.com/office/powerpoint/2010/main" val="2780689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مربی گرامی: شعررا</a:t>
            </a:r>
            <a:r>
              <a:rPr lang="fa-IR" sz="1200" kern="1200" baseline="0" dirty="0" smtClean="0">
                <a:solidFill>
                  <a:schemeClr val="tx1"/>
                </a:solidFill>
                <a:effectLst/>
                <a:latin typeface="+mn-lt"/>
                <a:ea typeface="+mn-ea"/>
                <a:cs typeface="+mn-cs"/>
              </a:rPr>
              <a:t> بخوانید و مخاطبین تکرار کنند</a:t>
            </a:r>
          </a:p>
          <a:p>
            <a:pPr algn="r" rtl="1"/>
            <a:endParaRPr lang="en-US" dirty="0" smtClean="0">
              <a:effectLst/>
            </a:endParaRPr>
          </a:p>
          <a:p>
            <a:pPr algn="r" rtl="1"/>
            <a:r>
              <a:rPr lang="fa-IR" sz="1200" kern="1200" dirty="0" smtClean="0">
                <a:solidFill>
                  <a:schemeClr val="tx1"/>
                </a:solidFill>
                <a:effectLst/>
                <a:latin typeface="+mn-lt"/>
                <a:ea typeface="+mn-ea"/>
                <a:cs typeface="+mn-cs"/>
              </a:rPr>
              <a:t>خدای مهربونم</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نوشته تو کلامش</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هر پدر و مادری</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واجبه احترامش</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باید باشه رفتارت</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همیشه با محبّت</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بالا نبر صداتو</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پیش اونا تو صحبت</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بابا و مامان ما</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مثل چراغ خونن</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نشونه‌ی رحمتِ</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خدای مهربونن</a:t>
            </a:r>
            <a:endParaRPr lang="en-US" sz="1200" kern="1200" dirty="0" smtClean="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8</a:t>
            </a:fld>
            <a:endParaRPr lang="en-US"/>
          </a:p>
        </p:txBody>
      </p:sp>
    </p:spTree>
    <p:extLst>
      <p:ext uri="{BB962C8B-B14F-4D97-AF65-F5344CB8AC3E}">
        <p14:creationId xmlns:p14="http://schemas.microsoft.com/office/powerpoint/2010/main" val="1468895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شعر اول:</a:t>
            </a:r>
          </a:p>
          <a:p>
            <a:pPr algn="r" rtl="1"/>
            <a:r>
              <a:rPr lang="fa-IR" sz="1200" kern="1200" dirty="0" smtClean="0">
                <a:solidFill>
                  <a:schemeClr val="tx1"/>
                </a:solidFill>
                <a:effectLst/>
                <a:latin typeface="+mn-lt"/>
                <a:ea typeface="+mn-ea"/>
                <a:cs typeface="+mn-cs"/>
              </a:rPr>
              <a:t>مربی از بچه بخواهد هر مصراع</a:t>
            </a:r>
            <a:r>
              <a:rPr lang="fa-IR" sz="1200" kern="1200" baseline="0" dirty="0" smtClean="0">
                <a:solidFill>
                  <a:schemeClr val="tx1"/>
                </a:solidFill>
                <a:effectLst/>
                <a:latin typeface="+mn-lt"/>
                <a:ea typeface="+mn-ea"/>
                <a:cs typeface="+mn-cs"/>
              </a:rPr>
              <a:t> را تکرار کنند</a:t>
            </a:r>
          </a:p>
          <a:p>
            <a:pPr algn="r" rtl="1"/>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اتل متل یه بابا             ببین چه مهربونه</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تموم اهل دنیا                        قدر اونو می‌دونه</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اتل متل یه مادر                     مثل ستاره روشن</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جاش توی قلب منه                میون باغ و گلشن</a:t>
            </a:r>
          </a:p>
          <a:p>
            <a:pPr algn="r" rtl="1"/>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شعر دوم:</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مربّی محترم! از بچّه‌ها بخواهید «هی» را با صدای بلند فریاد بزنند.</a:t>
            </a:r>
          </a:p>
          <a:p>
            <a:pPr algn="r" rtl="1"/>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رشته به رشته (هِی)</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رو پر فرشته (هِی)</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تو قرآن نوشته (هِی)</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قشنگ نوشته (هِی)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هر که مامان رو دوست داره اهل بهشته (هِی)</a:t>
            </a:r>
          </a:p>
          <a:p>
            <a:pPr algn="r" rtl="1"/>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شعار سوم:</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مربّی‌ محترم! بچّه‌ها را به دو دسته تقسیم کنید تا هر دسته یک قسمت از شعار زیر را با صدای بلند بیان کنند:</a:t>
            </a:r>
          </a:p>
          <a:p>
            <a:pPr algn="r" rtl="1"/>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پدر یعنی آسایش</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مادر یعنی آرامش</a:t>
            </a:r>
          </a:p>
          <a:p>
            <a:pPr algn="r" rtl="1"/>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سپس توضیح دهید که چگونه پدر و مادر آسایش و آرامش را برای فرزندانشان به ارمغان می‌آورند (بیان مصادیق).</a:t>
            </a:r>
            <a:endParaRPr lang="en-US" sz="1200" kern="1200" dirty="0" smtClean="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9</a:t>
            </a:fld>
            <a:endParaRPr lang="en-US"/>
          </a:p>
        </p:txBody>
      </p:sp>
    </p:spTree>
    <p:extLst>
      <p:ext uri="{BB962C8B-B14F-4D97-AF65-F5344CB8AC3E}">
        <p14:creationId xmlns:p14="http://schemas.microsoft.com/office/powerpoint/2010/main" val="2992408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fa-IR" sz="1200" kern="1200" dirty="0" smtClean="0">
                <a:solidFill>
                  <a:schemeClr val="tx1"/>
                </a:solidFill>
                <a:effectLst/>
                <a:latin typeface="+mn-lt"/>
                <a:ea typeface="+mn-ea"/>
                <a:cs typeface="+mn-cs"/>
              </a:rPr>
              <a:t>حکمتی جالب:</a:t>
            </a:r>
          </a:p>
          <a:p>
            <a:pPr marL="0" marR="0" indent="0" algn="r" defTabSz="914400" rtl="1" eaLnBrk="0" fontAlgn="base" latinLnBrk="0" hangingPunct="0">
              <a:lnSpc>
                <a:spcPct val="100000"/>
              </a:lnSpc>
              <a:spcBef>
                <a:spcPct val="30000"/>
              </a:spcBef>
              <a:spcAft>
                <a:spcPct val="0"/>
              </a:spcAft>
              <a:buClrTx/>
              <a:buSzTx/>
              <a:buFontTx/>
              <a:buNone/>
              <a:tabLst/>
              <a:defRPr/>
            </a:pPr>
            <a:r>
              <a:rPr lang="fa-IR" sz="1200" kern="1200" dirty="0" smtClean="0">
                <a:solidFill>
                  <a:schemeClr val="tx1"/>
                </a:solidFill>
                <a:effectLst/>
                <a:latin typeface="+mn-lt"/>
                <a:ea typeface="+mn-ea"/>
                <a:cs typeface="+mn-cs"/>
              </a:rPr>
              <a:t>پدر و پسری داشتند صحبت می‌کردند. پدر دستشو می‌ندازه دور گردن پسرش و می‌گه: «پسرم من شیرم یا تو؟» پسر می‌گه: «من». پدر می‌گه: «پسرم من شیرم یا تو؟» پسر می‌گه: «بازم من». پدر عصبانی می‌شه دستشو از رو شونه‌ی پسرش بر می‌داره و می‌گه: «من شیرم یا تو؟» پسر می‌گه: «بابا! شما شیری». پدر می‌گه: «چرا بار اول و دوم گفتی من حالا می‌گی شما؟» پسر گفت: «آخه دفعه‌های قبلی دست شما روی شونه‌م بود فکر کردم یه کوه پشتمه امّا حالا چون نیست شما شیری».</a:t>
            </a:r>
            <a:endParaRPr lang="en-US" sz="1200" kern="1200" dirty="0" smtClean="0">
              <a:solidFill>
                <a:schemeClr val="tx1"/>
              </a:solidFill>
              <a:effectLst/>
              <a:latin typeface="+mn-lt"/>
              <a:ea typeface="+mn-ea"/>
              <a:cs typeface="+mn-cs"/>
            </a:endParaRPr>
          </a:p>
          <a:p>
            <a:pPr algn="r" rtl="1"/>
            <a:endParaRPr lang="en-US" dirty="0"/>
          </a:p>
        </p:txBody>
      </p:sp>
      <p:sp>
        <p:nvSpPr>
          <p:cNvPr id="4" name="Slide Number Placeholder 3"/>
          <p:cNvSpPr>
            <a:spLocks noGrp="1"/>
          </p:cNvSpPr>
          <p:nvPr>
            <p:ph type="sldNum" sz="quarter" idx="10"/>
          </p:nvPr>
        </p:nvSpPr>
        <p:spPr/>
        <p:txBody>
          <a:bodyPr/>
          <a:lstStyle/>
          <a:p>
            <a:pPr>
              <a:defRPr/>
            </a:pPr>
            <a:fld id="{D5F254B2-9149-480E-A5A0-064AD3DB3982}" type="slidenum">
              <a:rPr lang="en-US" smtClean="0"/>
              <a:pPr>
                <a:defRPr/>
              </a:pPr>
              <a:t>10</a:t>
            </a:fld>
            <a:endParaRPr lang="en-US"/>
          </a:p>
        </p:txBody>
      </p:sp>
    </p:spTree>
    <p:extLst>
      <p:ext uri="{BB962C8B-B14F-4D97-AF65-F5344CB8AC3E}">
        <p14:creationId xmlns:p14="http://schemas.microsoft.com/office/powerpoint/2010/main" val="2861230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FE6C79E-0221-4AB6-B2CB-EE14A7423CBC}" type="datetimeFigureOut">
              <a:rPr lang="en-US"/>
              <a:pPr>
                <a:defRPr/>
              </a:pPr>
              <a:t>12/24/2021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034332-E57D-4A76-AEB2-254153464575}" type="slidenum">
              <a:rPr lang="en-US"/>
              <a:pPr>
                <a:defRPr/>
              </a:pPr>
              <a:t>‹#›</a:t>
            </a:fld>
            <a:endParaRPr lang="en-US" dirty="0"/>
          </a:p>
        </p:txBody>
      </p:sp>
    </p:spTree>
    <p:extLst>
      <p:ext uri="{BB962C8B-B14F-4D97-AF65-F5344CB8AC3E}">
        <p14:creationId xmlns:p14="http://schemas.microsoft.com/office/powerpoint/2010/main" val="3523776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6DD65E8-F11C-4622-B5C1-3B79B11E1FCF}" type="datetimeFigureOut">
              <a:rPr lang="en-US"/>
              <a:pPr>
                <a:defRPr/>
              </a:pPr>
              <a:t>12/24/2021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EB49A4-0E48-4DD3-8742-548E944A7F48}" type="slidenum">
              <a:rPr lang="en-US"/>
              <a:pPr>
                <a:defRPr/>
              </a:pPr>
              <a:t>‹#›</a:t>
            </a:fld>
            <a:endParaRPr lang="en-US" dirty="0"/>
          </a:p>
        </p:txBody>
      </p:sp>
    </p:spTree>
    <p:extLst>
      <p:ext uri="{BB962C8B-B14F-4D97-AF65-F5344CB8AC3E}">
        <p14:creationId xmlns:p14="http://schemas.microsoft.com/office/powerpoint/2010/main" val="1970113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7ACC1D1-9D91-4B1F-9DE8-2547703B9F10}" type="datetimeFigureOut">
              <a:rPr lang="en-US"/>
              <a:pPr>
                <a:defRPr/>
              </a:pPr>
              <a:t>12/24/2021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EDB8B4-E33D-46BC-BC13-CC02AA6E02E0}" type="slidenum">
              <a:rPr lang="en-US"/>
              <a:pPr>
                <a:defRPr/>
              </a:pPr>
              <a:t>‹#›</a:t>
            </a:fld>
            <a:endParaRPr lang="en-US" dirty="0"/>
          </a:p>
        </p:txBody>
      </p:sp>
    </p:spTree>
    <p:extLst>
      <p:ext uri="{BB962C8B-B14F-4D97-AF65-F5344CB8AC3E}">
        <p14:creationId xmlns:p14="http://schemas.microsoft.com/office/powerpoint/2010/main" val="2257908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415B345-CC98-4AC4-B687-2670C8FE8F58}" type="datetimeFigureOut">
              <a:rPr lang="en-US"/>
              <a:pPr>
                <a:defRPr/>
              </a:pPr>
              <a:t>12/24/2021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CD0E2D-9F76-450E-9A90-53E866E9C85D}" type="slidenum">
              <a:rPr lang="en-US"/>
              <a:pPr>
                <a:defRPr/>
              </a:pPr>
              <a:t>‹#›</a:t>
            </a:fld>
            <a:endParaRPr lang="en-US" dirty="0"/>
          </a:p>
        </p:txBody>
      </p:sp>
    </p:spTree>
    <p:extLst>
      <p:ext uri="{BB962C8B-B14F-4D97-AF65-F5344CB8AC3E}">
        <p14:creationId xmlns:p14="http://schemas.microsoft.com/office/powerpoint/2010/main" val="3148081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4B4C655-1E85-434A-BA93-6063F260E869}" type="datetimeFigureOut">
              <a:rPr lang="en-US"/>
              <a:pPr>
                <a:defRPr/>
              </a:pPr>
              <a:t>12/24/2021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E4196B-EFD5-424F-84F5-DDF7E0F47F02}" type="slidenum">
              <a:rPr lang="en-US"/>
              <a:pPr>
                <a:defRPr/>
              </a:pPr>
              <a:t>‹#›</a:t>
            </a:fld>
            <a:endParaRPr lang="en-US" dirty="0"/>
          </a:p>
        </p:txBody>
      </p:sp>
    </p:spTree>
    <p:extLst>
      <p:ext uri="{BB962C8B-B14F-4D97-AF65-F5344CB8AC3E}">
        <p14:creationId xmlns:p14="http://schemas.microsoft.com/office/powerpoint/2010/main" val="3091575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A1B8340-5FA2-4262-898C-08CB007E2AA3}" type="datetimeFigureOut">
              <a:rPr lang="en-US"/>
              <a:pPr>
                <a:defRPr/>
              </a:pPr>
              <a:t>12/24/2021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D44A7C-12D3-459A-BDC4-0E30BC867303}" type="slidenum">
              <a:rPr lang="en-US"/>
              <a:pPr>
                <a:defRPr/>
              </a:pPr>
              <a:t>‹#›</a:t>
            </a:fld>
            <a:endParaRPr lang="en-US" dirty="0"/>
          </a:p>
        </p:txBody>
      </p:sp>
    </p:spTree>
    <p:extLst>
      <p:ext uri="{BB962C8B-B14F-4D97-AF65-F5344CB8AC3E}">
        <p14:creationId xmlns:p14="http://schemas.microsoft.com/office/powerpoint/2010/main" val="1254462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1B7AAA3-0ECC-468B-93BF-707176EFF0DD}" type="datetimeFigureOut">
              <a:rPr lang="en-US"/>
              <a:pPr>
                <a:defRPr/>
              </a:pPr>
              <a:t>12/24/2021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24E423C-27E8-448D-8276-95ACDFBC4AB4}" type="slidenum">
              <a:rPr lang="en-US"/>
              <a:pPr>
                <a:defRPr/>
              </a:pPr>
              <a:t>‹#›</a:t>
            </a:fld>
            <a:endParaRPr lang="en-US" dirty="0"/>
          </a:p>
        </p:txBody>
      </p:sp>
    </p:spTree>
    <p:extLst>
      <p:ext uri="{BB962C8B-B14F-4D97-AF65-F5344CB8AC3E}">
        <p14:creationId xmlns:p14="http://schemas.microsoft.com/office/powerpoint/2010/main" val="1138117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17AC3B6-D6E8-4031-823E-C8AE551B6567}" type="datetimeFigureOut">
              <a:rPr lang="en-US"/>
              <a:pPr>
                <a:defRPr/>
              </a:pPr>
              <a:t>12/24/2021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37983F3-F2DF-4781-9905-1A5D5AC563DE}" type="slidenum">
              <a:rPr lang="en-US"/>
              <a:pPr>
                <a:defRPr/>
              </a:pPr>
              <a:t>‹#›</a:t>
            </a:fld>
            <a:endParaRPr lang="en-US" dirty="0"/>
          </a:p>
        </p:txBody>
      </p:sp>
    </p:spTree>
    <p:extLst>
      <p:ext uri="{BB962C8B-B14F-4D97-AF65-F5344CB8AC3E}">
        <p14:creationId xmlns:p14="http://schemas.microsoft.com/office/powerpoint/2010/main" val="2244515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1E600D8-8D25-425D-BCD3-6A1B6030ACE0}" type="datetimeFigureOut">
              <a:rPr lang="en-US"/>
              <a:pPr>
                <a:defRPr/>
              </a:pPr>
              <a:t>12/24/2021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DFD75A6-AFE7-457D-B8EC-A892F2B3E826}" type="slidenum">
              <a:rPr lang="en-US"/>
              <a:pPr>
                <a:defRPr/>
              </a:pPr>
              <a:t>‹#›</a:t>
            </a:fld>
            <a:endParaRPr lang="en-US" dirty="0"/>
          </a:p>
        </p:txBody>
      </p:sp>
    </p:spTree>
    <p:extLst>
      <p:ext uri="{BB962C8B-B14F-4D97-AF65-F5344CB8AC3E}">
        <p14:creationId xmlns:p14="http://schemas.microsoft.com/office/powerpoint/2010/main" val="1238599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CF90A8A-F649-4228-B8DF-3CF88BA8D88D}" type="datetimeFigureOut">
              <a:rPr lang="en-US"/>
              <a:pPr>
                <a:defRPr/>
              </a:pPr>
              <a:t>12/24/2021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8F2931-3122-413C-99F8-DD7EF4711F02}" type="slidenum">
              <a:rPr lang="en-US"/>
              <a:pPr>
                <a:defRPr/>
              </a:pPr>
              <a:t>‹#›</a:t>
            </a:fld>
            <a:endParaRPr lang="en-US" dirty="0"/>
          </a:p>
        </p:txBody>
      </p:sp>
    </p:spTree>
    <p:extLst>
      <p:ext uri="{BB962C8B-B14F-4D97-AF65-F5344CB8AC3E}">
        <p14:creationId xmlns:p14="http://schemas.microsoft.com/office/powerpoint/2010/main" val="572988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71901BA-8979-46A1-877D-3EEAC58B285B}" type="datetimeFigureOut">
              <a:rPr lang="en-US"/>
              <a:pPr>
                <a:defRPr/>
              </a:pPr>
              <a:t>12/24/2021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3035A0-18B5-4E0B-BBF3-9324274DCFDF}" type="slidenum">
              <a:rPr lang="en-US"/>
              <a:pPr>
                <a:defRPr/>
              </a:pPr>
              <a:t>‹#›</a:t>
            </a:fld>
            <a:endParaRPr lang="en-US" dirty="0"/>
          </a:p>
        </p:txBody>
      </p:sp>
    </p:spTree>
    <p:extLst>
      <p:ext uri="{BB962C8B-B14F-4D97-AF65-F5344CB8AC3E}">
        <p14:creationId xmlns:p14="http://schemas.microsoft.com/office/powerpoint/2010/main" val="3428554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91C5BCA-D814-4B29-B24C-919C9011C2DC}" type="datetimeFigureOut">
              <a:rPr lang="en-US"/>
              <a:pPr>
                <a:defRPr/>
              </a:pPr>
              <a:t>12/24/2021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4C9FDC5-FA0E-429E-9035-86EF597904D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anose="020F0502020204030204" pitchFamily="34" charset="0"/>
        </a:defRPr>
      </a:lvl2pPr>
      <a:lvl3pPr algn="ctr" rtl="1" eaLnBrk="1" fontAlgn="base" hangingPunct="1">
        <a:spcBef>
          <a:spcPct val="0"/>
        </a:spcBef>
        <a:spcAft>
          <a:spcPct val="0"/>
        </a:spcAft>
        <a:defRPr sz="4400">
          <a:solidFill>
            <a:schemeClr val="tx1"/>
          </a:solidFill>
          <a:latin typeface="Calibri" panose="020F0502020204030204" pitchFamily="34" charset="0"/>
        </a:defRPr>
      </a:lvl3pPr>
      <a:lvl4pPr algn="ctr" rtl="1" eaLnBrk="1" fontAlgn="base" hangingPunct="1">
        <a:spcBef>
          <a:spcPct val="0"/>
        </a:spcBef>
        <a:spcAft>
          <a:spcPct val="0"/>
        </a:spcAft>
        <a:defRPr sz="4400">
          <a:solidFill>
            <a:schemeClr val="tx1"/>
          </a:solidFill>
          <a:latin typeface="Calibri" panose="020F0502020204030204" pitchFamily="34" charset="0"/>
        </a:defRPr>
      </a:lvl4pPr>
      <a:lvl5pPr algn="ctr" rtl="1" eaLnBrk="1" fontAlgn="base" hangingPunct="1">
        <a:spcBef>
          <a:spcPct val="0"/>
        </a:spcBef>
        <a:spcAft>
          <a:spcPct val="0"/>
        </a:spcAft>
        <a:defRPr sz="4400">
          <a:solidFill>
            <a:schemeClr val="tx1"/>
          </a:solidFill>
          <a:latin typeface="Calibri" panose="020F0502020204030204" pitchFamily="34" charset="0"/>
        </a:defRPr>
      </a:lvl5pPr>
      <a:lvl6pPr marL="457200" algn="ctr" rtl="1" eaLnBrk="1" fontAlgn="base" hangingPunct="1">
        <a:spcBef>
          <a:spcPct val="0"/>
        </a:spcBef>
        <a:spcAft>
          <a:spcPct val="0"/>
        </a:spcAft>
        <a:defRPr sz="4400">
          <a:solidFill>
            <a:schemeClr val="tx1"/>
          </a:solidFill>
          <a:latin typeface="Calibri" panose="020F0502020204030204" pitchFamily="34" charset="0"/>
        </a:defRPr>
      </a:lvl6pPr>
      <a:lvl7pPr marL="914400" algn="ctr" rtl="1" eaLnBrk="1" fontAlgn="base" hangingPunct="1">
        <a:spcBef>
          <a:spcPct val="0"/>
        </a:spcBef>
        <a:spcAft>
          <a:spcPct val="0"/>
        </a:spcAft>
        <a:defRPr sz="4400">
          <a:solidFill>
            <a:schemeClr val="tx1"/>
          </a:solidFill>
          <a:latin typeface="Calibri" panose="020F0502020204030204" pitchFamily="34" charset="0"/>
        </a:defRPr>
      </a:lvl7pPr>
      <a:lvl8pPr marL="1371600" algn="ctr" rtl="1" eaLnBrk="1" fontAlgn="base" hangingPunct="1">
        <a:spcBef>
          <a:spcPct val="0"/>
        </a:spcBef>
        <a:spcAft>
          <a:spcPct val="0"/>
        </a:spcAft>
        <a:defRPr sz="4400">
          <a:solidFill>
            <a:schemeClr val="tx1"/>
          </a:solidFill>
          <a:latin typeface="Calibri" panose="020F0502020204030204" pitchFamily="34" charset="0"/>
        </a:defRPr>
      </a:lvl8pPr>
      <a:lvl9pPr marL="1828800" algn="ctr" rtl="1"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r" rtl="1"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18.png"/><Relationship Id="rId5" Type="http://schemas.openxmlformats.org/officeDocument/2006/relationships/image" Target="../media/image3.jp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nava-shahadat[www.karballa.i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386" y="5531399"/>
            <a:ext cx="1381094" cy="1381094"/>
          </a:xfrm>
          <a:prstGeom prst="rect">
            <a:avLst/>
          </a:prstGeom>
        </p:spPr>
      </p:pic>
      <p:sp>
        <p:nvSpPr>
          <p:cNvPr id="6" name="Action Button: Home 5">
            <a:hlinkClick r:id="" action="ppaction://hlinkshowjump?jump=firstslide" highlightClick="1"/>
          </p:cNvPr>
          <p:cNvSpPr/>
          <p:nvPr/>
        </p:nvSpPr>
        <p:spPr>
          <a:xfrm>
            <a:off x="7595074" y="6683893"/>
            <a:ext cx="559597" cy="333282"/>
          </a:xfrm>
          <a:prstGeom prst="actionButtonHome">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09042" tIns="54521" rIns="109042" bIns="54521" rtlCol="0" anchor="ctr"/>
          <a:lstStyle/>
          <a:p>
            <a:pPr algn="ctr"/>
            <a:endParaRPr lang="en-US" sz="1200">
              <a:cs typeface="B Titr" panose="00000700000000000000" pitchFamily="2" charset="-78"/>
            </a:endParaRPr>
          </a:p>
        </p:txBody>
      </p:sp>
      <p:sp>
        <p:nvSpPr>
          <p:cNvPr id="8" name="Isosceles Triangle 7">
            <a:hlinkClick r:id="" action="ppaction://hlinkshowjump?jump=previousslide"/>
          </p:cNvPr>
          <p:cNvSpPr/>
          <p:nvPr/>
        </p:nvSpPr>
        <p:spPr>
          <a:xfrm rot="16200000">
            <a:off x="14363329" y="-114538"/>
            <a:ext cx="524008" cy="753084"/>
          </a:xfrm>
          <a:prstGeom prst="triangle">
            <a:avLst>
              <a:gd name="adj" fmla="val 10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9042" tIns="54521" rIns="109042" bIns="54521" rtlCol="0" anchor="ctr"/>
          <a:lstStyle/>
          <a:p>
            <a:pPr algn="ctr"/>
            <a:endParaRPr lang="en-US" sz="1200">
              <a:cs typeface="B Titr" panose="00000700000000000000" pitchFamily="2" charset="-78"/>
            </a:endParaRPr>
          </a:p>
        </p:txBody>
      </p:sp>
      <p:cxnSp>
        <p:nvCxnSpPr>
          <p:cNvPr id="12" name="Straight Connector 11"/>
          <p:cNvCxnSpPr/>
          <p:nvPr/>
        </p:nvCxnSpPr>
        <p:spPr>
          <a:xfrm rot="5400000">
            <a:off x="12815529" y="5489181"/>
            <a:ext cx="1849428" cy="795"/>
          </a:xfrm>
          <a:prstGeom prst="line">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41"/>
          <p:cNvSpPr>
            <a:spLocks noGrp="1"/>
          </p:cNvSpPr>
          <p:nvPr>
            <p:ph type="sldNum" sz="quarter" idx="12"/>
          </p:nvPr>
        </p:nvSpPr>
        <p:spPr>
          <a:xfrm>
            <a:off x="13954159" y="6279375"/>
            <a:ext cx="928694" cy="707212"/>
          </a:xfrm>
        </p:spPr>
        <p:txBody>
          <a:bodyPr/>
          <a:lstStyle/>
          <a:p>
            <a:fld id="{8654E376-660E-4FBC-B691-F32667B1D3B2}" type="slidenum">
              <a:rPr lang="fa-IR" sz="1000">
                <a:cs typeface="B Titr" panose="00000700000000000000" pitchFamily="2" charset="-78"/>
              </a:rPr>
              <a:pPr/>
              <a:t>1</a:t>
            </a:fld>
            <a:endParaRPr lang="fa-IR" sz="1000">
              <a:cs typeface="B Titr" panose="00000700000000000000" pitchFamily="2" charset="-78"/>
            </a:endParaRPr>
          </a:p>
        </p:txBody>
      </p:sp>
    </p:spTree>
    <p:extLst>
      <p:ext uri="{BB962C8B-B14F-4D97-AF65-F5344CB8AC3E}">
        <p14:creationId xmlns:p14="http://schemas.microsoft.com/office/powerpoint/2010/main" val="711265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
                                      <p:cBhvr>
                                        <p:cTn id="6" dur="15396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303">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07768" y="1844824"/>
            <a:ext cx="6206480" cy="1296144"/>
          </a:xfrm>
        </p:spPr>
        <p:txBody>
          <a:bodyPr/>
          <a:lstStyle/>
          <a:p>
            <a:r>
              <a:rPr lang="fa-IR" sz="6000" dirty="0" smtClean="0">
                <a:solidFill>
                  <a:srgbClr val="7030A0"/>
                </a:solidFill>
                <a:cs typeface="B Titr" panose="00000700000000000000" pitchFamily="2" charset="-78"/>
              </a:rPr>
              <a:t>پسرم! </a:t>
            </a:r>
            <a:r>
              <a:rPr lang="fa-IR" sz="6000" dirty="0">
                <a:solidFill>
                  <a:srgbClr val="7030A0"/>
                </a:solidFill>
                <a:cs typeface="B Titr" panose="00000700000000000000" pitchFamily="2" charset="-78"/>
              </a:rPr>
              <a:t>من شیرم یا تو</a:t>
            </a:r>
            <a:r>
              <a:rPr lang="fa-IR" sz="6000" dirty="0" smtClean="0">
                <a:solidFill>
                  <a:srgbClr val="7030A0"/>
                </a:solidFill>
                <a:cs typeface="B Titr" panose="00000700000000000000" pitchFamily="2" charset="-78"/>
              </a:rPr>
              <a:t>؟ </a:t>
            </a:r>
            <a:endParaRPr lang="en-US" sz="6000" dirty="0">
              <a:solidFill>
                <a:srgbClr val="7030A0"/>
              </a:solidFill>
              <a:cs typeface="B Titr" panose="00000700000000000000" pitchFamily="2" charset="-78"/>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31117"/>
          <a:stretch/>
        </p:blipFill>
        <p:spPr>
          <a:xfrm>
            <a:off x="551384" y="1124744"/>
            <a:ext cx="3166228" cy="3120202"/>
          </a:xfrm>
          <a:prstGeom prst="ellipse">
            <a:avLst/>
          </a:prstGeom>
          <a:ln>
            <a:noFill/>
          </a:ln>
          <a:effectLst>
            <a:softEdge rad="112500"/>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63847" r="60836"/>
          <a:stretch/>
        </p:blipFill>
        <p:spPr>
          <a:xfrm rot="20279628">
            <a:off x="1614875" y="3009372"/>
            <a:ext cx="1944216" cy="1224135"/>
          </a:xfrm>
          <a:prstGeom prst="ellipse">
            <a:avLst/>
          </a:prstGeom>
          <a:ln>
            <a:noFill/>
          </a:ln>
          <a:effectLst>
            <a:softEdge rad="112500"/>
          </a:effectLst>
        </p:spPr>
      </p:pic>
    </p:spTree>
    <p:extLst>
      <p:ext uri="{BB962C8B-B14F-4D97-AF65-F5344CB8AC3E}">
        <p14:creationId xmlns:p14="http://schemas.microsoft.com/office/powerpoint/2010/main" val="3584985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5561" y="1408212"/>
            <a:ext cx="7156376" cy="1143000"/>
          </a:xfrm>
        </p:spPr>
        <p:txBody>
          <a:bodyPr/>
          <a:lstStyle/>
          <a:p>
            <a:r>
              <a:rPr lang="fa-IR" dirty="0">
                <a:solidFill>
                  <a:srgbClr val="7030A0"/>
                </a:solidFill>
                <a:cs typeface="B Titr" panose="00000700000000000000" pitchFamily="2" charset="-78"/>
              </a:rPr>
              <a:t>عباس جان کِی اومدی بابا؟ </a:t>
            </a:r>
            <a:endParaRPr lang="en-US" dirty="0">
              <a:solidFill>
                <a:srgbClr val="7030A0"/>
              </a:solidFill>
              <a:cs typeface="B Titr" panose="00000700000000000000" pitchFamily="2" charset="-78"/>
            </a:endParaRPr>
          </a:p>
        </p:txBody>
      </p:sp>
      <p:sp>
        <p:nvSpPr>
          <p:cNvPr id="3" name="Content Placeholder 2"/>
          <p:cNvSpPr>
            <a:spLocks noGrp="1"/>
          </p:cNvSpPr>
          <p:nvPr>
            <p:ph idx="1"/>
          </p:nvPr>
        </p:nvSpPr>
        <p:spPr>
          <a:xfrm>
            <a:off x="4221037" y="476672"/>
            <a:ext cx="6645424" cy="864096"/>
          </a:xfrm>
        </p:spPr>
        <p:txBody>
          <a:bodyPr/>
          <a:lstStyle/>
          <a:p>
            <a:pPr marL="0" indent="0" algn="ctr">
              <a:buNone/>
            </a:pPr>
            <a:r>
              <a:rPr lang="fa-IR" sz="4000" dirty="0" smtClean="0">
                <a:solidFill>
                  <a:srgbClr val="7030A0"/>
                </a:solidFill>
                <a:cs typeface="B Titr" panose="00000700000000000000" pitchFamily="2" charset="-78"/>
              </a:rPr>
              <a:t>روایتی </a:t>
            </a:r>
            <a:r>
              <a:rPr lang="fa-IR" sz="4000" dirty="0">
                <a:solidFill>
                  <a:srgbClr val="7030A0"/>
                </a:solidFill>
                <a:cs typeface="B Titr" panose="00000700000000000000" pitchFamily="2" charset="-78"/>
              </a:rPr>
              <a:t>از طلبه شهید عباس صالحی</a:t>
            </a:r>
            <a:endParaRPr lang="en-US" sz="4000" dirty="0">
              <a:solidFill>
                <a:srgbClr val="7030A0"/>
              </a:solidFill>
              <a:cs typeface="B Titr" panose="00000700000000000000" pitchFamily="2" charset="-78"/>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42650" r="11127"/>
          <a:stretch/>
        </p:blipFill>
        <p:spPr>
          <a:xfrm>
            <a:off x="551384" y="1052736"/>
            <a:ext cx="3117547" cy="2996952"/>
          </a:xfrm>
          <a:prstGeom prst="rect">
            <a:avLst/>
          </a:prstGeom>
          <a:ln>
            <a:noFill/>
          </a:ln>
          <a:effectLst>
            <a:softEdge rad="112500"/>
          </a:effectLst>
        </p:spPr>
      </p:pic>
    </p:spTree>
    <p:extLst>
      <p:ext uri="{BB962C8B-B14F-4D97-AF65-F5344CB8AC3E}">
        <p14:creationId xmlns:p14="http://schemas.microsoft.com/office/powerpoint/2010/main" val="4024869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83832" y="2204864"/>
            <a:ext cx="5054352" cy="1143000"/>
          </a:xfrm>
        </p:spPr>
        <p:txBody>
          <a:bodyPr/>
          <a:lstStyle/>
          <a:p>
            <a:r>
              <a:rPr lang="fa-IR" sz="6000" dirty="0" smtClean="0">
                <a:solidFill>
                  <a:srgbClr val="7030A0"/>
                </a:solidFill>
                <a:cs typeface="B Titr" panose="00000700000000000000" pitchFamily="2" charset="-78"/>
              </a:rPr>
              <a:t>آخ جون مسابقه</a:t>
            </a:r>
            <a:endParaRPr lang="en-US" sz="6000" dirty="0">
              <a:solidFill>
                <a:srgbClr val="7030A0"/>
              </a:solidFill>
              <a:cs typeface="B Titr" panose="00000700000000000000" pitchFamily="2" charset="-78"/>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8543"/>
          <a:stretch/>
        </p:blipFill>
        <p:spPr>
          <a:xfrm>
            <a:off x="695400" y="1052736"/>
            <a:ext cx="2952328" cy="3163359"/>
          </a:xfrm>
          <a:prstGeom prst="rect">
            <a:avLst/>
          </a:prstGeom>
          <a:ln>
            <a:noFill/>
          </a:ln>
          <a:effectLst>
            <a:softEdge rad="112500"/>
          </a:effectLst>
        </p:spPr>
      </p:pic>
    </p:spTree>
    <p:extLst>
      <p:ext uri="{BB962C8B-B14F-4D97-AF65-F5344CB8AC3E}">
        <p14:creationId xmlns:p14="http://schemas.microsoft.com/office/powerpoint/2010/main" val="38146995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87488" y="332656"/>
            <a:ext cx="6120680" cy="4486031"/>
          </a:xfrm>
          <a:prstGeom prst="rect">
            <a:avLst/>
          </a:prstGeom>
          <a:ln>
            <a:noFill/>
          </a:ln>
          <a:effectLst>
            <a:softEdge rad="112500"/>
          </a:effectLst>
        </p:spPr>
      </p:pic>
    </p:spTree>
    <p:extLst>
      <p:ext uri="{BB962C8B-B14F-4D97-AF65-F5344CB8AC3E}">
        <p14:creationId xmlns:p14="http://schemas.microsoft.com/office/powerpoint/2010/main" val="2580414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nava-shahadat[www.karballa.i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76944" y="1649562"/>
            <a:ext cx="457200" cy="457200"/>
          </a:xfrm>
          <a:prstGeom prst="rect">
            <a:avLst/>
          </a:prstGeom>
        </p:spPr>
      </p:pic>
      <p:sp>
        <p:nvSpPr>
          <p:cNvPr id="6" name="Action Button: Home 5">
            <a:hlinkClick r:id="" action="ppaction://hlinkshowjump?jump=firstslide" highlightClick="1"/>
          </p:cNvPr>
          <p:cNvSpPr/>
          <p:nvPr/>
        </p:nvSpPr>
        <p:spPr>
          <a:xfrm>
            <a:off x="6168009" y="5814973"/>
            <a:ext cx="428058" cy="254941"/>
          </a:xfrm>
          <a:prstGeom prst="actionButtonHome">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83411" tIns="41705" rIns="83411" bIns="41705" rtlCol="0" anchor="ctr"/>
          <a:lstStyle/>
          <a:p>
            <a:pPr algn="ctr"/>
            <a:endParaRPr lang="en-US"/>
          </a:p>
        </p:txBody>
      </p:sp>
      <p:sp>
        <p:nvSpPr>
          <p:cNvPr id="13" name="Slide Number Placeholder 41"/>
          <p:cNvSpPr>
            <a:spLocks noGrp="1"/>
          </p:cNvSpPr>
          <p:nvPr>
            <p:ph type="sldNum" sz="quarter" idx="12"/>
          </p:nvPr>
        </p:nvSpPr>
        <p:spPr>
          <a:xfrm>
            <a:off x="8077200" y="6356351"/>
            <a:ext cx="2133600" cy="365125"/>
          </a:xfrm>
        </p:spPr>
        <p:txBody>
          <a:bodyPr/>
          <a:lstStyle/>
          <a:p>
            <a:fld id="{8654E376-660E-4FBC-B691-F32667B1D3B2}" type="slidenum">
              <a:rPr lang="fa-IR" smtClean="0"/>
              <a:pPr/>
              <a:t>14</a:t>
            </a:fld>
            <a:endParaRPr lang="fa-IR"/>
          </a:p>
        </p:txBody>
      </p:sp>
      <p:sp>
        <p:nvSpPr>
          <p:cNvPr id="15" name="Rectangle 14"/>
          <p:cNvSpPr/>
          <p:nvPr/>
        </p:nvSpPr>
        <p:spPr>
          <a:xfrm>
            <a:off x="3592246" y="906889"/>
            <a:ext cx="184731" cy="657424"/>
          </a:xfrm>
          <a:prstGeom prst="rect">
            <a:avLst/>
          </a:prstGeom>
          <a:solidFill>
            <a:schemeClr val="bg1">
              <a:lumMod val="85000"/>
            </a:schemeClr>
          </a:solidFill>
          <a:effectLst>
            <a:softEdge rad="127000"/>
          </a:effectLst>
        </p:spPr>
        <p:txBody>
          <a:bodyPr wrap="none">
            <a:spAutoFit/>
            <a:scene3d>
              <a:camera prst="orthographicFront"/>
              <a:lightRig rig="soft" dir="t">
                <a:rot lat="0" lon="0" rev="10800000"/>
              </a:lightRig>
            </a:scene3d>
            <a:sp3d>
              <a:bevelT w="27940" h="12700"/>
              <a:contourClr>
                <a:srgbClr val="DDDDDD"/>
              </a:contourClr>
            </a:sp3d>
          </a:bodyPr>
          <a:lstStyle/>
          <a:p>
            <a:endParaRPr lang="fa-IR" sz="3672" b="1" spc="115" dirty="0">
              <a:ln w="11430"/>
              <a:solidFill>
                <a:schemeClr val="tx1">
                  <a:lumMod val="95000"/>
                  <a:lumOff val="5000"/>
                </a:schemeClr>
              </a:solidFill>
              <a:effectLst>
                <a:outerShdw blurRad="25400" algn="tl" rotWithShape="0">
                  <a:srgbClr val="000000">
                    <a:alpha val="43000"/>
                  </a:srgbClr>
                </a:outerShdw>
              </a:effectLst>
            </a:endParaRPr>
          </a:p>
        </p:txBody>
      </p:sp>
      <p:pic>
        <p:nvPicPr>
          <p:cNvPr id="16" name="Picture 2"/>
          <p:cNvPicPr>
            <a:picLocks noChangeAspect="1" noChangeArrowheads="1"/>
          </p:cNvPicPr>
          <p:nvPr/>
        </p:nvPicPr>
        <p:blipFill>
          <a:blip r:embed="rId7"/>
          <a:stretch>
            <a:fillRect/>
          </a:stretch>
        </p:blipFill>
        <p:spPr bwMode="auto">
          <a:xfrm>
            <a:off x="763493" y="1199379"/>
            <a:ext cx="2668211" cy="295505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Rectangle 4"/>
          <p:cNvSpPr/>
          <p:nvPr/>
        </p:nvSpPr>
        <p:spPr>
          <a:xfrm>
            <a:off x="4367808" y="491493"/>
            <a:ext cx="6074740" cy="707886"/>
          </a:xfrm>
          <a:prstGeom prst="rect">
            <a:avLst/>
          </a:prstGeom>
        </p:spPr>
        <p:txBody>
          <a:bodyPr wrap="none">
            <a:spAutoFit/>
          </a:bodyPr>
          <a:lstStyle/>
          <a:p>
            <a:r>
              <a:rPr lang="fa-IR" sz="4000" b="1" spc="115" dirty="0">
                <a:ln w="11430"/>
                <a:solidFill>
                  <a:srgbClr val="7030A0"/>
                </a:solidFill>
                <a:effectLst>
                  <a:outerShdw blurRad="25400" algn="tl" rotWithShape="0">
                    <a:srgbClr val="000000">
                      <a:alpha val="43000"/>
                    </a:srgbClr>
                  </a:outerShdw>
                </a:effectLst>
                <a:cs typeface="B Titr" panose="00000700000000000000" pitchFamily="2" charset="-78"/>
              </a:rPr>
              <a:t>جانبازی در جنگ ایران و عراق</a:t>
            </a:r>
          </a:p>
        </p:txBody>
      </p:sp>
      <p:sp>
        <p:nvSpPr>
          <p:cNvPr id="17" name="Rectangle 16"/>
          <p:cNvSpPr/>
          <p:nvPr/>
        </p:nvSpPr>
        <p:spPr>
          <a:xfrm>
            <a:off x="6133116" y="1963303"/>
            <a:ext cx="2557264" cy="221599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fa-IR" sz="13800" b="1" dirty="0">
                <a:solidFill>
                  <a:srgbClr val="FF0000"/>
                </a:solidFill>
                <a:cs typeface="B Titr" panose="00000700000000000000" pitchFamily="2" charset="-78"/>
              </a:rPr>
              <a:t>60</a:t>
            </a:r>
          </a:p>
        </p:txBody>
      </p:sp>
    </p:spTree>
    <p:extLst>
      <p:ext uri="{BB962C8B-B14F-4D97-AF65-F5344CB8AC3E}">
        <p14:creationId xmlns:p14="http://schemas.microsoft.com/office/powerpoint/2010/main" val="163287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0303" numSld="999">
                <p:cTn id="14" fill="hold" display="0">
                  <p:stCondLst>
                    <p:cond delay="indefinite"/>
                  </p:stCondLst>
                  <p:endCondLst>
                    <p:cond evt="onStopAudio" delay="0">
                      <p:tgtEl>
                        <p:sldTgt/>
                      </p:tgtEl>
                    </p:cond>
                  </p:endCondLst>
                </p:cTn>
                <p:tgtEl>
                  <p:spTgt spid="9"/>
                </p:tgtEl>
              </p:cMediaNode>
            </p:audio>
          </p:childTnLst>
        </p:cTn>
      </p:par>
    </p:tnLst>
    <p:bldLst>
      <p:bldP spid="5"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nava-shahadat[www.karballa.i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76944" y="1649562"/>
            <a:ext cx="457200" cy="457200"/>
          </a:xfrm>
          <a:prstGeom prst="rect">
            <a:avLst/>
          </a:prstGeom>
        </p:spPr>
      </p:pic>
      <p:sp>
        <p:nvSpPr>
          <p:cNvPr id="5" name="Rectangle 4"/>
          <p:cNvSpPr/>
          <p:nvPr/>
        </p:nvSpPr>
        <p:spPr>
          <a:xfrm>
            <a:off x="5303912" y="2300677"/>
            <a:ext cx="3168352" cy="221599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fa-IR" sz="13800" b="1" dirty="0">
                <a:solidFill>
                  <a:srgbClr val="FF0000"/>
                </a:solidFill>
                <a:cs typeface="B Titr" panose="00000700000000000000" pitchFamily="2" charset="-78"/>
              </a:rPr>
              <a:t>79</a:t>
            </a:r>
          </a:p>
        </p:txBody>
      </p:sp>
      <p:pic>
        <p:nvPicPr>
          <p:cNvPr id="11" name="Picture 2"/>
          <p:cNvPicPr>
            <a:picLocks noChangeAspect="1" noChangeArrowheads="1"/>
          </p:cNvPicPr>
          <p:nvPr/>
        </p:nvPicPr>
        <p:blipFill>
          <a:blip r:embed="rId7"/>
          <a:stretch>
            <a:fillRect/>
          </a:stretch>
        </p:blipFill>
        <p:spPr bwMode="auto">
          <a:xfrm>
            <a:off x="782183" y="980728"/>
            <a:ext cx="2646721" cy="3333497"/>
          </a:xfrm>
          <a:prstGeom prst="rect">
            <a:avLst/>
          </a:prstGeom>
          <a:ln>
            <a:noFill/>
          </a:ln>
          <a:effectLst>
            <a:softEdge rad="112500"/>
          </a:effectLst>
        </p:spPr>
      </p:pic>
      <p:sp>
        <p:nvSpPr>
          <p:cNvPr id="6" name="Rectangle 5"/>
          <p:cNvSpPr/>
          <p:nvPr/>
        </p:nvSpPr>
        <p:spPr>
          <a:xfrm>
            <a:off x="4997624" y="744224"/>
            <a:ext cx="4299575" cy="769441"/>
          </a:xfrm>
          <a:prstGeom prst="rect">
            <a:avLst/>
          </a:prstGeom>
        </p:spPr>
        <p:txBody>
          <a:bodyPr wrap="none">
            <a:spAutoFit/>
          </a:bodyPr>
          <a:lstStyle/>
          <a:p>
            <a:r>
              <a:rPr lang="fa-IR" sz="4400" b="1" dirty="0">
                <a:solidFill>
                  <a:srgbClr val="7030A0"/>
                </a:solidFill>
                <a:cs typeface="B Zar" panose="00000400000000000000" pitchFamily="2" charset="-78"/>
              </a:rPr>
              <a:t>فرماندهی سپاه قدس</a:t>
            </a:r>
          </a:p>
        </p:txBody>
      </p:sp>
    </p:spTree>
    <p:extLst>
      <p:ext uri="{BB962C8B-B14F-4D97-AF65-F5344CB8AC3E}">
        <p14:creationId xmlns:p14="http://schemas.microsoft.com/office/powerpoint/2010/main" val="330781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0303" numSld="999">
                <p:cTn id="10" fill="hold" display="0">
                  <p:stCondLst>
                    <p:cond delay="indefinite"/>
                  </p:stCondLst>
                  <p:endCondLst>
                    <p:cond evt="onStopAudio" delay="0">
                      <p:tgtEl>
                        <p:sldTgt/>
                      </p:tgtEl>
                    </p:cond>
                  </p:endCondLst>
                </p:cTn>
                <p:tgtEl>
                  <p:spTgt spid="9"/>
                </p:tgtEl>
              </p:cMediaNode>
            </p:audio>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اتحاد دو شیر علیه کفتارها">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6514" b="6646"/>
          <a:stretch/>
        </p:blipFill>
        <p:spPr>
          <a:xfrm>
            <a:off x="4295799" y="1398260"/>
            <a:ext cx="5896535" cy="3470900"/>
          </a:xfrm>
          <a:prstGeom prst="rect">
            <a:avLst/>
          </a:prstGeom>
          <a:ln>
            <a:noFill/>
          </a:ln>
          <a:effectLst>
            <a:outerShdw blurRad="190500" algn="tl" rotWithShape="0">
              <a:srgbClr val="000000">
                <a:alpha val="70000"/>
              </a:srgbClr>
            </a:outerShdw>
          </a:effectLst>
        </p:spPr>
      </p:pic>
      <p:pic>
        <p:nvPicPr>
          <p:cNvPr id="9" name="Picture 2"/>
          <p:cNvPicPr>
            <a:picLocks noChangeAspect="1" noChangeArrowheads="1"/>
          </p:cNvPicPr>
          <p:nvPr/>
        </p:nvPicPr>
        <p:blipFill>
          <a:blip r:embed="rId7"/>
          <a:srcRect/>
          <a:stretch>
            <a:fillRect/>
          </a:stretch>
        </p:blipFill>
        <p:spPr bwMode="auto">
          <a:xfrm>
            <a:off x="786096" y="980728"/>
            <a:ext cx="2789624" cy="3356075"/>
          </a:xfrm>
          <a:prstGeom prst="rect">
            <a:avLst/>
          </a:prstGeom>
          <a:ln>
            <a:noFill/>
          </a:ln>
          <a:effectLst>
            <a:softEdge rad="112500"/>
          </a:effectLst>
        </p:spPr>
      </p:pic>
      <p:sp>
        <p:nvSpPr>
          <p:cNvPr id="2" name="Rectangle 1"/>
          <p:cNvSpPr/>
          <p:nvPr/>
        </p:nvSpPr>
        <p:spPr>
          <a:xfrm>
            <a:off x="2602835" y="-171400"/>
            <a:ext cx="9282464" cy="1569660"/>
          </a:xfrm>
          <a:prstGeom prst="rect">
            <a:avLst/>
          </a:prstGeom>
        </p:spPr>
        <p:txBody>
          <a:bodyPr wrap="square">
            <a:spAutoFit/>
          </a:bodyPr>
          <a:lstStyle/>
          <a:p>
            <a:pPr algn="ctr" defTabSz="685800" eaLnBrk="1" fontAlgn="auto" hangingPunct="1">
              <a:lnSpc>
                <a:spcPct val="200000"/>
              </a:lnSpc>
              <a:spcBef>
                <a:spcPts val="0"/>
              </a:spcBef>
              <a:spcAft>
                <a:spcPts val="0"/>
              </a:spcAft>
              <a:defRPr/>
            </a:pPr>
            <a:r>
              <a:rPr lang="fa-IR" sz="2400" b="1" dirty="0">
                <a:solidFill>
                  <a:srgbClr val="7030A0"/>
                </a:solidFill>
                <a:effectLst>
                  <a:glow rad="127000">
                    <a:prstClr val="white"/>
                  </a:glow>
                </a:effectLst>
                <a:latin typeface="Calibri" panose="020F0502020204030204"/>
                <a:cs typeface="B Titr" panose="00000700000000000000" pitchFamily="2" charset="-78"/>
              </a:rPr>
              <a:t>شیری که توسط کفتارهای داعشی  دوره شده ، امیدشو از دست نمیده و مقاومت میکنه</a:t>
            </a:r>
          </a:p>
          <a:p>
            <a:pPr algn="ctr" defTabSz="685800" eaLnBrk="1" fontAlgn="auto" hangingPunct="1">
              <a:lnSpc>
                <a:spcPct val="200000"/>
              </a:lnSpc>
              <a:spcBef>
                <a:spcPts val="0"/>
              </a:spcBef>
              <a:spcAft>
                <a:spcPts val="0"/>
              </a:spcAft>
              <a:defRPr/>
            </a:pPr>
            <a:r>
              <a:rPr lang="fa-IR" sz="2400" b="1" dirty="0">
                <a:solidFill>
                  <a:srgbClr val="7030A0"/>
                </a:solidFill>
                <a:effectLst>
                  <a:glow rad="127000">
                    <a:prstClr val="white"/>
                  </a:glow>
                </a:effectLst>
                <a:latin typeface="Calibri" panose="020F0502020204030204"/>
                <a:cs typeface="B Titr" panose="00000700000000000000" pitchFamily="2" charset="-78"/>
              </a:rPr>
              <a:t> نهایتا شیری مثل حاج قاسم  نجاتش میده</a:t>
            </a:r>
          </a:p>
        </p:txBody>
      </p:sp>
    </p:spTree>
    <p:extLst>
      <p:ext uri="{BB962C8B-B14F-4D97-AF65-F5344CB8AC3E}">
        <p14:creationId xmlns:p14="http://schemas.microsoft.com/office/powerpoint/2010/main" val="17722968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72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Action Button: Home 5">
            <a:hlinkClick r:id="" action="ppaction://hlinkshowjump?jump=firstslide" highlightClick="1"/>
          </p:cNvPr>
          <p:cNvSpPr/>
          <p:nvPr/>
        </p:nvSpPr>
        <p:spPr>
          <a:xfrm>
            <a:off x="7595074" y="6683893"/>
            <a:ext cx="559597" cy="333282"/>
          </a:xfrm>
          <a:prstGeom prst="actionButtonHome">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09042" tIns="54521" rIns="109042" bIns="54521" rtlCol="0" anchor="ctr"/>
          <a:lstStyle/>
          <a:p>
            <a:pPr algn="ctr"/>
            <a:endParaRPr lang="en-US" sz="1200">
              <a:cs typeface="B Titr" panose="00000700000000000000" pitchFamily="2" charset="-78"/>
            </a:endParaRPr>
          </a:p>
        </p:txBody>
      </p:sp>
      <p:cxnSp>
        <p:nvCxnSpPr>
          <p:cNvPr id="12" name="Straight Connector 11"/>
          <p:cNvCxnSpPr/>
          <p:nvPr/>
        </p:nvCxnSpPr>
        <p:spPr>
          <a:xfrm rot="5400000">
            <a:off x="12815529" y="5489181"/>
            <a:ext cx="1849428" cy="795"/>
          </a:xfrm>
          <a:prstGeom prst="line">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41"/>
          <p:cNvSpPr>
            <a:spLocks noGrp="1"/>
          </p:cNvSpPr>
          <p:nvPr>
            <p:ph type="sldNum" sz="quarter" idx="12"/>
          </p:nvPr>
        </p:nvSpPr>
        <p:spPr>
          <a:xfrm>
            <a:off x="13954159" y="6279375"/>
            <a:ext cx="928694" cy="707212"/>
          </a:xfrm>
        </p:spPr>
        <p:txBody>
          <a:bodyPr/>
          <a:lstStyle/>
          <a:p>
            <a:fld id="{8654E376-660E-4FBC-B691-F32667B1D3B2}" type="slidenum">
              <a:rPr lang="fa-IR" sz="1000">
                <a:cs typeface="B Titr" panose="00000700000000000000" pitchFamily="2" charset="-78"/>
              </a:rPr>
              <a:pPr/>
              <a:t>17</a:t>
            </a:fld>
            <a:endParaRPr lang="fa-IR" sz="1000">
              <a:cs typeface="B Titr" panose="00000700000000000000" pitchFamily="2" charset="-78"/>
            </a:endParaRPr>
          </a:p>
        </p:txBody>
      </p:sp>
      <p:sp>
        <p:nvSpPr>
          <p:cNvPr id="14" name="Rectangle 13"/>
          <p:cNvSpPr/>
          <p:nvPr/>
        </p:nvSpPr>
        <p:spPr>
          <a:xfrm>
            <a:off x="4062183" y="2810538"/>
            <a:ext cx="7065782" cy="1304203"/>
          </a:xfrm>
          <a:prstGeom prst="rect">
            <a:avLst/>
          </a:prstGeom>
        </p:spPr>
        <p:txBody>
          <a:bodyPr wrap="square">
            <a:spAutoFit/>
          </a:bodyPr>
          <a:lstStyle/>
          <a:p>
            <a:pPr algn="ctr" rtl="1">
              <a:lnSpc>
                <a:spcPct val="150000"/>
              </a:lnSpc>
            </a:pPr>
            <a:r>
              <a:rPr lang="fa-IR" b="1"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cs typeface="B Titr" panose="00000700000000000000" pitchFamily="2" charset="-78"/>
              </a:rPr>
              <a:t>بخشی از پاسخ آیت‌الله خامنه‌ای </a:t>
            </a:r>
            <a:endParaRPr lang="fa-IR" b="1" spc="50" dirty="0" smtClean="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cs typeface="B Titr" panose="00000700000000000000" pitchFamily="2" charset="-78"/>
            </a:endParaRPr>
          </a:p>
          <a:p>
            <a:pPr algn="ctr" rtl="1">
              <a:lnSpc>
                <a:spcPct val="150000"/>
              </a:lnSpc>
            </a:pPr>
            <a:r>
              <a:rPr lang="fa-IR" b="1" spc="50" dirty="0" smtClean="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cs typeface="B Titr" panose="00000700000000000000" pitchFamily="2" charset="-78"/>
              </a:rPr>
              <a:t>به </a:t>
            </a:r>
            <a:r>
              <a:rPr lang="fa-IR" b="1"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cs typeface="B Titr" panose="00000700000000000000" pitchFamily="2" charset="-78"/>
              </a:rPr>
              <a:t>نامه قاسم سلیمانی </a:t>
            </a:r>
            <a:endParaRPr lang="fa-IR" b="1" spc="50" dirty="0" smtClean="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cs typeface="B Titr" panose="00000700000000000000" pitchFamily="2" charset="-78"/>
            </a:endParaRPr>
          </a:p>
          <a:p>
            <a:pPr algn="ctr" rtl="1">
              <a:lnSpc>
                <a:spcPct val="150000"/>
              </a:lnSpc>
            </a:pPr>
            <a:r>
              <a:rPr lang="fa-IR" b="1" spc="50" dirty="0" smtClean="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cs typeface="B Titr" panose="00000700000000000000" pitchFamily="2" charset="-78"/>
              </a:rPr>
              <a:t>درباره </a:t>
            </a:r>
            <a:r>
              <a:rPr lang="fa-IR" b="1"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cs typeface="B Titr" panose="00000700000000000000" pitchFamily="2" charset="-78"/>
              </a:rPr>
              <a:t>پایان سیطره </a:t>
            </a:r>
            <a:r>
              <a:rPr lang="fa-IR" b="1" spc="50" dirty="0" smtClean="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cs typeface="B Titr" panose="00000700000000000000" pitchFamily="2" charset="-78"/>
              </a:rPr>
              <a:t>داعش</a:t>
            </a:r>
            <a:endParaRPr lang="fa-IR" b="1"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cs typeface="B Titr" panose="00000700000000000000" pitchFamily="2" charset="-78"/>
            </a:endParaRPr>
          </a:p>
        </p:txBody>
      </p:sp>
      <p:sp>
        <p:nvSpPr>
          <p:cNvPr id="5" name="Rectangle 4"/>
          <p:cNvSpPr/>
          <p:nvPr/>
        </p:nvSpPr>
        <p:spPr>
          <a:xfrm>
            <a:off x="5101336" y="836516"/>
            <a:ext cx="4668266" cy="1615827"/>
          </a:xfrm>
          <a:prstGeom prst="rect">
            <a:avLst/>
          </a:prstGeom>
        </p:spPr>
        <p:txBody>
          <a:bodyPr wrap="none">
            <a:spAutoFit/>
          </a:bodyPr>
          <a:lstStyle/>
          <a:p>
            <a:pPr algn="just">
              <a:lnSpc>
                <a:spcPct val="150000"/>
              </a:lnSpc>
            </a:pPr>
            <a:r>
              <a:rPr lang="fa-IR" sz="7200" b="1" dirty="0">
                <a:ln w="1905"/>
                <a:solidFill>
                  <a:srgbClr val="7030A0"/>
                </a:solidFill>
                <a:effectLst>
                  <a:innerShdw blurRad="69850" dist="43180" dir="5400000">
                    <a:srgbClr val="000000">
                      <a:alpha val="65000"/>
                    </a:srgbClr>
                  </a:innerShdw>
                </a:effectLst>
                <a:cs typeface="B Titr" panose="00000700000000000000" pitchFamily="2" charset="-78"/>
              </a:rPr>
              <a:t>خدمتی بزرگ</a:t>
            </a:r>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t="10101"/>
          <a:stretch/>
        </p:blipFill>
        <p:spPr>
          <a:xfrm>
            <a:off x="767408" y="836712"/>
            <a:ext cx="2728643" cy="3501008"/>
          </a:xfrm>
          <a:prstGeom prst="rect">
            <a:avLst/>
          </a:prstGeom>
          <a:ln>
            <a:noFill/>
          </a:ln>
          <a:effectLst>
            <a:softEdge rad="112500"/>
          </a:effectLst>
        </p:spPr>
      </p:pic>
    </p:spTree>
    <p:extLst>
      <p:ext uri="{BB962C8B-B14F-4D97-AF65-F5344CB8AC3E}">
        <p14:creationId xmlns:p14="http://schemas.microsoft.com/office/powerpoint/2010/main" val="17255261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4"/>
          <a:srcRect b="5571"/>
          <a:stretch/>
        </p:blipFill>
        <p:spPr bwMode="auto">
          <a:xfrm>
            <a:off x="720552" y="980728"/>
            <a:ext cx="2736304" cy="3352760"/>
          </a:xfrm>
          <a:prstGeom prst="rect">
            <a:avLst/>
          </a:prstGeom>
          <a:ln>
            <a:noFill/>
          </a:ln>
          <a:effectLst>
            <a:softEdge rad="112500"/>
          </a:effectLst>
        </p:spPr>
      </p:pic>
      <p:sp>
        <p:nvSpPr>
          <p:cNvPr id="10" name="Rectangle 9"/>
          <p:cNvSpPr/>
          <p:nvPr/>
        </p:nvSpPr>
        <p:spPr>
          <a:xfrm>
            <a:off x="4253616" y="3123550"/>
            <a:ext cx="5225751" cy="2123658"/>
          </a:xfrm>
          <a:prstGeom prst="rect">
            <a:avLst/>
          </a:prstGeom>
        </p:spPr>
        <p:txBody>
          <a:bodyPr wrap="square">
            <a:spAutoFit/>
          </a:bodyPr>
          <a:lstStyle/>
          <a:p>
            <a:pPr algn="ctr" rtl="1">
              <a:lnSpc>
                <a:spcPct val="150000"/>
              </a:lnSpc>
            </a:pPr>
            <a:r>
              <a:rPr lang="fa-IR" sz="8800" b="1" dirty="0">
                <a:solidFill>
                  <a:srgbClr val="FF0000"/>
                </a:solidFill>
                <a:cs typeface="B Titr" panose="00000700000000000000" pitchFamily="2" charset="-78"/>
              </a:rPr>
              <a:t>سرلشکر</a:t>
            </a:r>
          </a:p>
        </p:txBody>
      </p:sp>
      <p:sp>
        <p:nvSpPr>
          <p:cNvPr id="6" name="Rectangle 5"/>
          <p:cNvSpPr/>
          <p:nvPr/>
        </p:nvSpPr>
        <p:spPr>
          <a:xfrm>
            <a:off x="5591944" y="476672"/>
            <a:ext cx="2549096" cy="2646878"/>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pPr algn="ctr" rtl="1"/>
            <a:r>
              <a:rPr lang="fa-IR" sz="16600" b="1" dirty="0">
                <a:solidFill>
                  <a:schemeClr val="bg1"/>
                </a:solidFill>
                <a:cs typeface="B Titr" panose="00000700000000000000" pitchFamily="2" charset="-78"/>
              </a:rPr>
              <a:t>89</a:t>
            </a:r>
            <a:endParaRPr lang="fa-IR" sz="2800" dirty="0">
              <a:solidFill>
                <a:schemeClr val="bg1"/>
              </a:solidFill>
            </a:endParaRPr>
          </a:p>
        </p:txBody>
      </p:sp>
    </p:spTree>
    <p:extLst>
      <p:ext uri="{BB962C8B-B14F-4D97-AF65-F5344CB8AC3E}">
        <p14:creationId xmlns:p14="http://schemas.microsoft.com/office/powerpoint/2010/main" val="4047496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Action Button: Home 5">
            <a:hlinkClick r:id="" action="ppaction://hlinkshowjump?jump=firstslide" highlightClick="1"/>
          </p:cNvPr>
          <p:cNvSpPr/>
          <p:nvPr/>
        </p:nvSpPr>
        <p:spPr>
          <a:xfrm>
            <a:off x="7595074" y="6683893"/>
            <a:ext cx="559597" cy="333282"/>
          </a:xfrm>
          <a:prstGeom prst="actionButtonHome">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09042" tIns="54521" rIns="109042" bIns="54521" rtlCol="0" anchor="ctr"/>
          <a:lstStyle/>
          <a:p>
            <a:pPr algn="ctr"/>
            <a:endParaRPr lang="en-US" sz="1200">
              <a:cs typeface="B Titr" panose="00000700000000000000" pitchFamily="2" charset="-78"/>
            </a:endParaRPr>
          </a:p>
        </p:txBody>
      </p:sp>
      <p:cxnSp>
        <p:nvCxnSpPr>
          <p:cNvPr id="12" name="Straight Connector 11"/>
          <p:cNvCxnSpPr/>
          <p:nvPr/>
        </p:nvCxnSpPr>
        <p:spPr>
          <a:xfrm rot="5400000">
            <a:off x="12815529" y="5489181"/>
            <a:ext cx="1849428" cy="795"/>
          </a:xfrm>
          <a:prstGeom prst="line">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41"/>
          <p:cNvSpPr>
            <a:spLocks noGrp="1"/>
          </p:cNvSpPr>
          <p:nvPr>
            <p:ph type="sldNum" sz="quarter" idx="12"/>
          </p:nvPr>
        </p:nvSpPr>
        <p:spPr>
          <a:xfrm>
            <a:off x="13954159" y="6279375"/>
            <a:ext cx="928694" cy="707212"/>
          </a:xfrm>
        </p:spPr>
        <p:txBody>
          <a:bodyPr/>
          <a:lstStyle/>
          <a:p>
            <a:fld id="{8654E376-660E-4FBC-B691-F32667B1D3B2}" type="slidenum">
              <a:rPr lang="fa-IR" sz="1000">
                <a:cs typeface="B Titr" panose="00000700000000000000" pitchFamily="2" charset="-78"/>
              </a:rPr>
              <a:pPr/>
              <a:t>19</a:t>
            </a:fld>
            <a:endParaRPr lang="fa-IR" sz="1000">
              <a:cs typeface="B Titr" panose="00000700000000000000" pitchFamily="2" charset="-78"/>
            </a:endParaRPr>
          </a:p>
        </p:txBody>
      </p:sp>
      <p:sp>
        <p:nvSpPr>
          <p:cNvPr id="14" name="Action Button: Home 13">
            <a:hlinkClick r:id="" action="ppaction://hlinkshowjump?jump=firstslide" highlightClick="1"/>
          </p:cNvPr>
          <p:cNvSpPr/>
          <p:nvPr/>
        </p:nvSpPr>
        <p:spPr>
          <a:xfrm>
            <a:off x="6168009" y="5814973"/>
            <a:ext cx="428058" cy="254941"/>
          </a:xfrm>
          <a:prstGeom prst="actionButtonHome">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83411" tIns="41705" rIns="83411" bIns="41705" rtlCol="0" anchor="ctr"/>
          <a:lstStyle/>
          <a:p>
            <a:pPr algn="ctr"/>
            <a:endParaRPr lang="en-US"/>
          </a:p>
        </p:txBody>
      </p:sp>
      <p:sp>
        <p:nvSpPr>
          <p:cNvPr id="20" name="Slide Number Placeholder 41"/>
          <p:cNvSpPr txBox="1">
            <a:spLocks/>
          </p:cNvSpPr>
          <p:nvPr/>
        </p:nvSpPr>
        <p:spPr>
          <a:xfrm>
            <a:off x="8077200" y="6356351"/>
            <a:ext cx="2133600"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r" defTabSz="914400" rtl="1" eaLnBrk="1" latinLnBrk="0" hangingPunct="1">
              <a:defRPr kern="1200">
                <a:solidFill>
                  <a:schemeClr val="tx1"/>
                </a:solidFill>
                <a:latin typeface="Calibri" panose="020F0502020204030204" pitchFamily="34" charset="0"/>
                <a:ea typeface="+mn-ea"/>
                <a:cs typeface="+mn-cs"/>
              </a:defRPr>
            </a:lvl6pPr>
            <a:lvl7pPr marL="2743200" algn="r" defTabSz="914400" rtl="1" eaLnBrk="1" latinLnBrk="0" hangingPunct="1">
              <a:defRPr kern="1200">
                <a:solidFill>
                  <a:schemeClr val="tx1"/>
                </a:solidFill>
                <a:latin typeface="Calibri" panose="020F0502020204030204" pitchFamily="34" charset="0"/>
                <a:ea typeface="+mn-ea"/>
                <a:cs typeface="+mn-cs"/>
              </a:defRPr>
            </a:lvl7pPr>
            <a:lvl8pPr marL="3200400" algn="r" defTabSz="914400" rtl="1" eaLnBrk="1" latinLnBrk="0" hangingPunct="1">
              <a:defRPr kern="1200">
                <a:solidFill>
                  <a:schemeClr val="tx1"/>
                </a:solidFill>
                <a:latin typeface="Calibri" panose="020F0502020204030204" pitchFamily="34" charset="0"/>
                <a:ea typeface="+mn-ea"/>
                <a:cs typeface="+mn-cs"/>
              </a:defRPr>
            </a:lvl8pPr>
            <a:lvl9pPr marL="3657600" algn="r" defTabSz="914400" rtl="1" eaLnBrk="1" latinLnBrk="0" hangingPunct="1">
              <a:defRPr kern="1200">
                <a:solidFill>
                  <a:schemeClr val="tx1"/>
                </a:solidFill>
                <a:latin typeface="Calibri" panose="020F0502020204030204" pitchFamily="34" charset="0"/>
                <a:ea typeface="+mn-ea"/>
                <a:cs typeface="+mn-cs"/>
              </a:defRPr>
            </a:lvl9pPr>
          </a:lstStyle>
          <a:p>
            <a:fld id="{8654E376-660E-4FBC-B691-F32667B1D3B2}" type="slidenum">
              <a:rPr lang="fa-IR"/>
              <a:pPr/>
              <a:t>19</a:t>
            </a:fld>
            <a:endParaRPr lang="fa-IR"/>
          </a:p>
        </p:txBody>
      </p:sp>
      <p:pic>
        <p:nvPicPr>
          <p:cNvPr id="22" name="Picture 2"/>
          <p:cNvPicPr>
            <a:picLocks noChangeAspect="1" noChangeArrowheads="1"/>
          </p:cNvPicPr>
          <p:nvPr/>
        </p:nvPicPr>
        <p:blipFill>
          <a:blip r:embed="rId4"/>
          <a:srcRect b="34722"/>
          <a:stretch>
            <a:fillRect/>
          </a:stretch>
        </p:blipFill>
        <p:spPr bwMode="auto">
          <a:xfrm>
            <a:off x="694152" y="1052736"/>
            <a:ext cx="3170939" cy="30243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3" name="Rectangle 22"/>
          <p:cNvSpPr/>
          <p:nvPr/>
        </p:nvSpPr>
        <p:spPr>
          <a:xfrm>
            <a:off x="4511824" y="428898"/>
            <a:ext cx="5436104" cy="923330"/>
          </a:xfrm>
          <a:prstGeom prst="rect">
            <a:avLst/>
          </a:prstGeom>
        </p:spPr>
        <p:txBody>
          <a:bodyPr wrap="none">
            <a:spAutoFit/>
          </a:bodyPr>
          <a:lstStyle/>
          <a:p>
            <a:pPr algn="ctr" rtl="1"/>
            <a:r>
              <a:rPr lang="fa-IR" sz="5400" b="1" cap="all" dirty="0">
                <a:ln w="9000" cmpd="sng">
                  <a:noFill/>
                  <a:prstDash val="solid"/>
                </a:ln>
                <a:solidFill>
                  <a:srgbClr val="7030A0"/>
                </a:solidFill>
                <a:effectLst/>
                <a:cs typeface="B Titr" panose="00000700000000000000" pitchFamily="2" charset="-78"/>
              </a:rPr>
              <a:t>دریافت نشان ذوالفقار</a:t>
            </a:r>
          </a:p>
        </p:txBody>
      </p:sp>
      <p:sp>
        <p:nvSpPr>
          <p:cNvPr id="5" name="Rectangle 4"/>
          <p:cNvSpPr/>
          <p:nvPr/>
        </p:nvSpPr>
        <p:spPr>
          <a:xfrm>
            <a:off x="5771018" y="1869642"/>
            <a:ext cx="2085072" cy="2525691"/>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lgn="ctr">
              <a:lnSpc>
                <a:spcPct val="150000"/>
              </a:lnSpc>
            </a:pPr>
            <a:r>
              <a:rPr lang="fa-IR" sz="11500" b="1" dirty="0">
                <a:solidFill>
                  <a:srgbClr val="FF0000"/>
                </a:solidFill>
                <a:cs typeface="B Titr" panose="00000700000000000000" pitchFamily="2" charset="-78"/>
              </a:rPr>
              <a:t>97</a:t>
            </a:r>
          </a:p>
        </p:txBody>
      </p:sp>
    </p:spTree>
    <p:extLst>
      <p:ext uri="{BB962C8B-B14F-4D97-AF65-F5344CB8AC3E}">
        <p14:creationId xmlns:p14="http://schemas.microsoft.com/office/powerpoint/2010/main" val="359721210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39861" y1="10000" x2="70417" y2="7639"/>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7368" y="908720"/>
            <a:ext cx="3312368" cy="3312368"/>
          </a:xfrm>
          <a:prstGeom prst="rect">
            <a:avLst/>
          </a:prstGeom>
        </p:spPr>
      </p:pic>
      <p:pic>
        <p:nvPicPr>
          <p:cNvPr id="2" name="c4d42761068c606ab4a9232f723caacd38188564-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295800" y="333325"/>
            <a:ext cx="5231904" cy="4175795"/>
          </a:xfrm>
          <a:prstGeom prst="rect">
            <a:avLst/>
          </a:prstGeom>
        </p:spPr>
      </p:pic>
    </p:spTree>
    <p:extLst>
      <p:ext uri="{BB962C8B-B14F-4D97-AF65-F5344CB8AC3E}">
        <p14:creationId xmlns:p14="http://schemas.microsoft.com/office/powerpoint/2010/main" val="6773039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Action Button: Home 5">
            <a:hlinkClick r:id="" action="ppaction://hlinkshowjump?jump=firstslide" highlightClick="1"/>
          </p:cNvPr>
          <p:cNvSpPr/>
          <p:nvPr/>
        </p:nvSpPr>
        <p:spPr>
          <a:xfrm>
            <a:off x="7595074" y="6683893"/>
            <a:ext cx="559597" cy="333282"/>
          </a:xfrm>
          <a:prstGeom prst="actionButtonHome">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09042" tIns="54521" rIns="109042" bIns="54521" rtlCol="0" anchor="ctr"/>
          <a:lstStyle/>
          <a:p>
            <a:pPr algn="ctr"/>
            <a:endParaRPr lang="en-US" sz="1200">
              <a:cs typeface="B Titr" panose="00000700000000000000" pitchFamily="2" charset="-78"/>
            </a:endParaRPr>
          </a:p>
        </p:txBody>
      </p:sp>
      <p:cxnSp>
        <p:nvCxnSpPr>
          <p:cNvPr id="12" name="Straight Connector 11"/>
          <p:cNvCxnSpPr/>
          <p:nvPr/>
        </p:nvCxnSpPr>
        <p:spPr>
          <a:xfrm rot="5400000">
            <a:off x="12815529" y="5489181"/>
            <a:ext cx="1849428" cy="795"/>
          </a:xfrm>
          <a:prstGeom prst="line">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41"/>
          <p:cNvSpPr>
            <a:spLocks noGrp="1"/>
          </p:cNvSpPr>
          <p:nvPr>
            <p:ph type="sldNum" sz="quarter" idx="12"/>
          </p:nvPr>
        </p:nvSpPr>
        <p:spPr>
          <a:xfrm>
            <a:off x="13954159" y="6279375"/>
            <a:ext cx="928694" cy="707212"/>
          </a:xfrm>
        </p:spPr>
        <p:txBody>
          <a:bodyPr/>
          <a:lstStyle/>
          <a:p>
            <a:fld id="{8654E376-660E-4FBC-B691-F32667B1D3B2}" type="slidenum">
              <a:rPr lang="fa-IR" sz="1000">
                <a:cs typeface="B Titr" panose="00000700000000000000" pitchFamily="2" charset="-78"/>
              </a:rPr>
              <a:pPr/>
              <a:t>20</a:t>
            </a:fld>
            <a:endParaRPr lang="fa-IR" sz="1000">
              <a:cs typeface="B Titr" panose="00000700000000000000" pitchFamily="2" charset="-78"/>
            </a:endParaRPr>
          </a:p>
        </p:txBody>
      </p:sp>
      <p:sp>
        <p:nvSpPr>
          <p:cNvPr id="14" name="Slide Number Placeholder 3"/>
          <p:cNvSpPr txBox="1">
            <a:spLocks/>
          </p:cNvSpPr>
          <p:nvPr/>
        </p:nvSpPr>
        <p:spPr>
          <a:xfrm>
            <a:off x="8077200" y="6356351"/>
            <a:ext cx="2133600"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r" defTabSz="914400" rtl="1" eaLnBrk="1" latinLnBrk="0" hangingPunct="1">
              <a:defRPr kern="1200">
                <a:solidFill>
                  <a:schemeClr val="tx1"/>
                </a:solidFill>
                <a:latin typeface="Calibri" panose="020F0502020204030204" pitchFamily="34" charset="0"/>
                <a:ea typeface="+mn-ea"/>
                <a:cs typeface="+mn-cs"/>
              </a:defRPr>
            </a:lvl6pPr>
            <a:lvl7pPr marL="2743200" algn="r" defTabSz="914400" rtl="1" eaLnBrk="1" latinLnBrk="0" hangingPunct="1">
              <a:defRPr kern="1200">
                <a:solidFill>
                  <a:schemeClr val="tx1"/>
                </a:solidFill>
                <a:latin typeface="Calibri" panose="020F0502020204030204" pitchFamily="34" charset="0"/>
                <a:ea typeface="+mn-ea"/>
                <a:cs typeface="+mn-cs"/>
              </a:defRPr>
            </a:lvl7pPr>
            <a:lvl8pPr marL="3200400" algn="r" defTabSz="914400" rtl="1" eaLnBrk="1" latinLnBrk="0" hangingPunct="1">
              <a:defRPr kern="1200">
                <a:solidFill>
                  <a:schemeClr val="tx1"/>
                </a:solidFill>
                <a:latin typeface="Calibri" panose="020F0502020204030204" pitchFamily="34" charset="0"/>
                <a:ea typeface="+mn-ea"/>
                <a:cs typeface="+mn-cs"/>
              </a:defRPr>
            </a:lvl8pPr>
            <a:lvl9pPr marL="3657600" algn="r" defTabSz="914400" rtl="1" eaLnBrk="1" latinLnBrk="0" hangingPunct="1">
              <a:defRPr kern="1200">
                <a:solidFill>
                  <a:schemeClr val="tx1"/>
                </a:solidFill>
                <a:latin typeface="Calibri" panose="020F0502020204030204" pitchFamily="34" charset="0"/>
                <a:ea typeface="+mn-ea"/>
                <a:cs typeface="+mn-cs"/>
              </a:defRPr>
            </a:lvl9pPr>
          </a:lstStyle>
          <a:p>
            <a:fld id="{8654E376-660E-4FBC-B691-F32667B1D3B2}" type="slidenum">
              <a:rPr lang="fa-IR"/>
              <a:pPr/>
              <a:t>20</a:t>
            </a:fld>
            <a:endParaRPr lang="fa-IR"/>
          </a:p>
        </p:txBody>
      </p:sp>
      <p:pic>
        <p:nvPicPr>
          <p:cNvPr id="16" name="Picture 3"/>
          <p:cNvPicPr>
            <a:picLocks noChangeAspect="1" noChangeArrowheads="1"/>
          </p:cNvPicPr>
          <p:nvPr/>
        </p:nvPicPr>
        <p:blipFill>
          <a:blip r:embed="rId4">
            <a:lum bright="-10000" contrast="30000"/>
          </a:blip>
          <a:stretch>
            <a:fillRect/>
          </a:stretch>
        </p:blipFill>
        <p:spPr bwMode="auto">
          <a:xfrm>
            <a:off x="839416" y="1042473"/>
            <a:ext cx="2808460" cy="30943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7" name="Action Button: Home 16">
            <a:hlinkClick r:id="" action="ppaction://hlinkshowjump?jump=firstslide" highlightClick="1"/>
          </p:cNvPr>
          <p:cNvSpPr/>
          <p:nvPr/>
        </p:nvSpPr>
        <p:spPr>
          <a:xfrm>
            <a:off x="6168009" y="5814973"/>
            <a:ext cx="428058" cy="254941"/>
          </a:xfrm>
          <a:prstGeom prst="actionButtonHome">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83411" tIns="41705" rIns="83411" bIns="41705" rtlCol="0" anchor="ctr"/>
          <a:lstStyle/>
          <a:p>
            <a:pPr algn="ctr"/>
            <a:endParaRPr lang="en-US"/>
          </a:p>
        </p:txBody>
      </p:sp>
      <p:sp>
        <p:nvSpPr>
          <p:cNvPr id="9" name="Rectangle 8"/>
          <p:cNvSpPr/>
          <p:nvPr/>
        </p:nvSpPr>
        <p:spPr>
          <a:xfrm>
            <a:off x="3931115" y="1362660"/>
            <a:ext cx="7327918" cy="3046988"/>
          </a:xfrm>
          <a:prstGeom prst="rect">
            <a:avLst/>
          </a:prstGeom>
        </p:spPr>
        <p:txBody>
          <a:bodyPr wrap="square">
            <a:spAutoFit/>
          </a:bodyPr>
          <a:lstStyle/>
          <a:p>
            <a:pPr algn="ctr">
              <a:lnSpc>
                <a:spcPct val="150000"/>
              </a:lnSpc>
            </a:pPr>
            <a:r>
              <a:rPr lang="fa-IR" sz="3200" b="1" dirty="0">
                <a:ln>
                  <a:solidFill>
                    <a:srgbClr val="002060"/>
                  </a:solidFill>
                </a:ln>
                <a:solidFill>
                  <a:schemeClr val="accent4">
                    <a:lumMod val="50000"/>
                  </a:schemeClr>
                </a:solidFill>
                <a:cs typeface="B Zar" panose="00000400000000000000" pitchFamily="2" charset="-78"/>
              </a:rPr>
              <a:t> هفته‌نامه آمریکایی نیوزویک در نسخه بین‌المللی خود در ۳ دسامبر ۲۰۱۴ تصویری از قاسم سلیمانی را بر روی جلد خود چاپ کرد و در کنار تصویر وی بر روی جلد خود </a:t>
            </a:r>
            <a:r>
              <a:rPr lang="fa-IR" sz="3200" b="1" dirty="0" smtClean="0">
                <a:ln>
                  <a:solidFill>
                    <a:srgbClr val="002060"/>
                  </a:solidFill>
                </a:ln>
                <a:solidFill>
                  <a:schemeClr val="accent4">
                    <a:lumMod val="50000"/>
                  </a:schemeClr>
                </a:solidFill>
                <a:cs typeface="B Zar" panose="00000400000000000000" pitchFamily="2" charset="-78"/>
              </a:rPr>
              <a:t>نوشت.......</a:t>
            </a:r>
            <a:endParaRPr lang="fa-IR" sz="3200" b="1" dirty="0">
              <a:ln>
                <a:solidFill>
                  <a:srgbClr val="002060"/>
                </a:solidFill>
              </a:ln>
              <a:solidFill>
                <a:schemeClr val="accent4">
                  <a:lumMod val="50000"/>
                </a:schemeClr>
              </a:solidFill>
              <a:cs typeface="B Zar" panose="00000400000000000000" pitchFamily="2" charset="-78"/>
            </a:endParaRPr>
          </a:p>
        </p:txBody>
      </p:sp>
    </p:spTree>
    <p:extLst>
      <p:ext uri="{BB962C8B-B14F-4D97-AF65-F5344CB8AC3E}">
        <p14:creationId xmlns:p14="http://schemas.microsoft.com/office/powerpoint/2010/main" val="17662048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Isosceles Triangle 7">
            <a:hlinkClick r:id="" action="ppaction://hlinkshowjump?jump=previousslide"/>
          </p:cNvPr>
          <p:cNvSpPr/>
          <p:nvPr/>
        </p:nvSpPr>
        <p:spPr>
          <a:xfrm rot="16200000">
            <a:off x="14363329" y="-114538"/>
            <a:ext cx="524008" cy="753084"/>
          </a:xfrm>
          <a:prstGeom prst="triangle">
            <a:avLst>
              <a:gd name="adj" fmla="val 10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9042" tIns="54521" rIns="109042" bIns="54521" rtlCol="0" anchor="ctr"/>
          <a:lstStyle/>
          <a:p>
            <a:pPr algn="ctr"/>
            <a:endParaRPr lang="en-US" sz="1200">
              <a:cs typeface="B Titr" panose="00000700000000000000" pitchFamily="2" charset="-78"/>
            </a:endParaRPr>
          </a:p>
        </p:txBody>
      </p:sp>
      <p:cxnSp>
        <p:nvCxnSpPr>
          <p:cNvPr id="12" name="Straight Connector 11"/>
          <p:cNvCxnSpPr/>
          <p:nvPr/>
        </p:nvCxnSpPr>
        <p:spPr>
          <a:xfrm rot="5400000">
            <a:off x="12815529" y="5489181"/>
            <a:ext cx="1849428" cy="795"/>
          </a:xfrm>
          <a:prstGeom prst="line">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791744" y="1994930"/>
            <a:ext cx="7644238" cy="2569934"/>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a:spAutoFit/>
          </a:bodyPr>
          <a:lstStyle/>
          <a:p>
            <a:pPr lvl="0" algn="ctr" rtl="1">
              <a:lnSpc>
                <a:spcPct val="200000"/>
              </a:lnSpc>
            </a:pPr>
            <a:r>
              <a:rPr lang="en-US" sz="2800" b="1" dirty="0" smtClean="0">
                <a:ln>
                  <a:solidFill>
                    <a:srgbClr val="002060"/>
                  </a:solidFill>
                </a:ln>
                <a:solidFill>
                  <a:schemeClr val="accent4">
                    <a:lumMod val="50000"/>
                  </a:schemeClr>
                </a:solidFill>
                <a:cs typeface="B Mitra" panose="00000400000000000000" pitchFamily="2" charset="-78"/>
              </a:rPr>
              <a:t>…</a:t>
            </a:r>
            <a:r>
              <a:rPr lang="fa-IR" sz="2800" b="1" dirty="0" smtClean="0">
                <a:ln>
                  <a:solidFill>
                    <a:srgbClr val="002060"/>
                  </a:solidFill>
                </a:ln>
                <a:solidFill>
                  <a:schemeClr val="accent4">
                    <a:lumMod val="50000"/>
                  </a:schemeClr>
                </a:solidFill>
                <a:cs typeface="B Mitra" panose="00000400000000000000" pitchFamily="2" charset="-78"/>
              </a:rPr>
              <a:t>اطلاع </a:t>
            </a:r>
            <a:r>
              <a:rPr lang="fa-IR" sz="2800" b="1" dirty="0">
                <a:ln>
                  <a:solidFill>
                    <a:srgbClr val="002060"/>
                  </a:solidFill>
                </a:ln>
                <a:solidFill>
                  <a:schemeClr val="accent4">
                    <a:lumMod val="50000"/>
                  </a:schemeClr>
                </a:solidFill>
                <a:cs typeface="B Mitra" panose="00000400000000000000" pitchFamily="2" charset="-78"/>
              </a:rPr>
              <a:t>یافتیم که ۳۷۰ نفر از نیروهای داعش طی عملیاتی قصد گروگانگیری ایرانیان </a:t>
            </a:r>
            <a:r>
              <a:rPr lang="fa-IR" sz="2800" b="1" dirty="0" smtClean="0">
                <a:ln>
                  <a:solidFill>
                    <a:srgbClr val="002060"/>
                  </a:solidFill>
                </a:ln>
                <a:solidFill>
                  <a:schemeClr val="accent4">
                    <a:lumMod val="50000"/>
                  </a:schemeClr>
                </a:solidFill>
                <a:cs typeface="B Mitra" panose="00000400000000000000" pitchFamily="2" charset="-78"/>
              </a:rPr>
              <a:t>زا</a:t>
            </a:r>
            <a:r>
              <a:rPr lang="fa-IR" sz="2800" b="1" dirty="0">
                <a:ln>
                  <a:solidFill>
                    <a:srgbClr val="002060"/>
                  </a:solidFill>
                </a:ln>
                <a:solidFill>
                  <a:schemeClr val="accent4">
                    <a:lumMod val="50000"/>
                  </a:schemeClr>
                </a:solidFill>
                <a:cs typeface="B Mitra" panose="00000400000000000000" pitchFamily="2" charset="-78"/>
              </a:rPr>
              <a:t>ئ</a:t>
            </a:r>
            <a:r>
              <a:rPr lang="fa-IR" sz="2800" b="1" dirty="0" smtClean="0">
                <a:ln>
                  <a:solidFill>
                    <a:srgbClr val="002060"/>
                  </a:solidFill>
                </a:ln>
                <a:solidFill>
                  <a:schemeClr val="accent4">
                    <a:lumMod val="50000"/>
                  </a:schemeClr>
                </a:solidFill>
                <a:cs typeface="B Mitra" panose="00000400000000000000" pitchFamily="2" charset="-78"/>
              </a:rPr>
              <a:t>ر </a:t>
            </a:r>
            <a:r>
              <a:rPr lang="fa-IR" sz="2800" b="1" dirty="0">
                <a:ln>
                  <a:solidFill>
                    <a:srgbClr val="002060"/>
                  </a:solidFill>
                </a:ln>
                <a:solidFill>
                  <a:schemeClr val="accent4">
                    <a:lumMod val="50000"/>
                  </a:schemeClr>
                </a:solidFill>
                <a:cs typeface="B Mitra" panose="00000400000000000000" pitchFamily="2" charset="-78"/>
              </a:rPr>
              <a:t>را در نزدیکی کربلا </a:t>
            </a:r>
            <a:r>
              <a:rPr lang="fa-IR" sz="2800" b="1" dirty="0" smtClean="0">
                <a:ln>
                  <a:solidFill>
                    <a:srgbClr val="002060"/>
                  </a:solidFill>
                </a:ln>
                <a:solidFill>
                  <a:schemeClr val="accent4">
                    <a:lumMod val="50000"/>
                  </a:schemeClr>
                </a:solidFill>
                <a:cs typeface="B Mitra" panose="00000400000000000000" pitchFamily="2" charset="-78"/>
              </a:rPr>
              <a:t>دارند...</a:t>
            </a:r>
            <a:endParaRPr lang="en-US" sz="2800" b="1" dirty="0">
              <a:ln>
                <a:solidFill>
                  <a:srgbClr val="002060"/>
                </a:solidFill>
              </a:ln>
              <a:solidFill>
                <a:schemeClr val="accent4">
                  <a:lumMod val="50000"/>
                </a:schemeClr>
              </a:solidFill>
              <a:cs typeface="B Mitra" panose="00000400000000000000" pitchFamily="2" charset="-78"/>
            </a:endParaRPr>
          </a:p>
          <a:p>
            <a:pPr algn="ctr" rtl="1">
              <a:lnSpc>
                <a:spcPct val="200000"/>
              </a:lnSpc>
            </a:pPr>
            <a:endParaRPr lang="fa-IR" sz="2800" b="1" dirty="0">
              <a:ln>
                <a:solidFill>
                  <a:srgbClr val="002060"/>
                </a:solidFill>
              </a:ln>
              <a:solidFill>
                <a:schemeClr val="accent4">
                  <a:lumMod val="50000"/>
                </a:schemeClr>
              </a:solidFill>
              <a:cs typeface="B Mitra" panose="00000400000000000000" pitchFamily="2" charset="-78"/>
            </a:endParaRP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34250"/>
          <a:stretch/>
        </p:blipFill>
        <p:spPr>
          <a:xfrm>
            <a:off x="623392" y="980728"/>
            <a:ext cx="2966290" cy="3330781"/>
          </a:xfrm>
          <a:prstGeom prst="rect">
            <a:avLst/>
          </a:prstGeom>
          <a:ln>
            <a:noFill/>
          </a:ln>
          <a:effectLst>
            <a:softEdge rad="112500"/>
          </a:effectLst>
        </p:spPr>
      </p:pic>
    </p:spTree>
    <p:extLst>
      <p:ext uri="{BB962C8B-B14F-4D97-AF65-F5344CB8AC3E}">
        <p14:creationId xmlns:p14="http://schemas.microsoft.com/office/powerpoint/2010/main" val="2537318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4"/>
          <a:stretch>
            <a:fillRect/>
          </a:stretch>
        </p:blipFill>
        <p:spPr bwMode="auto">
          <a:xfrm>
            <a:off x="695400" y="1052736"/>
            <a:ext cx="3024336" cy="303206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Action Button: Home 5">
            <a:hlinkClick r:id="" action="ppaction://hlinkshowjump?jump=firstslide" highlightClick="1"/>
          </p:cNvPr>
          <p:cNvSpPr/>
          <p:nvPr/>
        </p:nvSpPr>
        <p:spPr>
          <a:xfrm>
            <a:off x="7595074" y="6683893"/>
            <a:ext cx="559597" cy="333282"/>
          </a:xfrm>
          <a:prstGeom prst="actionButtonHome">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09042" tIns="54521" rIns="109042" bIns="54521" rtlCol="0" anchor="ctr"/>
          <a:lstStyle/>
          <a:p>
            <a:pPr algn="ctr"/>
            <a:endParaRPr lang="en-US" sz="1200">
              <a:cs typeface="B Titr" panose="00000700000000000000" pitchFamily="2" charset="-78"/>
            </a:endParaRPr>
          </a:p>
        </p:txBody>
      </p:sp>
      <p:sp>
        <p:nvSpPr>
          <p:cNvPr id="8" name="Isosceles Triangle 7">
            <a:hlinkClick r:id="" action="ppaction://hlinkshowjump?jump=previousslide"/>
          </p:cNvPr>
          <p:cNvSpPr/>
          <p:nvPr/>
        </p:nvSpPr>
        <p:spPr>
          <a:xfrm rot="16200000">
            <a:off x="14363329" y="-114538"/>
            <a:ext cx="524008" cy="753084"/>
          </a:xfrm>
          <a:prstGeom prst="triangle">
            <a:avLst>
              <a:gd name="adj" fmla="val 10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9042" tIns="54521" rIns="109042" bIns="54521" rtlCol="0" anchor="ctr"/>
          <a:lstStyle/>
          <a:p>
            <a:pPr algn="ctr"/>
            <a:endParaRPr lang="en-US" sz="1200">
              <a:cs typeface="B Titr" panose="00000700000000000000" pitchFamily="2" charset="-78"/>
            </a:endParaRPr>
          </a:p>
        </p:txBody>
      </p:sp>
      <p:cxnSp>
        <p:nvCxnSpPr>
          <p:cNvPr id="10" name="Straight Connector 9"/>
          <p:cNvCxnSpPr/>
          <p:nvPr/>
        </p:nvCxnSpPr>
        <p:spPr>
          <a:xfrm rot="5400000">
            <a:off x="12815529" y="1781574"/>
            <a:ext cx="1849428" cy="795"/>
          </a:xfrm>
          <a:prstGeom prst="line">
            <a:avLst/>
          </a:prstGeom>
          <a:ln w="762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2815529" y="3631793"/>
            <a:ext cx="1849428" cy="795"/>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2815529" y="5489181"/>
            <a:ext cx="1849428" cy="795"/>
          </a:xfrm>
          <a:prstGeom prst="line">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41"/>
          <p:cNvSpPr>
            <a:spLocks noGrp="1"/>
          </p:cNvSpPr>
          <p:nvPr>
            <p:ph type="sldNum" sz="quarter" idx="12"/>
          </p:nvPr>
        </p:nvSpPr>
        <p:spPr>
          <a:xfrm>
            <a:off x="13954159" y="6279375"/>
            <a:ext cx="928694" cy="707212"/>
          </a:xfrm>
        </p:spPr>
        <p:txBody>
          <a:bodyPr/>
          <a:lstStyle/>
          <a:p>
            <a:fld id="{8654E376-660E-4FBC-B691-F32667B1D3B2}" type="slidenum">
              <a:rPr lang="fa-IR" sz="1000">
                <a:cs typeface="B Titr" panose="00000700000000000000" pitchFamily="2" charset="-78"/>
              </a:rPr>
              <a:pPr/>
              <a:t>22</a:t>
            </a:fld>
            <a:endParaRPr lang="fa-IR" sz="1000">
              <a:cs typeface="B Titr" panose="00000700000000000000" pitchFamily="2" charset="-78"/>
            </a:endParaRPr>
          </a:p>
        </p:txBody>
      </p:sp>
      <p:sp>
        <p:nvSpPr>
          <p:cNvPr id="5" name="Rectangle 4"/>
          <p:cNvSpPr/>
          <p:nvPr/>
        </p:nvSpPr>
        <p:spPr>
          <a:xfrm>
            <a:off x="3575720" y="857257"/>
            <a:ext cx="7076067" cy="3539430"/>
          </a:xfrm>
          <a:prstGeom prst="rect">
            <a:avLst/>
          </a:prstGeom>
        </p:spPr>
        <p:txBody>
          <a:bodyPr wrap="square">
            <a:spAutoFit/>
          </a:bodyPr>
          <a:lstStyle/>
          <a:p>
            <a:pPr algn="ctr" rtl="1">
              <a:lnSpc>
                <a:spcPct val="200000"/>
              </a:lnSpc>
            </a:pPr>
            <a:r>
              <a:rPr lang="fa-IR" sz="4800" b="1" dirty="0" smtClean="0">
                <a:solidFill>
                  <a:srgbClr val="002060"/>
                </a:solidFill>
                <a:cs typeface="B Titr" panose="00000700000000000000" pitchFamily="2" charset="-78"/>
              </a:rPr>
              <a:t>من </a:t>
            </a:r>
            <a:r>
              <a:rPr lang="fa-IR" sz="4800" b="1" dirty="0">
                <a:solidFill>
                  <a:srgbClr val="002060"/>
                </a:solidFill>
                <a:cs typeface="B Titr" panose="00000700000000000000" pitchFamily="2" charset="-78"/>
              </a:rPr>
              <a:t>قاسم </a:t>
            </a:r>
            <a:r>
              <a:rPr lang="fa-IR" sz="4800" b="1" dirty="0" smtClean="0">
                <a:solidFill>
                  <a:srgbClr val="002060"/>
                </a:solidFill>
                <a:cs typeface="B Titr" panose="00000700000000000000" pitchFamily="2" charset="-78"/>
              </a:rPr>
              <a:t>سلیمانی ام،</a:t>
            </a:r>
          </a:p>
          <a:p>
            <a:pPr algn="ctr" rtl="1">
              <a:lnSpc>
                <a:spcPct val="200000"/>
              </a:lnSpc>
            </a:pPr>
            <a:r>
              <a:rPr lang="fa-IR" sz="3200" b="1" dirty="0" smtClean="0">
                <a:solidFill>
                  <a:srgbClr val="002060"/>
                </a:solidFill>
                <a:cs typeface="B Titr" panose="00000700000000000000" pitchFamily="2" charset="-78"/>
              </a:rPr>
              <a:t> </a:t>
            </a:r>
            <a:r>
              <a:rPr lang="fa-IR" sz="3200" b="1" dirty="0">
                <a:solidFill>
                  <a:srgbClr val="002060"/>
                </a:solidFill>
                <a:cs typeface="B Titr" panose="00000700000000000000" pitchFamily="2" charset="-78"/>
              </a:rPr>
              <a:t>کت </a:t>
            </a:r>
            <a:r>
              <a:rPr lang="fa-IR" sz="3200" b="1" dirty="0" smtClean="0">
                <a:solidFill>
                  <a:srgbClr val="002060"/>
                </a:solidFill>
                <a:cs typeface="B Titr" panose="00000700000000000000" pitchFamily="2" charset="-78"/>
              </a:rPr>
              <a:t>و شلوار به تن دارم </a:t>
            </a:r>
          </a:p>
          <a:p>
            <a:pPr algn="ctr" rtl="1">
              <a:lnSpc>
                <a:spcPct val="200000"/>
              </a:lnSpc>
            </a:pPr>
            <a:r>
              <a:rPr lang="fa-IR" sz="3200" b="1" dirty="0" smtClean="0">
                <a:solidFill>
                  <a:srgbClr val="002060"/>
                </a:solidFill>
                <a:cs typeface="B Titr" panose="00000700000000000000" pitchFamily="2" charset="-78"/>
              </a:rPr>
              <a:t>وای </a:t>
            </a:r>
            <a:r>
              <a:rPr lang="fa-IR" sz="3200" b="1" dirty="0">
                <a:solidFill>
                  <a:srgbClr val="002060"/>
                </a:solidFill>
                <a:cs typeface="B Titr" panose="00000700000000000000" pitchFamily="2" charset="-78"/>
              </a:rPr>
              <a:t>بروزتان اگر لباس رزم بپوشم……</a:t>
            </a:r>
          </a:p>
        </p:txBody>
      </p:sp>
    </p:spTree>
    <p:extLst>
      <p:ext uri="{BB962C8B-B14F-4D97-AF65-F5344CB8AC3E}">
        <p14:creationId xmlns:p14="http://schemas.microsoft.com/office/powerpoint/2010/main" val="91172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Action Button: Home 5">
            <a:hlinkClick r:id="" action="ppaction://hlinkshowjump?jump=firstslide" highlightClick="1"/>
          </p:cNvPr>
          <p:cNvSpPr/>
          <p:nvPr/>
        </p:nvSpPr>
        <p:spPr>
          <a:xfrm>
            <a:off x="7595074" y="6683893"/>
            <a:ext cx="559597" cy="333282"/>
          </a:xfrm>
          <a:prstGeom prst="actionButtonHome">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09042" tIns="54521" rIns="109042" bIns="54521" rtlCol="0" anchor="ctr"/>
          <a:lstStyle/>
          <a:p>
            <a:pPr algn="ctr"/>
            <a:endParaRPr lang="en-US" sz="1200">
              <a:cs typeface="B Titr" panose="00000700000000000000" pitchFamily="2" charset="-78"/>
            </a:endParaRPr>
          </a:p>
        </p:txBody>
      </p:sp>
      <p:sp>
        <p:nvSpPr>
          <p:cNvPr id="8" name="Isosceles Triangle 7">
            <a:hlinkClick r:id="" action="ppaction://hlinkshowjump?jump=previousslide"/>
          </p:cNvPr>
          <p:cNvSpPr/>
          <p:nvPr/>
        </p:nvSpPr>
        <p:spPr>
          <a:xfrm rot="16200000">
            <a:off x="14363329" y="-114538"/>
            <a:ext cx="524008" cy="753084"/>
          </a:xfrm>
          <a:prstGeom prst="triangle">
            <a:avLst>
              <a:gd name="adj" fmla="val 10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9042" tIns="54521" rIns="109042" bIns="54521" rtlCol="0" anchor="ctr"/>
          <a:lstStyle/>
          <a:p>
            <a:pPr algn="ctr"/>
            <a:endParaRPr lang="en-US" sz="1200">
              <a:cs typeface="B Titr" panose="00000700000000000000" pitchFamily="2" charset="-78"/>
            </a:endParaRPr>
          </a:p>
        </p:txBody>
      </p:sp>
      <p:cxnSp>
        <p:nvCxnSpPr>
          <p:cNvPr id="10" name="Straight Connector 9"/>
          <p:cNvCxnSpPr/>
          <p:nvPr/>
        </p:nvCxnSpPr>
        <p:spPr>
          <a:xfrm rot="5400000">
            <a:off x="12815529" y="1781574"/>
            <a:ext cx="1849428" cy="795"/>
          </a:xfrm>
          <a:prstGeom prst="line">
            <a:avLst/>
          </a:prstGeom>
          <a:ln w="762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2815529" y="3631793"/>
            <a:ext cx="1849428" cy="795"/>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2815529" y="5489181"/>
            <a:ext cx="1849428" cy="795"/>
          </a:xfrm>
          <a:prstGeom prst="line">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41"/>
          <p:cNvSpPr>
            <a:spLocks noGrp="1"/>
          </p:cNvSpPr>
          <p:nvPr>
            <p:ph type="sldNum" sz="quarter" idx="12"/>
          </p:nvPr>
        </p:nvSpPr>
        <p:spPr>
          <a:xfrm>
            <a:off x="13954159" y="6279375"/>
            <a:ext cx="928694" cy="707212"/>
          </a:xfrm>
        </p:spPr>
        <p:txBody>
          <a:bodyPr/>
          <a:lstStyle/>
          <a:p>
            <a:fld id="{8654E376-660E-4FBC-B691-F32667B1D3B2}" type="slidenum">
              <a:rPr lang="fa-IR" sz="1000">
                <a:cs typeface="B Titr" panose="00000700000000000000" pitchFamily="2" charset="-78"/>
              </a:rPr>
              <a:pPr/>
              <a:t>23</a:t>
            </a:fld>
            <a:endParaRPr lang="fa-IR" sz="1000">
              <a:cs typeface="B Titr" panose="00000700000000000000" pitchFamily="2" charset="-78"/>
            </a:endParaRPr>
          </a:p>
        </p:txBody>
      </p:sp>
      <p:sp>
        <p:nvSpPr>
          <p:cNvPr id="5" name="Rectangle 4"/>
          <p:cNvSpPr/>
          <p:nvPr/>
        </p:nvSpPr>
        <p:spPr>
          <a:xfrm>
            <a:off x="6287385" y="1806523"/>
            <a:ext cx="2232248" cy="221599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fa-IR" sz="13800" b="1" dirty="0">
                <a:solidFill>
                  <a:srgbClr val="FF0000"/>
                </a:solidFill>
                <a:cs typeface="B Titr" panose="00000700000000000000" pitchFamily="2" charset="-78"/>
              </a:rPr>
              <a:t>13</a:t>
            </a:r>
            <a:endParaRPr lang="fa-IR" sz="19900" b="1" dirty="0">
              <a:solidFill>
                <a:srgbClr val="FF0000"/>
              </a:solidFill>
              <a:cs typeface="B Titr" panose="00000700000000000000" pitchFamily="2" charset="-78"/>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143" y="934284"/>
            <a:ext cx="2923577" cy="3286804"/>
          </a:xfrm>
          <a:prstGeom prst="rect">
            <a:avLst/>
          </a:prstGeom>
          <a:ln>
            <a:noFill/>
          </a:ln>
          <a:effectLst>
            <a:softEdge rad="112500"/>
          </a:effectLst>
        </p:spPr>
      </p:pic>
      <p:sp>
        <p:nvSpPr>
          <p:cNvPr id="2" name="Rectangle 1"/>
          <p:cNvSpPr/>
          <p:nvPr/>
        </p:nvSpPr>
        <p:spPr>
          <a:xfrm>
            <a:off x="6479331" y="4240461"/>
            <a:ext cx="1651414" cy="769441"/>
          </a:xfrm>
          <a:prstGeom prst="rect">
            <a:avLst/>
          </a:prstGeom>
        </p:spPr>
        <p:txBody>
          <a:bodyPr wrap="none">
            <a:spAutoFit/>
          </a:bodyPr>
          <a:lstStyle/>
          <a:p>
            <a:r>
              <a:rPr lang="fa-IR" sz="4400" dirty="0">
                <a:solidFill>
                  <a:srgbClr val="FF0000"/>
                </a:solidFill>
                <a:cs typeface="B Titr" panose="00000700000000000000" pitchFamily="2" charset="-78"/>
              </a:rPr>
              <a:t>شهادت </a:t>
            </a:r>
            <a:endParaRPr lang="en-US" sz="4400" dirty="0">
              <a:solidFill>
                <a:srgbClr val="FF0000"/>
              </a:solidFill>
            </a:endParaRPr>
          </a:p>
        </p:txBody>
      </p:sp>
    </p:spTree>
    <p:extLst>
      <p:ext uri="{BB962C8B-B14F-4D97-AF65-F5344CB8AC3E}">
        <p14:creationId xmlns:p14="http://schemas.microsoft.com/office/powerpoint/2010/main" val="26449780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4">
            <a:extLst>
              <a:ext uri="{28A0092B-C50C-407E-A947-70E740481C1C}">
                <a14:useLocalDpi xmlns:a14="http://schemas.microsoft.com/office/drawing/2010/main" val="0"/>
              </a:ext>
            </a:extLst>
          </a:blip>
          <a:srcRect l="8333" r="11905"/>
          <a:stretch/>
        </p:blipFill>
        <p:spPr>
          <a:xfrm>
            <a:off x="695401" y="1196752"/>
            <a:ext cx="2880320" cy="2909717"/>
          </a:xfrm>
          <a:prstGeom prst="rect">
            <a:avLst/>
          </a:prstGeom>
          <a:ln>
            <a:noFill/>
          </a:ln>
          <a:effectLst>
            <a:softEdge rad="112500"/>
          </a:effectLst>
        </p:spPr>
      </p:pic>
      <p:sp>
        <p:nvSpPr>
          <p:cNvPr id="2" name="Rectangle 1"/>
          <p:cNvSpPr/>
          <p:nvPr/>
        </p:nvSpPr>
        <p:spPr>
          <a:xfrm>
            <a:off x="4439816" y="1551924"/>
            <a:ext cx="6096000" cy="2554545"/>
          </a:xfrm>
          <a:prstGeom prst="rect">
            <a:avLst/>
          </a:prstGeom>
        </p:spPr>
        <p:txBody>
          <a:bodyPr>
            <a:spAutoFit/>
          </a:bodyPr>
          <a:lstStyle/>
          <a:p>
            <a:pPr algn="justLow" rtl="1">
              <a:lnSpc>
                <a:spcPct val="200000"/>
              </a:lnSpc>
            </a:pPr>
            <a:r>
              <a:rPr lang="fa-IR" sz="3200" dirty="0">
                <a:solidFill>
                  <a:srgbClr val="002060"/>
                </a:solidFill>
                <a:cs typeface="B Titr" panose="00000700000000000000" pitchFamily="2" charset="-78"/>
              </a:rPr>
              <a:t>به سردار الهام شده است که سفر عراق، آخرین سفرشان در کالبد تن خاکی است.</a:t>
            </a:r>
          </a:p>
          <a:p>
            <a:endParaRPr lang="fa-IR" sz="3200" dirty="0"/>
          </a:p>
        </p:txBody>
      </p:sp>
    </p:spTree>
    <p:extLst>
      <p:ext uri="{BB962C8B-B14F-4D97-AF65-F5344CB8AC3E}">
        <p14:creationId xmlns:p14="http://schemas.microsoft.com/office/powerpoint/2010/main" val="4359603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911424" y="404664"/>
            <a:ext cx="7470372" cy="41834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27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2" descr="نتیجه تصویری برای سردار سلیمانی">
            <a:extLst>
              <a:ext uri="{FF2B5EF4-FFF2-40B4-BE49-F238E27FC236}">
                <a16:creationId xmlns:a16="http://schemas.microsoft.com/office/drawing/2014/main" id="{D631B4C1-F56C-4223-8BFE-C5E179049D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34" r="28844"/>
          <a:stretch/>
        </p:blipFill>
        <p:spPr bwMode="auto">
          <a:xfrm>
            <a:off x="4621993" y="1320646"/>
            <a:ext cx="3095669" cy="297428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2436CA02-1106-45C1-A592-2E58CDBAEB46}"/>
              </a:ext>
            </a:extLst>
          </p:cNvPr>
          <p:cNvSpPr/>
          <p:nvPr/>
        </p:nvSpPr>
        <p:spPr>
          <a:xfrm>
            <a:off x="6545160" y="679463"/>
            <a:ext cx="6858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dirty="0">
                <a:solidFill>
                  <a:srgbClr val="FF0000"/>
                </a:solidFill>
                <a:cs typeface="B Titr" panose="00000700000000000000" pitchFamily="2" charset="-78"/>
              </a:rPr>
              <a:t>3</a:t>
            </a:r>
          </a:p>
        </p:txBody>
      </p:sp>
      <p:sp>
        <p:nvSpPr>
          <p:cNvPr id="7" name="Oval 6">
            <a:extLst>
              <a:ext uri="{FF2B5EF4-FFF2-40B4-BE49-F238E27FC236}">
                <a16:creationId xmlns:a16="http://schemas.microsoft.com/office/drawing/2014/main" id="{65C1041E-C663-4AF2-8169-F21CCAC045FE}"/>
              </a:ext>
            </a:extLst>
          </p:cNvPr>
          <p:cNvSpPr/>
          <p:nvPr/>
        </p:nvSpPr>
        <p:spPr>
          <a:xfrm>
            <a:off x="6572696" y="4139732"/>
            <a:ext cx="962864" cy="8028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700" dirty="0">
                <a:solidFill>
                  <a:srgbClr val="FF0000"/>
                </a:solidFill>
                <a:cs typeface="B Titr" panose="00000700000000000000" pitchFamily="2" charset="-78"/>
              </a:rPr>
              <a:t>20</a:t>
            </a:r>
          </a:p>
        </p:txBody>
      </p:sp>
      <p:sp>
        <p:nvSpPr>
          <p:cNvPr id="8" name="Oval 7">
            <a:extLst>
              <a:ext uri="{FF2B5EF4-FFF2-40B4-BE49-F238E27FC236}">
                <a16:creationId xmlns:a16="http://schemas.microsoft.com/office/drawing/2014/main" id="{00AA3011-D273-404F-B7ED-82C43474C5E2}"/>
              </a:ext>
            </a:extLst>
          </p:cNvPr>
          <p:cNvSpPr/>
          <p:nvPr/>
        </p:nvSpPr>
        <p:spPr>
          <a:xfrm>
            <a:off x="7803385" y="1853875"/>
            <a:ext cx="826874" cy="782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100" dirty="0">
                <a:solidFill>
                  <a:srgbClr val="FF0000"/>
                </a:solidFill>
                <a:cs typeface="B Titr" panose="00000700000000000000" pitchFamily="2" charset="-78"/>
              </a:rPr>
              <a:t>63</a:t>
            </a:r>
            <a:endParaRPr lang="fa-IR" sz="1050" dirty="0">
              <a:solidFill>
                <a:srgbClr val="FF0000"/>
              </a:solidFill>
              <a:cs typeface="B Titr" panose="00000700000000000000" pitchFamily="2" charset="-78"/>
            </a:endParaRPr>
          </a:p>
        </p:txBody>
      </p:sp>
      <p:sp>
        <p:nvSpPr>
          <p:cNvPr id="9" name="Oval 8">
            <a:extLst>
              <a:ext uri="{FF2B5EF4-FFF2-40B4-BE49-F238E27FC236}">
                <a16:creationId xmlns:a16="http://schemas.microsoft.com/office/drawing/2014/main" id="{58CBDDCB-7687-4AE9-9456-CC415CC5D3BB}"/>
              </a:ext>
            </a:extLst>
          </p:cNvPr>
          <p:cNvSpPr/>
          <p:nvPr/>
        </p:nvSpPr>
        <p:spPr>
          <a:xfrm>
            <a:off x="7675921" y="3111069"/>
            <a:ext cx="954339" cy="840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dirty="0">
                <a:solidFill>
                  <a:srgbClr val="FF0000"/>
                </a:solidFill>
                <a:cs typeface="B Titr" panose="00000700000000000000" pitchFamily="2" charset="-78"/>
              </a:rPr>
              <a:t>13</a:t>
            </a:r>
          </a:p>
        </p:txBody>
      </p:sp>
      <p:sp>
        <p:nvSpPr>
          <p:cNvPr id="10" name="Oval 9">
            <a:extLst>
              <a:ext uri="{FF2B5EF4-FFF2-40B4-BE49-F238E27FC236}">
                <a16:creationId xmlns:a16="http://schemas.microsoft.com/office/drawing/2014/main" id="{8197038D-2A03-4472-A00F-E21152C33C21}"/>
              </a:ext>
            </a:extLst>
          </p:cNvPr>
          <p:cNvSpPr/>
          <p:nvPr/>
        </p:nvSpPr>
        <p:spPr>
          <a:xfrm>
            <a:off x="4831230" y="548680"/>
            <a:ext cx="918710" cy="817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dirty="0">
                <a:solidFill>
                  <a:srgbClr val="FF0000"/>
                </a:solidFill>
                <a:cs typeface="2  Titr" panose="00000700000000000000" pitchFamily="2" charset="-78"/>
              </a:rPr>
              <a:t>60</a:t>
            </a:r>
            <a:endParaRPr lang="fa-IR" dirty="0">
              <a:solidFill>
                <a:srgbClr val="FF0000"/>
              </a:solidFill>
              <a:cs typeface="2  Titr" panose="00000700000000000000" pitchFamily="2" charset="-78"/>
            </a:endParaRPr>
          </a:p>
        </p:txBody>
      </p:sp>
      <p:sp>
        <p:nvSpPr>
          <p:cNvPr id="11" name="Oval 10">
            <a:extLst>
              <a:ext uri="{FF2B5EF4-FFF2-40B4-BE49-F238E27FC236}">
                <a16:creationId xmlns:a16="http://schemas.microsoft.com/office/drawing/2014/main" id="{97915671-E29A-49BC-9F7B-A6D1AD492D74}"/>
              </a:ext>
            </a:extLst>
          </p:cNvPr>
          <p:cNvSpPr/>
          <p:nvPr/>
        </p:nvSpPr>
        <p:spPr>
          <a:xfrm>
            <a:off x="3850467" y="1924448"/>
            <a:ext cx="6858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000" dirty="0">
                <a:solidFill>
                  <a:srgbClr val="FF0000"/>
                </a:solidFill>
                <a:cs typeface="2  Titr" panose="00000700000000000000" pitchFamily="2" charset="-78"/>
              </a:rPr>
              <a:t>79</a:t>
            </a:r>
          </a:p>
        </p:txBody>
      </p:sp>
      <p:sp>
        <p:nvSpPr>
          <p:cNvPr id="12" name="Oval 11">
            <a:extLst>
              <a:ext uri="{FF2B5EF4-FFF2-40B4-BE49-F238E27FC236}">
                <a16:creationId xmlns:a16="http://schemas.microsoft.com/office/drawing/2014/main" id="{B0091E85-5413-4918-AF1E-A065B2090E8F}"/>
              </a:ext>
            </a:extLst>
          </p:cNvPr>
          <p:cNvSpPr/>
          <p:nvPr/>
        </p:nvSpPr>
        <p:spPr>
          <a:xfrm>
            <a:off x="3977932" y="3270734"/>
            <a:ext cx="6858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000" dirty="0">
                <a:solidFill>
                  <a:srgbClr val="FF0000"/>
                </a:solidFill>
                <a:cs typeface="2  Titr" panose="00000700000000000000" pitchFamily="2" charset="-78"/>
              </a:rPr>
              <a:t>89</a:t>
            </a:r>
          </a:p>
        </p:txBody>
      </p:sp>
      <p:sp>
        <p:nvSpPr>
          <p:cNvPr id="13" name="Oval 12">
            <a:extLst>
              <a:ext uri="{FF2B5EF4-FFF2-40B4-BE49-F238E27FC236}">
                <a16:creationId xmlns:a16="http://schemas.microsoft.com/office/drawing/2014/main" id="{2A9CE2D9-F19A-492C-8785-5EB2E736CC88}"/>
              </a:ext>
            </a:extLst>
          </p:cNvPr>
          <p:cNvSpPr/>
          <p:nvPr/>
        </p:nvSpPr>
        <p:spPr>
          <a:xfrm>
            <a:off x="4885755" y="4229705"/>
            <a:ext cx="6858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000" dirty="0">
                <a:solidFill>
                  <a:srgbClr val="FF0000"/>
                </a:solidFill>
                <a:cs typeface="2  Titr" panose="00000700000000000000" pitchFamily="2" charset="-78"/>
              </a:rPr>
              <a:t>97</a:t>
            </a:r>
          </a:p>
        </p:txBody>
      </p:sp>
      <p:sp>
        <p:nvSpPr>
          <p:cNvPr id="14" name="TextBox 13">
            <a:extLst>
              <a:ext uri="{FF2B5EF4-FFF2-40B4-BE49-F238E27FC236}">
                <a16:creationId xmlns:a16="http://schemas.microsoft.com/office/drawing/2014/main" id="{B1390766-0A89-4B77-B4F4-0FC93781C683}"/>
              </a:ext>
            </a:extLst>
          </p:cNvPr>
          <p:cNvSpPr txBox="1"/>
          <p:nvPr/>
        </p:nvSpPr>
        <p:spPr>
          <a:xfrm>
            <a:off x="7181728" y="1122889"/>
            <a:ext cx="1725473" cy="484748"/>
          </a:xfrm>
          <a:prstGeom prst="rect">
            <a:avLst/>
          </a:prstGeom>
          <a:noFill/>
        </p:spPr>
        <p:txBody>
          <a:bodyPr wrap="none" rtlCol="1">
            <a:prstTxWarp prst="textPlain">
              <a:avLst/>
            </a:prstTxWarp>
            <a:spAutoFit/>
          </a:bodyPr>
          <a:lstStyle/>
          <a:p>
            <a:r>
              <a:rPr lang="fa-IR" sz="2700" b="1" dirty="0">
                <a:solidFill>
                  <a:srgbClr val="002060"/>
                </a:solidFill>
                <a:effectLst>
                  <a:glow rad="127000">
                    <a:schemeClr val="bg1"/>
                  </a:glow>
                </a:effectLst>
                <a:cs typeface="B Mitra" panose="00000400000000000000" pitchFamily="2" charset="-78"/>
              </a:rPr>
              <a:t>سومین</a:t>
            </a:r>
            <a:r>
              <a:rPr lang="fa-IR" sz="825" dirty="0"/>
              <a:t> </a:t>
            </a:r>
            <a:r>
              <a:rPr lang="fa-IR" sz="2700" b="1" dirty="0">
                <a:solidFill>
                  <a:srgbClr val="002060"/>
                </a:solidFill>
                <a:effectLst>
                  <a:glow rad="127000">
                    <a:schemeClr val="bg1"/>
                  </a:glow>
                </a:effectLst>
                <a:cs typeface="B Mitra" panose="00000400000000000000" pitchFamily="2" charset="-78"/>
              </a:rPr>
              <a:t>سپهبد </a:t>
            </a:r>
          </a:p>
        </p:txBody>
      </p:sp>
      <p:sp>
        <p:nvSpPr>
          <p:cNvPr id="15" name="TextBox 14">
            <a:extLst>
              <a:ext uri="{FF2B5EF4-FFF2-40B4-BE49-F238E27FC236}">
                <a16:creationId xmlns:a16="http://schemas.microsoft.com/office/drawing/2014/main" id="{F1441BC0-FC6A-43D7-AAB0-8A1DB80739EB}"/>
              </a:ext>
            </a:extLst>
          </p:cNvPr>
          <p:cNvSpPr txBox="1"/>
          <p:nvPr/>
        </p:nvSpPr>
        <p:spPr>
          <a:xfrm>
            <a:off x="7934860" y="2804493"/>
            <a:ext cx="1761540" cy="484748"/>
          </a:xfrm>
          <a:prstGeom prst="rect">
            <a:avLst/>
          </a:prstGeom>
          <a:noFill/>
        </p:spPr>
        <p:txBody>
          <a:bodyPr wrap="none" rtlCol="1">
            <a:prstTxWarp prst="textArchUp">
              <a:avLst/>
            </a:prstTxWarp>
            <a:spAutoFit/>
          </a:bodyPr>
          <a:lstStyle/>
          <a:p>
            <a:r>
              <a:rPr lang="fa-IR" sz="2700" b="1" dirty="0">
                <a:solidFill>
                  <a:srgbClr val="002060"/>
                </a:solidFill>
                <a:effectLst>
                  <a:glow rad="127000">
                    <a:schemeClr val="bg1"/>
                  </a:glow>
                </a:effectLst>
                <a:cs typeface="B Mitra" panose="00000400000000000000" pitchFamily="2" charset="-78"/>
              </a:rPr>
              <a:t>مدت عمر     </a:t>
            </a:r>
          </a:p>
        </p:txBody>
      </p:sp>
      <p:sp>
        <p:nvSpPr>
          <p:cNvPr id="16" name="TextBox 15">
            <a:extLst>
              <a:ext uri="{FF2B5EF4-FFF2-40B4-BE49-F238E27FC236}">
                <a16:creationId xmlns:a16="http://schemas.microsoft.com/office/drawing/2014/main" id="{CF45DAA3-FB88-4BE1-82A2-2A3CB05D8A92}"/>
              </a:ext>
            </a:extLst>
          </p:cNvPr>
          <p:cNvSpPr txBox="1"/>
          <p:nvPr/>
        </p:nvSpPr>
        <p:spPr>
          <a:xfrm>
            <a:off x="7742399" y="3942145"/>
            <a:ext cx="1828866" cy="484748"/>
          </a:xfrm>
          <a:prstGeom prst="rect">
            <a:avLst/>
          </a:prstGeom>
          <a:noFill/>
        </p:spPr>
        <p:txBody>
          <a:bodyPr wrap="none" rtlCol="1">
            <a:prstTxWarp prst="textChevronInverted">
              <a:avLst/>
            </a:prstTxWarp>
            <a:spAutoFit/>
          </a:bodyPr>
          <a:lstStyle/>
          <a:p>
            <a:r>
              <a:rPr lang="fa-IR" sz="2700" b="1" dirty="0">
                <a:solidFill>
                  <a:srgbClr val="002060"/>
                </a:solidFill>
                <a:effectLst>
                  <a:glow rad="127000">
                    <a:schemeClr val="bg1"/>
                  </a:glow>
                </a:effectLst>
                <a:cs typeface="B Mitra" panose="00000400000000000000" pitchFamily="2" charset="-78"/>
              </a:rPr>
              <a:t>تاریخ شهادت </a:t>
            </a:r>
          </a:p>
        </p:txBody>
      </p:sp>
      <p:sp>
        <p:nvSpPr>
          <p:cNvPr id="17" name="TextBox 16">
            <a:extLst>
              <a:ext uri="{FF2B5EF4-FFF2-40B4-BE49-F238E27FC236}">
                <a16:creationId xmlns:a16="http://schemas.microsoft.com/office/drawing/2014/main" id="{21242202-3604-4F63-8236-B9D6D9785854}"/>
              </a:ext>
            </a:extLst>
          </p:cNvPr>
          <p:cNvSpPr txBox="1"/>
          <p:nvPr/>
        </p:nvSpPr>
        <p:spPr>
          <a:xfrm>
            <a:off x="7374688" y="4673131"/>
            <a:ext cx="1339550" cy="484748"/>
          </a:xfrm>
          <a:prstGeom prst="rect">
            <a:avLst/>
          </a:prstGeom>
          <a:noFill/>
        </p:spPr>
        <p:txBody>
          <a:bodyPr wrap="none" rtlCol="1">
            <a:prstTxWarp prst="textStop">
              <a:avLst/>
            </a:prstTxWarp>
            <a:spAutoFit/>
          </a:bodyPr>
          <a:lstStyle/>
          <a:p>
            <a:r>
              <a:rPr lang="fa-IR" sz="2700" b="1" dirty="0">
                <a:solidFill>
                  <a:srgbClr val="002060"/>
                </a:solidFill>
                <a:effectLst>
                  <a:glow rad="127000">
                    <a:schemeClr val="bg1"/>
                  </a:glow>
                </a:effectLst>
                <a:cs typeface="B Mitra" panose="00000400000000000000" pitchFamily="2" charset="-78"/>
              </a:rPr>
              <a:t>تاریخ تولد</a:t>
            </a:r>
          </a:p>
        </p:txBody>
      </p:sp>
      <p:sp>
        <p:nvSpPr>
          <p:cNvPr id="18" name="Rectangle 17">
            <a:extLst>
              <a:ext uri="{FF2B5EF4-FFF2-40B4-BE49-F238E27FC236}">
                <a16:creationId xmlns:a16="http://schemas.microsoft.com/office/drawing/2014/main" id="{F1CF8FE7-593F-4A2C-AFB4-B5235B8067CF}"/>
              </a:ext>
            </a:extLst>
          </p:cNvPr>
          <p:cNvSpPr/>
          <p:nvPr/>
        </p:nvSpPr>
        <p:spPr>
          <a:xfrm>
            <a:off x="2601142" y="4815180"/>
            <a:ext cx="2654814" cy="484748"/>
          </a:xfrm>
          <a:prstGeom prst="rect">
            <a:avLst/>
          </a:prstGeom>
        </p:spPr>
        <p:txBody>
          <a:bodyPr wrap="none">
            <a:prstTxWarp prst="textInflateBottom">
              <a:avLst/>
            </a:prstTxWarp>
            <a:spAutoFit/>
          </a:bodyPr>
          <a:lstStyle/>
          <a:p>
            <a:r>
              <a:rPr lang="fa-IR" sz="2700" b="1" dirty="0">
                <a:solidFill>
                  <a:srgbClr val="002060"/>
                </a:solidFill>
                <a:effectLst>
                  <a:glow rad="127000">
                    <a:schemeClr val="bg1"/>
                  </a:glow>
                </a:effectLst>
                <a:cs typeface="B Mitra" panose="00000400000000000000" pitchFamily="2" charset="-78"/>
              </a:rPr>
              <a:t>دریافت نشان ذوالفقار</a:t>
            </a:r>
          </a:p>
        </p:txBody>
      </p:sp>
      <p:sp>
        <p:nvSpPr>
          <p:cNvPr id="19" name="Rectangle 18">
            <a:extLst>
              <a:ext uri="{FF2B5EF4-FFF2-40B4-BE49-F238E27FC236}">
                <a16:creationId xmlns:a16="http://schemas.microsoft.com/office/drawing/2014/main" id="{C30E4F92-3D96-4D82-B738-9FD16F43CAED}"/>
              </a:ext>
            </a:extLst>
          </p:cNvPr>
          <p:cNvSpPr/>
          <p:nvPr/>
        </p:nvSpPr>
        <p:spPr>
          <a:xfrm>
            <a:off x="2542927" y="3952030"/>
            <a:ext cx="2631971" cy="346249"/>
          </a:xfrm>
          <a:prstGeom prst="rect">
            <a:avLst/>
          </a:prstGeom>
        </p:spPr>
        <p:txBody>
          <a:bodyPr wrap="none">
            <a:prstTxWarp prst="textWave2">
              <a:avLst/>
            </a:prstTxWarp>
            <a:spAutoFit/>
          </a:bodyPr>
          <a:lstStyle/>
          <a:p>
            <a:r>
              <a:rPr lang="fa-IR" b="1" dirty="0">
                <a:solidFill>
                  <a:srgbClr val="002060"/>
                </a:solidFill>
                <a:effectLst>
                  <a:glow rad="127000">
                    <a:schemeClr val="bg1"/>
                  </a:glow>
                  <a:reflection blurRad="6350" stA="50000" endA="300" endPos="50000" dist="60007" dir="5400000" sy="-100000" algn="bl" rotWithShape="0"/>
                </a:effectLst>
                <a:cs typeface="B Mitra" panose="00000400000000000000" pitchFamily="2" charset="-78"/>
              </a:rPr>
              <a:t>مفتخر شدن به درجه سرلشگری</a:t>
            </a:r>
          </a:p>
        </p:txBody>
      </p:sp>
      <p:sp>
        <p:nvSpPr>
          <p:cNvPr id="20" name="Rectangle 19">
            <a:extLst>
              <a:ext uri="{FF2B5EF4-FFF2-40B4-BE49-F238E27FC236}">
                <a16:creationId xmlns:a16="http://schemas.microsoft.com/office/drawing/2014/main" id="{2571404D-8BA1-4EB8-B0A1-FE6BBDF965F3}"/>
              </a:ext>
            </a:extLst>
          </p:cNvPr>
          <p:cNvSpPr/>
          <p:nvPr/>
        </p:nvSpPr>
        <p:spPr>
          <a:xfrm>
            <a:off x="2601142" y="2764820"/>
            <a:ext cx="1831271" cy="346249"/>
          </a:xfrm>
          <a:prstGeom prst="rect">
            <a:avLst/>
          </a:prstGeom>
        </p:spPr>
        <p:txBody>
          <a:bodyPr wrap="none">
            <a:prstTxWarp prst="textTriangleInverted">
              <a:avLst/>
            </a:prstTxWarp>
            <a:spAutoFit/>
          </a:bodyPr>
          <a:lstStyle/>
          <a:p>
            <a:r>
              <a:rPr lang="fa-IR" b="1" dirty="0">
                <a:solidFill>
                  <a:srgbClr val="002060"/>
                </a:solidFill>
                <a:effectLst>
                  <a:glow rad="127000">
                    <a:schemeClr val="bg1"/>
                  </a:glow>
                </a:effectLst>
                <a:cs typeface="B Mitra" panose="00000400000000000000" pitchFamily="2" charset="-78"/>
              </a:rPr>
              <a:t>فرماندهی سپاه قدس </a:t>
            </a:r>
          </a:p>
        </p:txBody>
      </p:sp>
      <p:sp>
        <p:nvSpPr>
          <p:cNvPr id="21" name="TextBox 20">
            <a:extLst>
              <a:ext uri="{FF2B5EF4-FFF2-40B4-BE49-F238E27FC236}">
                <a16:creationId xmlns:a16="http://schemas.microsoft.com/office/drawing/2014/main" id="{0AD1EAD3-C5C6-44DA-8B0C-64AC014B3DF6}"/>
              </a:ext>
            </a:extLst>
          </p:cNvPr>
          <p:cNvSpPr txBox="1"/>
          <p:nvPr/>
        </p:nvSpPr>
        <p:spPr>
          <a:xfrm>
            <a:off x="2643253" y="1395889"/>
            <a:ext cx="2450431" cy="300083"/>
          </a:xfrm>
          <a:prstGeom prst="rect">
            <a:avLst/>
          </a:prstGeom>
        </p:spPr>
        <p:txBody>
          <a:bodyPr wrap="none">
            <a:prstTxWarp prst="textStop">
              <a:avLst/>
            </a:prstTxWarp>
            <a:spAutoFit/>
          </a:bodyPr>
          <a:lstStyle>
            <a:defPPr>
              <a:defRPr lang="fa-IR"/>
            </a:defPPr>
            <a:lvl1pPr>
              <a:defRPr sz="2400" b="1">
                <a:solidFill>
                  <a:srgbClr val="002060"/>
                </a:solidFill>
                <a:effectLst>
                  <a:glow rad="127000">
                    <a:schemeClr val="bg1"/>
                  </a:glow>
                  <a:reflection blurRad="6350" stA="50000" endA="300" endPos="50000" dist="60007" dir="5400000" sy="-100000" algn="bl" rotWithShape="0"/>
                </a:effectLst>
                <a:cs typeface="B Mitra" panose="00000400000000000000" pitchFamily="2" charset="-78"/>
              </a:defRPr>
            </a:lvl1pPr>
          </a:lstStyle>
          <a:p>
            <a:r>
              <a:rPr lang="fa-IR" sz="1500" dirty="0">
                <a:effectLst>
                  <a:glow rad="127000">
                    <a:schemeClr val="bg1"/>
                  </a:glow>
                </a:effectLst>
              </a:rPr>
              <a:t>اولین مرحله جانبازی در دفاع مقدس</a:t>
            </a:r>
          </a:p>
        </p:txBody>
      </p:sp>
      <p:sp>
        <p:nvSpPr>
          <p:cNvPr id="23" name="Rectangle 22">
            <a:extLst>
              <a:ext uri="{FF2B5EF4-FFF2-40B4-BE49-F238E27FC236}">
                <a16:creationId xmlns:a16="http://schemas.microsoft.com/office/drawing/2014/main" id="{D2804DB9-524D-4689-AFC5-9B67F9FD7F17}"/>
              </a:ext>
            </a:extLst>
          </p:cNvPr>
          <p:cNvSpPr/>
          <p:nvPr/>
        </p:nvSpPr>
        <p:spPr>
          <a:xfrm rot="20117979">
            <a:off x="-56587" y="1018423"/>
            <a:ext cx="4051109" cy="415498"/>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pPr algn="r" rtl="1"/>
            <a:r>
              <a:rPr lang="fa-IR" sz="2100" b="1" dirty="0">
                <a:solidFill>
                  <a:srgbClr val="002060"/>
                </a:solidFill>
                <a:effectLst>
                  <a:glow rad="127000">
                    <a:schemeClr val="bg1"/>
                  </a:glow>
                </a:effectLst>
                <a:cs typeface="B Mitra" panose="00000400000000000000" pitchFamily="2" charset="-78"/>
              </a:rPr>
              <a:t>مسابقه اعداد و رابطه آنها با سردار سلیمانی</a:t>
            </a:r>
          </a:p>
        </p:txBody>
      </p:sp>
    </p:spTree>
    <p:extLst>
      <p:ext uri="{BB962C8B-B14F-4D97-AF65-F5344CB8AC3E}">
        <p14:creationId xmlns:p14="http://schemas.microsoft.com/office/powerpoint/2010/main" val="15713992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6" presetClass="entr" presetSubtype="0" fill="hold" grpId="0" nodeType="clickEffect">
                                  <p:stCondLst>
                                    <p:cond delay="0"/>
                                  </p:stCondLst>
                                  <p:iterate type="lt">
                                    <p:tmPct val="10000"/>
                                  </p:iterate>
                                  <p:childTnLst>
                                    <p:set>
                                      <p:cBhvr>
                                        <p:cTn id="18" dur="1" fill="hold">
                                          <p:stCondLst>
                                            <p:cond delay="0"/>
                                          </p:stCondLst>
                                        </p:cTn>
                                        <p:tgtEl>
                                          <p:spTgt spid="14"/>
                                        </p:tgtEl>
                                        <p:attrNameLst>
                                          <p:attrName>style.visibility</p:attrName>
                                        </p:attrNameLst>
                                      </p:cBhvr>
                                      <p:to>
                                        <p:strVal val="visible"/>
                                      </p:to>
                                    </p:set>
                                    <p:anim by="(-#ppt_w*2)" calcmode="lin" valueType="num">
                                      <p:cBhvr rctx="PPT">
                                        <p:cTn id="19" dur="500" autoRev="1" fill="hold">
                                          <p:stCondLst>
                                            <p:cond delay="0"/>
                                          </p:stCondLst>
                                        </p:cTn>
                                        <p:tgtEl>
                                          <p:spTgt spid="14"/>
                                        </p:tgtEl>
                                        <p:attrNameLst>
                                          <p:attrName>ppt_w</p:attrName>
                                        </p:attrNameLst>
                                      </p:cBhvr>
                                    </p:anim>
                                    <p:anim by="(#ppt_w*0.50)" calcmode="lin" valueType="num">
                                      <p:cBhvr>
                                        <p:cTn id="20" dur="500" decel="50000" autoRev="1" fill="hold">
                                          <p:stCondLst>
                                            <p:cond delay="0"/>
                                          </p:stCondLst>
                                        </p:cTn>
                                        <p:tgtEl>
                                          <p:spTgt spid="14"/>
                                        </p:tgtEl>
                                        <p:attrNameLst>
                                          <p:attrName>ppt_x</p:attrName>
                                        </p:attrNameLst>
                                      </p:cBhvr>
                                    </p:anim>
                                    <p:anim from="(-#ppt_h/2)" to="(#ppt_y)" calcmode="lin" valueType="num">
                                      <p:cBhvr>
                                        <p:cTn id="21" dur="1000" fill="hold">
                                          <p:stCondLst>
                                            <p:cond delay="0"/>
                                          </p:stCondLst>
                                        </p:cTn>
                                        <p:tgtEl>
                                          <p:spTgt spid="14"/>
                                        </p:tgtEl>
                                        <p:attrNameLst>
                                          <p:attrName>ppt_y</p:attrName>
                                        </p:attrNameLst>
                                      </p:cBhvr>
                                    </p:anim>
                                    <p:animRot by="21600000">
                                      <p:cBhvr>
                                        <p:cTn id="22" dur="1000" fill="hold">
                                          <p:stCondLst>
                                            <p:cond delay="0"/>
                                          </p:stCondLst>
                                        </p:cTn>
                                        <p:tgtEl>
                                          <p:spTgt spid="1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anim calcmode="lin" valueType="num">
                                      <p:cBhvr>
                                        <p:cTn id="28" dur="2000" fill="hold"/>
                                        <p:tgtEl>
                                          <p:spTgt spid="8"/>
                                        </p:tgtEl>
                                        <p:attrNameLst>
                                          <p:attrName>ppt_w</p:attrName>
                                        </p:attrNameLst>
                                      </p:cBhvr>
                                      <p:tavLst>
                                        <p:tav tm="0" fmla="#ppt_w*sin(2.5*pi*$)">
                                          <p:val>
                                            <p:fltVal val="0"/>
                                          </p:val>
                                        </p:tav>
                                        <p:tav tm="100000">
                                          <p:val>
                                            <p:fltVal val="1"/>
                                          </p:val>
                                        </p:tav>
                                      </p:tavLst>
                                    </p:anim>
                                    <p:anim calcmode="lin" valueType="num">
                                      <p:cBhvr>
                                        <p:cTn id="2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56" presetClass="entr" presetSubtype="0" fill="hold" grpId="0" nodeType="clickEffect">
                                  <p:stCondLst>
                                    <p:cond delay="0"/>
                                  </p:stCondLst>
                                  <p:iterate type="lt">
                                    <p:tmPct val="10000"/>
                                  </p:iterate>
                                  <p:childTnLst>
                                    <p:set>
                                      <p:cBhvr>
                                        <p:cTn id="33" dur="1" fill="hold">
                                          <p:stCondLst>
                                            <p:cond delay="0"/>
                                          </p:stCondLst>
                                        </p:cTn>
                                        <p:tgtEl>
                                          <p:spTgt spid="15"/>
                                        </p:tgtEl>
                                        <p:attrNameLst>
                                          <p:attrName>style.visibility</p:attrName>
                                        </p:attrNameLst>
                                      </p:cBhvr>
                                      <p:to>
                                        <p:strVal val="visible"/>
                                      </p:to>
                                    </p:set>
                                    <p:anim by="(-#ppt_w*2)" calcmode="lin" valueType="num">
                                      <p:cBhvr rctx="PPT">
                                        <p:cTn id="34" dur="500" autoRev="1" fill="hold">
                                          <p:stCondLst>
                                            <p:cond delay="0"/>
                                          </p:stCondLst>
                                        </p:cTn>
                                        <p:tgtEl>
                                          <p:spTgt spid="15"/>
                                        </p:tgtEl>
                                        <p:attrNameLst>
                                          <p:attrName>ppt_w</p:attrName>
                                        </p:attrNameLst>
                                      </p:cBhvr>
                                    </p:anim>
                                    <p:anim by="(#ppt_w*0.50)" calcmode="lin" valueType="num">
                                      <p:cBhvr>
                                        <p:cTn id="35" dur="500" decel="50000" autoRev="1" fill="hold">
                                          <p:stCondLst>
                                            <p:cond delay="0"/>
                                          </p:stCondLst>
                                        </p:cTn>
                                        <p:tgtEl>
                                          <p:spTgt spid="15"/>
                                        </p:tgtEl>
                                        <p:attrNameLst>
                                          <p:attrName>ppt_x</p:attrName>
                                        </p:attrNameLst>
                                      </p:cBhvr>
                                    </p:anim>
                                    <p:anim from="(-#ppt_h/2)" to="(#ppt_y)" calcmode="lin" valueType="num">
                                      <p:cBhvr>
                                        <p:cTn id="36" dur="1000" fill="hold">
                                          <p:stCondLst>
                                            <p:cond delay="0"/>
                                          </p:stCondLst>
                                        </p:cTn>
                                        <p:tgtEl>
                                          <p:spTgt spid="15"/>
                                        </p:tgtEl>
                                        <p:attrNameLst>
                                          <p:attrName>ppt_y</p:attrName>
                                        </p:attrNameLst>
                                      </p:cBhvr>
                                    </p:anim>
                                    <p:animRot by="21600000">
                                      <p:cBhvr>
                                        <p:cTn id="37" dur="1000" fill="hold">
                                          <p:stCondLst>
                                            <p:cond delay="0"/>
                                          </p:stCondLst>
                                        </p:cTn>
                                        <p:tgtEl>
                                          <p:spTgt spid="15"/>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0"/>
                                        <p:tgtEl>
                                          <p:spTgt spid="9"/>
                                        </p:tgtEl>
                                      </p:cBhvr>
                                    </p:animEffect>
                                    <p:anim calcmode="lin" valueType="num">
                                      <p:cBhvr>
                                        <p:cTn id="43" dur="2000" fill="hold"/>
                                        <p:tgtEl>
                                          <p:spTgt spid="9"/>
                                        </p:tgtEl>
                                        <p:attrNameLst>
                                          <p:attrName>ppt_w</p:attrName>
                                        </p:attrNameLst>
                                      </p:cBhvr>
                                      <p:tavLst>
                                        <p:tav tm="0" fmla="#ppt_w*sin(2.5*pi*$)">
                                          <p:val>
                                            <p:fltVal val="0"/>
                                          </p:val>
                                        </p:tav>
                                        <p:tav tm="100000">
                                          <p:val>
                                            <p:fltVal val="1"/>
                                          </p:val>
                                        </p:tav>
                                      </p:tavLst>
                                    </p:anim>
                                    <p:anim calcmode="lin" valueType="num">
                                      <p:cBhvr>
                                        <p:cTn id="44"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2000"/>
                                        <p:tgtEl>
                                          <p:spTgt spid="7"/>
                                        </p:tgtEl>
                                      </p:cBhvr>
                                    </p:animEffect>
                                    <p:anim calcmode="lin" valueType="num">
                                      <p:cBhvr>
                                        <p:cTn id="56" dur="2000" fill="hold"/>
                                        <p:tgtEl>
                                          <p:spTgt spid="7"/>
                                        </p:tgtEl>
                                        <p:attrNameLst>
                                          <p:attrName>ppt_w</p:attrName>
                                        </p:attrNameLst>
                                      </p:cBhvr>
                                      <p:tavLst>
                                        <p:tav tm="0" fmla="#ppt_w*sin(2.5*pi*$)">
                                          <p:val>
                                            <p:fltVal val="0"/>
                                          </p:val>
                                        </p:tav>
                                        <p:tav tm="100000">
                                          <p:val>
                                            <p:fltVal val="1"/>
                                          </p:val>
                                        </p:tav>
                                      </p:tavLst>
                                    </p:anim>
                                    <p:anim calcmode="lin" valueType="num">
                                      <p:cBhvr>
                                        <p:cTn id="57"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45" presetClass="entr" presetSubtype="0"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2000"/>
                                        <p:tgtEl>
                                          <p:spTgt spid="10"/>
                                        </p:tgtEl>
                                      </p:cBhvr>
                                    </p:animEffect>
                                    <p:anim calcmode="lin" valueType="num">
                                      <p:cBhvr>
                                        <p:cTn id="81" dur="2000" fill="hold"/>
                                        <p:tgtEl>
                                          <p:spTgt spid="10"/>
                                        </p:tgtEl>
                                        <p:attrNameLst>
                                          <p:attrName>ppt_w</p:attrName>
                                        </p:attrNameLst>
                                      </p:cBhvr>
                                      <p:tavLst>
                                        <p:tav tm="0" fmla="#ppt_w*sin(2.5*pi*$)">
                                          <p:val>
                                            <p:fltVal val="0"/>
                                          </p:val>
                                        </p:tav>
                                        <p:tav tm="100000">
                                          <p:val>
                                            <p:fltVal val="1"/>
                                          </p:val>
                                        </p:tav>
                                      </p:tavLst>
                                    </p:anim>
                                    <p:anim calcmode="lin" valueType="num">
                                      <p:cBhvr>
                                        <p:cTn id="82"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13" presetClass="entr" presetSubtype="16"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plus(in)">
                                      <p:cBhvr>
                                        <p:cTn id="87" dur="20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45" presetClass="entr" presetSubtype="0" fill="hold" grpId="0" nodeType="click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fade">
                                      <p:cBhvr>
                                        <p:cTn id="92" dur="2000"/>
                                        <p:tgtEl>
                                          <p:spTgt spid="11"/>
                                        </p:tgtEl>
                                      </p:cBhvr>
                                    </p:animEffect>
                                    <p:anim calcmode="lin" valueType="num">
                                      <p:cBhvr>
                                        <p:cTn id="93" dur="2000" fill="hold"/>
                                        <p:tgtEl>
                                          <p:spTgt spid="11"/>
                                        </p:tgtEl>
                                        <p:attrNameLst>
                                          <p:attrName>ppt_w</p:attrName>
                                        </p:attrNameLst>
                                      </p:cBhvr>
                                      <p:tavLst>
                                        <p:tav tm="0" fmla="#ppt_w*sin(2.5*pi*$)">
                                          <p:val>
                                            <p:fltVal val="0"/>
                                          </p:val>
                                        </p:tav>
                                        <p:tav tm="100000">
                                          <p:val>
                                            <p:fltVal val="1"/>
                                          </p:val>
                                        </p:tav>
                                      </p:tavLst>
                                    </p:anim>
                                    <p:anim calcmode="lin" valueType="num">
                                      <p:cBhvr>
                                        <p:cTn id="94"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16" presetClass="entr" presetSubtype="37" fill="hold" grpId="0" nodeType="click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barn(outVertical)">
                                      <p:cBhvr>
                                        <p:cTn id="99" dur="500"/>
                                        <p:tgtEl>
                                          <p:spTgt spid="20"/>
                                        </p:tgtEl>
                                      </p:cBhvr>
                                    </p:animEffect>
                                  </p:childTnLst>
                                </p:cTn>
                              </p:par>
                            </p:childTnLst>
                          </p:cTn>
                        </p:par>
                      </p:childTnLst>
                    </p:cTn>
                  </p:par>
                  <p:par>
                    <p:cTn id="100" fill="hold">
                      <p:stCondLst>
                        <p:cond delay="indefinite"/>
                      </p:stCondLst>
                      <p:childTnLst>
                        <p:par>
                          <p:cTn id="101" fill="hold">
                            <p:stCondLst>
                              <p:cond delay="0"/>
                            </p:stCondLst>
                            <p:childTnLst>
                              <p:par>
                                <p:cTn id="102" presetID="45" presetClass="entr" presetSubtype="0" fill="hold" grpId="0" nodeType="clickEffect">
                                  <p:stCondLst>
                                    <p:cond delay="0"/>
                                  </p:stCondLst>
                                  <p:childTnLst>
                                    <p:set>
                                      <p:cBhvr>
                                        <p:cTn id="103" dur="1" fill="hold">
                                          <p:stCondLst>
                                            <p:cond delay="0"/>
                                          </p:stCondLst>
                                        </p:cTn>
                                        <p:tgtEl>
                                          <p:spTgt spid="12"/>
                                        </p:tgtEl>
                                        <p:attrNameLst>
                                          <p:attrName>style.visibility</p:attrName>
                                        </p:attrNameLst>
                                      </p:cBhvr>
                                      <p:to>
                                        <p:strVal val="visible"/>
                                      </p:to>
                                    </p:set>
                                    <p:animEffect transition="in" filter="fade">
                                      <p:cBhvr>
                                        <p:cTn id="104" dur="2000"/>
                                        <p:tgtEl>
                                          <p:spTgt spid="12"/>
                                        </p:tgtEl>
                                      </p:cBhvr>
                                    </p:animEffect>
                                    <p:anim calcmode="lin" valueType="num">
                                      <p:cBhvr>
                                        <p:cTn id="105" dur="2000" fill="hold"/>
                                        <p:tgtEl>
                                          <p:spTgt spid="12"/>
                                        </p:tgtEl>
                                        <p:attrNameLst>
                                          <p:attrName>ppt_w</p:attrName>
                                        </p:attrNameLst>
                                      </p:cBhvr>
                                      <p:tavLst>
                                        <p:tav tm="0" fmla="#ppt_w*sin(2.5*pi*$)">
                                          <p:val>
                                            <p:fltVal val="0"/>
                                          </p:val>
                                        </p:tav>
                                        <p:tav tm="100000">
                                          <p:val>
                                            <p:fltVal val="1"/>
                                          </p:val>
                                        </p:tav>
                                      </p:tavLst>
                                    </p:anim>
                                    <p:anim calcmode="lin" valueType="num">
                                      <p:cBhvr>
                                        <p:cTn id="106"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07" fill="hold">
                      <p:stCondLst>
                        <p:cond delay="indefinite"/>
                      </p:stCondLst>
                      <p:childTnLst>
                        <p:par>
                          <p:cTn id="108" fill="hold">
                            <p:stCondLst>
                              <p:cond delay="0"/>
                            </p:stCondLst>
                            <p:childTnLst>
                              <p:par>
                                <p:cTn id="109" presetID="41" presetClass="entr" presetSubtype="0" fill="hold" nodeType="clickEffect">
                                  <p:stCondLst>
                                    <p:cond delay="0"/>
                                  </p:stCondLst>
                                  <p:iterate type="lt">
                                    <p:tmPct val="10000"/>
                                  </p:iterate>
                                  <p:childTnLst>
                                    <p:set>
                                      <p:cBhvr>
                                        <p:cTn id="110" dur="1" fill="hold">
                                          <p:stCondLst>
                                            <p:cond delay="0"/>
                                          </p:stCondLst>
                                        </p:cTn>
                                        <p:tgtEl>
                                          <p:spTgt spid="19">
                                            <p:txEl>
                                              <p:pRg st="0" end="0"/>
                                            </p:txEl>
                                          </p:spTgt>
                                        </p:tgtEl>
                                        <p:attrNameLst>
                                          <p:attrName>style.visibility</p:attrName>
                                        </p:attrNameLst>
                                      </p:cBhvr>
                                      <p:to>
                                        <p:strVal val="visible"/>
                                      </p:to>
                                    </p:set>
                                    <p:anim calcmode="lin" valueType="num">
                                      <p:cBhvr>
                                        <p:cTn id="111" dur="500" fill="hold"/>
                                        <p:tgtEl>
                                          <p:spTgt spid="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12" dur="500" fill="hold"/>
                                        <p:tgtEl>
                                          <p:spTgt spid="19">
                                            <p:txEl>
                                              <p:pRg st="0" end="0"/>
                                            </p:txEl>
                                          </p:spTgt>
                                        </p:tgtEl>
                                        <p:attrNameLst>
                                          <p:attrName>ppt_y</p:attrName>
                                        </p:attrNameLst>
                                      </p:cBhvr>
                                      <p:tavLst>
                                        <p:tav tm="0">
                                          <p:val>
                                            <p:strVal val="#ppt_y"/>
                                          </p:val>
                                        </p:tav>
                                        <p:tav tm="100000">
                                          <p:val>
                                            <p:strVal val="#ppt_y"/>
                                          </p:val>
                                        </p:tav>
                                      </p:tavLst>
                                    </p:anim>
                                    <p:anim calcmode="lin" valueType="num">
                                      <p:cBhvr>
                                        <p:cTn id="113" dur="500" fill="hold"/>
                                        <p:tgtEl>
                                          <p:spTgt spid="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14" dur="500" fill="hold"/>
                                        <p:tgtEl>
                                          <p:spTgt spid="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5" dur="500" tmFilter="0,0; .5, 1; 1, 1"/>
                                        <p:tgtEl>
                                          <p:spTgt spid="19">
                                            <p:txEl>
                                              <p:pRg st="0" end="0"/>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45" presetClass="entr" presetSubtype="0" fill="hold" grpId="0" nodeType="click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fade">
                                      <p:cBhvr>
                                        <p:cTn id="120" dur="2000"/>
                                        <p:tgtEl>
                                          <p:spTgt spid="13"/>
                                        </p:tgtEl>
                                      </p:cBhvr>
                                    </p:animEffect>
                                    <p:anim calcmode="lin" valueType="num">
                                      <p:cBhvr>
                                        <p:cTn id="121" dur="2000" fill="hold"/>
                                        <p:tgtEl>
                                          <p:spTgt spid="13"/>
                                        </p:tgtEl>
                                        <p:attrNameLst>
                                          <p:attrName>ppt_w</p:attrName>
                                        </p:attrNameLst>
                                      </p:cBhvr>
                                      <p:tavLst>
                                        <p:tav tm="0" fmla="#ppt_w*sin(2.5*pi*$)">
                                          <p:val>
                                            <p:fltVal val="0"/>
                                          </p:val>
                                        </p:tav>
                                        <p:tav tm="100000">
                                          <p:val>
                                            <p:fltVal val="1"/>
                                          </p:val>
                                        </p:tav>
                                      </p:tavLst>
                                    </p:anim>
                                    <p:anim calcmode="lin" valueType="num">
                                      <p:cBhvr>
                                        <p:cTn id="122"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23" fill="hold">
                      <p:stCondLst>
                        <p:cond delay="indefinite"/>
                      </p:stCondLst>
                      <p:childTnLst>
                        <p:par>
                          <p:cTn id="124" fill="hold">
                            <p:stCondLst>
                              <p:cond delay="0"/>
                            </p:stCondLst>
                            <p:childTnLst>
                              <p:par>
                                <p:cTn id="125" presetID="31" presetClass="entr" presetSubtype="0" fill="hold" grpId="0" nodeType="clickEffect">
                                  <p:stCondLst>
                                    <p:cond delay="0"/>
                                  </p:stCondLst>
                                  <p:childTnLst>
                                    <p:set>
                                      <p:cBhvr>
                                        <p:cTn id="126" dur="1" fill="hold">
                                          <p:stCondLst>
                                            <p:cond delay="0"/>
                                          </p:stCondLst>
                                        </p:cTn>
                                        <p:tgtEl>
                                          <p:spTgt spid="18"/>
                                        </p:tgtEl>
                                        <p:attrNameLst>
                                          <p:attrName>style.visibility</p:attrName>
                                        </p:attrNameLst>
                                      </p:cBhvr>
                                      <p:to>
                                        <p:strVal val="visible"/>
                                      </p:to>
                                    </p:set>
                                    <p:anim calcmode="lin" valueType="num">
                                      <p:cBhvr>
                                        <p:cTn id="127" dur="1000" fill="hold"/>
                                        <p:tgtEl>
                                          <p:spTgt spid="18"/>
                                        </p:tgtEl>
                                        <p:attrNameLst>
                                          <p:attrName>ppt_w</p:attrName>
                                        </p:attrNameLst>
                                      </p:cBhvr>
                                      <p:tavLst>
                                        <p:tav tm="0">
                                          <p:val>
                                            <p:fltVal val="0"/>
                                          </p:val>
                                        </p:tav>
                                        <p:tav tm="100000">
                                          <p:val>
                                            <p:strVal val="#ppt_w"/>
                                          </p:val>
                                        </p:tav>
                                      </p:tavLst>
                                    </p:anim>
                                    <p:anim calcmode="lin" valueType="num">
                                      <p:cBhvr>
                                        <p:cTn id="128" dur="1000" fill="hold"/>
                                        <p:tgtEl>
                                          <p:spTgt spid="18"/>
                                        </p:tgtEl>
                                        <p:attrNameLst>
                                          <p:attrName>ppt_h</p:attrName>
                                        </p:attrNameLst>
                                      </p:cBhvr>
                                      <p:tavLst>
                                        <p:tav tm="0">
                                          <p:val>
                                            <p:fltVal val="0"/>
                                          </p:val>
                                        </p:tav>
                                        <p:tav tm="100000">
                                          <p:val>
                                            <p:strVal val="#ppt_h"/>
                                          </p:val>
                                        </p:tav>
                                      </p:tavLst>
                                    </p:anim>
                                    <p:anim calcmode="lin" valueType="num">
                                      <p:cBhvr>
                                        <p:cTn id="129" dur="1000" fill="hold"/>
                                        <p:tgtEl>
                                          <p:spTgt spid="18"/>
                                        </p:tgtEl>
                                        <p:attrNameLst>
                                          <p:attrName>style.rotation</p:attrName>
                                        </p:attrNameLst>
                                      </p:cBhvr>
                                      <p:tavLst>
                                        <p:tav tm="0">
                                          <p:val>
                                            <p:fltVal val="90"/>
                                          </p:val>
                                        </p:tav>
                                        <p:tav tm="100000">
                                          <p:val>
                                            <p:fltVal val="0"/>
                                          </p:val>
                                        </p:tav>
                                      </p:tavLst>
                                    </p:anim>
                                    <p:animEffect transition="in" filter="fade">
                                      <p:cBhvr>
                                        <p:cTn id="13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p:bldP spid="15" grpId="0"/>
      <p:bldP spid="16" grpId="0"/>
      <p:bldP spid="17" grpId="0"/>
      <p:bldP spid="18" grpId="0"/>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Content Placeholder 4"/>
          <p:cNvPicPr>
            <a:picLocks noChangeAspect="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r="8730" b="-257"/>
          <a:stretch/>
        </p:blipFill>
        <p:spPr bwMode="auto">
          <a:xfrm>
            <a:off x="1055440" y="260648"/>
            <a:ext cx="6439297" cy="5472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46987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5600" y="548680"/>
            <a:ext cx="4913784" cy="4285912"/>
          </a:xfrm>
          <a:prstGeom prst="rect">
            <a:avLst/>
          </a:prstGeom>
          <a:ln>
            <a:noFill/>
          </a:ln>
          <a:effectLst>
            <a:softEdge rad="112500"/>
          </a:effectLst>
        </p:spPr>
      </p:pic>
    </p:spTree>
    <p:extLst>
      <p:ext uri="{BB962C8B-B14F-4D97-AF65-F5344CB8AC3E}">
        <p14:creationId xmlns:p14="http://schemas.microsoft.com/office/powerpoint/2010/main" val="1273475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7027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007768" y="2636912"/>
            <a:ext cx="7160935" cy="1015663"/>
          </a:xfrm>
          <a:prstGeom prst="rect">
            <a:avLst/>
          </a:prstGeom>
        </p:spPr>
        <p:txBody>
          <a:bodyPr wrap="none">
            <a:spAutoFit/>
          </a:bodyPr>
          <a:lstStyle/>
          <a:p>
            <a:r>
              <a:rPr lang="fa-IR" sz="6000" dirty="0">
                <a:solidFill>
                  <a:srgbClr val="7030A0"/>
                </a:solidFill>
                <a:cs typeface="B Jadid" panose="00000700000000000000" pitchFamily="2" charset="-78"/>
              </a:rPr>
              <a:t>بسم الله الرحمن الرحیم</a:t>
            </a:r>
            <a:endParaRPr lang="en-US" sz="6000" dirty="0">
              <a:solidFill>
                <a:srgbClr val="7030A0"/>
              </a:solidFill>
              <a:cs typeface="B Jadid" panose="00000700000000000000" pitchFamily="2" charset="-78"/>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9861" y1="10000" x2="70417" y2="7639"/>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7368" y="908720"/>
            <a:ext cx="3312368" cy="3312368"/>
          </a:xfrm>
          <a:prstGeom prst="rect">
            <a:avLst/>
          </a:prstGeom>
        </p:spPr>
      </p:pic>
    </p:spTree>
    <p:extLst>
      <p:ext uri="{BB962C8B-B14F-4D97-AF65-F5344CB8AC3E}">
        <p14:creationId xmlns:p14="http://schemas.microsoft.com/office/powerpoint/2010/main" val="41001579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807968" y="1196752"/>
            <a:ext cx="3100529" cy="2215991"/>
          </a:xfrm>
          <a:prstGeom prst="rect">
            <a:avLst/>
          </a:prstGeom>
        </p:spPr>
        <p:txBody>
          <a:bodyPr wrap="none">
            <a:spAutoFit/>
          </a:bodyPr>
          <a:lstStyle/>
          <a:p>
            <a:r>
              <a:rPr lang="fa-IR" sz="13800" dirty="0">
                <a:solidFill>
                  <a:srgbClr val="7030A0"/>
                </a:solidFill>
                <a:cs typeface="B Titr" panose="00000700000000000000" pitchFamily="2" charset="-78"/>
              </a:rPr>
              <a:t>سلام</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9861" y1="10000" x2="70417" y2="7639"/>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7368" y="908720"/>
            <a:ext cx="3312368" cy="3312368"/>
          </a:xfrm>
          <a:prstGeom prst="rect">
            <a:avLst/>
          </a:prstGeom>
        </p:spPr>
      </p:pic>
    </p:spTree>
    <p:extLst>
      <p:ext uri="{BB962C8B-B14F-4D97-AF65-F5344CB8AC3E}">
        <p14:creationId xmlns:p14="http://schemas.microsoft.com/office/powerpoint/2010/main" val="1002707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Action Button: Home 5">
            <a:hlinkClick r:id="" action="ppaction://hlinkshowjump?jump=firstslide" highlightClick="1"/>
          </p:cNvPr>
          <p:cNvSpPr/>
          <p:nvPr/>
        </p:nvSpPr>
        <p:spPr>
          <a:xfrm>
            <a:off x="8946905" y="6082243"/>
            <a:ext cx="428058" cy="254941"/>
          </a:xfrm>
          <a:prstGeom prst="actionButtonHome">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83411" tIns="41705" rIns="83411" bIns="41705" rtlCol="0" anchor="ctr"/>
          <a:lstStyle/>
          <a:p>
            <a:pPr algn="ctr"/>
            <a:endParaRPr lang="en-US"/>
          </a:p>
        </p:txBody>
      </p:sp>
      <p:sp>
        <p:nvSpPr>
          <p:cNvPr id="14" name="TextBox 13"/>
          <p:cNvSpPr txBox="1"/>
          <p:nvPr/>
        </p:nvSpPr>
        <p:spPr>
          <a:xfrm>
            <a:off x="5073393" y="1124744"/>
            <a:ext cx="3882711" cy="2928461"/>
          </a:xfrm>
          <a:prstGeom prst="wedgeRoundRectCallout">
            <a:avLst/>
          </a:prstGeom>
        </p:spPr>
        <p:style>
          <a:lnRef idx="1">
            <a:schemeClr val="accent4"/>
          </a:lnRef>
          <a:fillRef idx="3">
            <a:schemeClr val="accent4"/>
          </a:fillRef>
          <a:effectRef idx="2">
            <a:schemeClr val="accent4"/>
          </a:effectRef>
          <a:fontRef idx="minor">
            <a:schemeClr val="lt1"/>
          </a:fontRef>
        </p:style>
        <p:txBody>
          <a:bodyPr wrap="square" rtlCol="1">
            <a:spAutoFit/>
          </a:bodyPr>
          <a:lstStyle/>
          <a:p>
            <a:pPr algn="ctr" rtl="1"/>
            <a:r>
              <a:rPr lang="fa-IR" sz="16600" b="1" dirty="0" smtClean="0">
                <a:cs typeface="B Titr" panose="00000700000000000000" pitchFamily="2" charset="-78"/>
              </a:rPr>
              <a:t>20</a:t>
            </a:r>
            <a:endParaRPr lang="fa-IR" sz="16600" b="1" dirty="0">
              <a:cs typeface="B Titr" panose="00000700000000000000" pitchFamily="2" charset="-78"/>
            </a:endParaRPr>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58863" y="1124744"/>
            <a:ext cx="3174498" cy="3174498"/>
          </a:xfrm>
          <a:prstGeom prst="rect">
            <a:avLst/>
          </a:prstGeom>
        </p:spPr>
      </p:pic>
      <p:sp>
        <p:nvSpPr>
          <p:cNvPr id="2" name="Rectangle 1"/>
          <p:cNvSpPr/>
          <p:nvPr/>
        </p:nvSpPr>
        <p:spPr>
          <a:xfrm>
            <a:off x="3863752" y="3936527"/>
            <a:ext cx="6621113" cy="2400657"/>
          </a:xfrm>
          <a:prstGeom prst="rect">
            <a:avLst/>
          </a:prstGeom>
        </p:spPr>
        <p:txBody>
          <a:bodyPr wrap="square">
            <a:spAutoFit/>
          </a:bodyPr>
          <a:lstStyle/>
          <a:p>
            <a:pPr algn="ctr"/>
            <a:r>
              <a:rPr lang="fa-IR" sz="5400" b="1" dirty="0" smtClean="0">
                <a:solidFill>
                  <a:srgbClr val="FF0000"/>
                </a:solidFill>
                <a:cs typeface="B Titr" panose="00000700000000000000" pitchFamily="2" charset="-78"/>
              </a:rPr>
              <a:t>تولد</a:t>
            </a:r>
            <a:r>
              <a:rPr lang="en-US" sz="5400" b="1" dirty="0" smtClean="0">
                <a:solidFill>
                  <a:srgbClr val="FF0000"/>
                </a:solidFill>
                <a:cs typeface="B Titr" panose="00000700000000000000" pitchFamily="2" charset="-78"/>
              </a:rPr>
              <a:t> </a:t>
            </a:r>
            <a:r>
              <a:rPr lang="fa-IR" sz="2000" b="1" dirty="0">
                <a:solidFill>
                  <a:srgbClr val="002060"/>
                </a:solidFill>
                <a:cs typeface="B Titr" panose="00000700000000000000" pitchFamily="2" charset="-78"/>
              </a:rPr>
              <a:t>20 اسفند </a:t>
            </a:r>
            <a:r>
              <a:rPr lang="fa-IR" sz="2000" b="1" dirty="0" smtClean="0">
                <a:solidFill>
                  <a:srgbClr val="002060"/>
                </a:solidFill>
                <a:cs typeface="B Titr" panose="00000700000000000000" pitchFamily="2" charset="-78"/>
              </a:rPr>
              <a:t>۱۳۳۵</a:t>
            </a:r>
            <a:r>
              <a:rPr lang="fa-IR" sz="9600" b="1" dirty="0" smtClean="0">
                <a:cs typeface="B Titr" panose="00000700000000000000" pitchFamily="2" charset="-78"/>
              </a:rPr>
              <a:t> </a:t>
            </a:r>
            <a:endParaRPr lang="en-US" sz="9600" dirty="0">
              <a:solidFill>
                <a:srgbClr val="FF0000"/>
              </a:solidFill>
            </a:endParaRPr>
          </a:p>
          <a:p>
            <a:pPr algn="ctr"/>
            <a:endParaRPr lang="en-US" sz="5400" b="1" dirty="0" smtClean="0">
              <a:solidFill>
                <a:srgbClr val="FF0000"/>
              </a:solidFill>
              <a:cs typeface="B Titr" panose="00000700000000000000" pitchFamily="2" charset="-78"/>
            </a:endParaRPr>
          </a:p>
        </p:txBody>
      </p:sp>
      <p:sp>
        <p:nvSpPr>
          <p:cNvPr id="3" name="Rectangle 2"/>
          <p:cNvSpPr/>
          <p:nvPr/>
        </p:nvSpPr>
        <p:spPr>
          <a:xfrm>
            <a:off x="4709469" y="404664"/>
            <a:ext cx="4610558" cy="461665"/>
          </a:xfrm>
          <a:prstGeom prst="rect">
            <a:avLst/>
          </a:prstGeom>
        </p:spPr>
        <p:txBody>
          <a:bodyPr wrap="none">
            <a:spAutoFit/>
          </a:bodyPr>
          <a:lstStyle/>
          <a:p>
            <a:pPr algn="r" rtl="1"/>
            <a:r>
              <a:rPr lang="fa-IR" sz="2400" b="1" dirty="0">
                <a:solidFill>
                  <a:srgbClr val="002060"/>
                </a:solidFill>
                <a:effectLst>
                  <a:glow rad="127000">
                    <a:schemeClr val="bg1"/>
                  </a:glow>
                </a:effectLst>
                <a:cs typeface="B Mitra" panose="00000400000000000000" pitchFamily="2" charset="-78"/>
              </a:rPr>
              <a:t>مسابقه اعداد و رابطه آنها با سردار سلیمانی</a:t>
            </a:r>
          </a:p>
        </p:txBody>
      </p:sp>
    </p:spTree>
    <p:extLst>
      <p:ext uri="{BB962C8B-B14F-4D97-AF65-F5344CB8AC3E}">
        <p14:creationId xmlns:p14="http://schemas.microsoft.com/office/powerpoint/2010/main" val="2170224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9696" y="1916832"/>
            <a:ext cx="7934672" cy="1143000"/>
          </a:xfrm>
        </p:spPr>
        <p:txBody>
          <a:bodyPr/>
          <a:lstStyle/>
          <a:p>
            <a:r>
              <a:rPr lang="fa-IR" sz="6000" dirty="0" smtClean="0">
                <a:solidFill>
                  <a:srgbClr val="7030A0"/>
                </a:solidFill>
                <a:cs typeface="B Titr" panose="00000700000000000000" pitchFamily="2" charset="-78"/>
              </a:rPr>
              <a:t>احترام و کمک به پدر</a:t>
            </a:r>
            <a:endParaRPr lang="en-US" sz="6000" dirty="0">
              <a:solidFill>
                <a:srgbClr val="7030A0"/>
              </a:solidFill>
              <a:cs typeface="B Titr" panose="00000700000000000000" pitchFamily="2" charset="-78"/>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27957"/>
          <a:stretch/>
        </p:blipFill>
        <p:spPr>
          <a:xfrm>
            <a:off x="551384" y="1052736"/>
            <a:ext cx="3150207" cy="3240360"/>
          </a:xfrm>
          <a:prstGeom prst="rect">
            <a:avLst/>
          </a:prstGeom>
          <a:ln>
            <a:noFill/>
          </a:ln>
          <a:effectLst>
            <a:softEdge rad="112500"/>
          </a:effectLst>
        </p:spPr>
      </p:pic>
    </p:spTree>
    <p:extLst>
      <p:ext uri="{BB962C8B-B14F-4D97-AF65-F5344CB8AC3E}">
        <p14:creationId xmlns:p14="http://schemas.microsoft.com/office/powerpoint/2010/main" val="30580695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51784" y="2348880"/>
            <a:ext cx="6062464" cy="1143000"/>
          </a:xfrm>
        </p:spPr>
        <p:txBody>
          <a:bodyPr/>
          <a:lstStyle/>
          <a:p>
            <a:r>
              <a:rPr lang="fa-IR" sz="6600" dirty="0" smtClean="0">
                <a:solidFill>
                  <a:srgbClr val="7030A0"/>
                </a:solidFill>
                <a:cs typeface="B Titr" panose="00000700000000000000" pitchFamily="2" charset="-78"/>
              </a:rPr>
              <a:t>احترام به مادر</a:t>
            </a:r>
            <a:endParaRPr lang="en-US" sz="6600" dirty="0">
              <a:solidFill>
                <a:srgbClr val="7030A0"/>
              </a:solidFill>
              <a:cs typeface="B Titr" panose="00000700000000000000" pitchFamily="2" charset="-78"/>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9313" t="2751" r="9313" b="27951"/>
          <a:stretch/>
        </p:blipFill>
        <p:spPr>
          <a:xfrm>
            <a:off x="551384" y="908720"/>
            <a:ext cx="3111619" cy="3312368"/>
          </a:xfrm>
          <a:prstGeom prst="rect">
            <a:avLst/>
          </a:prstGeom>
          <a:ln>
            <a:noFill/>
          </a:ln>
          <a:effectLst>
            <a:softEdge rad="112500"/>
          </a:effectLst>
        </p:spPr>
      </p:pic>
    </p:spTree>
    <p:extLst>
      <p:ext uri="{BB962C8B-B14F-4D97-AF65-F5344CB8AC3E}">
        <p14:creationId xmlns:p14="http://schemas.microsoft.com/office/powerpoint/2010/main" val="796051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7648" y="404664"/>
            <a:ext cx="8904312" cy="5616624"/>
          </a:xfrm>
        </p:spPr>
        <p:txBody>
          <a:bodyPr/>
          <a:lstStyle/>
          <a:p>
            <a:r>
              <a:rPr lang="fa-IR" sz="2600" dirty="0">
                <a:solidFill>
                  <a:srgbClr val="0070C0"/>
                </a:solidFill>
                <a:cs typeface="B Yekan" panose="00000400000000000000" pitchFamily="2" charset="-78"/>
              </a:rPr>
              <a:t>خدای مهربونم</a:t>
            </a:r>
            <a:r>
              <a:rPr lang="en-US" sz="2600" dirty="0">
                <a:solidFill>
                  <a:srgbClr val="0070C0"/>
                </a:solidFill>
                <a:cs typeface="B Yekan" panose="00000400000000000000" pitchFamily="2" charset="-78"/>
              </a:rPr>
              <a:t/>
            </a:r>
            <a:br>
              <a:rPr lang="en-US" sz="2600" dirty="0">
                <a:solidFill>
                  <a:srgbClr val="0070C0"/>
                </a:solidFill>
                <a:cs typeface="B Yekan" panose="00000400000000000000" pitchFamily="2" charset="-78"/>
              </a:rPr>
            </a:br>
            <a:r>
              <a:rPr lang="fa-IR" sz="2600" dirty="0">
                <a:solidFill>
                  <a:srgbClr val="0070C0"/>
                </a:solidFill>
                <a:cs typeface="B Yekan" panose="00000400000000000000" pitchFamily="2" charset="-78"/>
              </a:rPr>
              <a:t>نوشته تو کلامش</a:t>
            </a:r>
            <a:r>
              <a:rPr lang="en-US" sz="2600" dirty="0">
                <a:solidFill>
                  <a:srgbClr val="0070C0"/>
                </a:solidFill>
                <a:cs typeface="B Yekan" panose="00000400000000000000" pitchFamily="2" charset="-78"/>
              </a:rPr>
              <a:t/>
            </a:r>
            <a:br>
              <a:rPr lang="en-US" sz="2600" dirty="0">
                <a:solidFill>
                  <a:srgbClr val="0070C0"/>
                </a:solidFill>
                <a:cs typeface="B Yekan" panose="00000400000000000000" pitchFamily="2" charset="-78"/>
              </a:rPr>
            </a:br>
            <a:r>
              <a:rPr lang="fa-IR" sz="2600" dirty="0">
                <a:solidFill>
                  <a:srgbClr val="0070C0"/>
                </a:solidFill>
                <a:cs typeface="B Yekan" panose="00000400000000000000" pitchFamily="2" charset="-78"/>
              </a:rPr>
              <a:t>هر پدر و مادری</a:t>
            </a:r>
            <a:r>
              <a:rPr lang="en-US" sz="2600" dirty="0">
                <a:solidFill>
                  <a:srgbClr val="0070C0"/>
                </a:solidFill>
                <a:cs typeface="B Yekan" panose="00000400000000000000" pitchFamily="2" charset="-78"/>
              </a:rPr>
              <a:t/>
            </a:r>
            <a:br>
              <a:rPr lang="en-US" sz="2600" dirty="0">
                <a:solidFill>
                  <a:srgbClr val="0070C0"/>
                </a:solidFill>
                <a:cs typeface="B Yekan" panose="00000400000000000000" pitchFamily="2" charset="-78"/>
              </a:rPr>
            </a:br>
            <a:r>
              <a:rPr lang="fa-IR" sz="2600" dirty="0">
                <a:solidFill>
                  <a:srgbClr val="0070C0"/>
                </a:solidFill>
                <a:cs typeface="B Yekan" panose="00000400000000000000" pitchFamily="2" charset="-78"/>
              </a:rPr>
              <a:t>واجبه احترامش</a:t>
            </a:r>
            <a:r>
              <a:rPr lang="en-US" sz="2600" dirty="0">
                <a:solidFill>
                  <a:srgbClr val="0070C0"/>
                </a:solidFill>
                <a:cs typeface="B Yekan" panose="00000400000000000000" pitchFamily="2" charset="-78"/>
              </a:rPr>
              <a:t/>
            </a:r>
            <a:br>
              <a:rPr lang="en-US" sz="2600" dirty="0">
                <a:solidFill>
                  <a:srgbClr val="0070C0"/>
                </a:solidFill>
                <a:cs typeface="B Yekan" panose="00000400000000000000" pitchFamily="2" charset="-78"/>
              </a:rPr>
            </a:br>
            <a:r>
              <a:rPr lang="fa-IR" sz="2600" dirty="0">
                <a:solidFill>
                  <a:srgbClr val="0070C0"/>
                </a:solidFill>
                <a:cs typeface="B Yekan" panose="00000400000000000000" pitchFamily="2" charset="-78"/>
              </a:rPr>
              <a:t>باید باشه رفتارت</a:t>
            </a:r>
            <a:r>
              <a:rPr lang="en-US" sz="2600" dirty="0">
                <a:solidFill>
                  <a:srgbClr val="0070C0"/>
                </a:solidFill>
                <a:cs typeface="B Yekan" panose="00000400000000000000" pitchFamily="2" charset="-78"/>
              </a:rPr>
              <a:t/>
            </a:r>
            <a:br>
              <a:rPr lang="en-US" sz="2600" dirty="0">
                <a:solidFill>
                  <a:srgbClr val="0070C0"/>
                </a:solidFill>
                <a:cs typeface="B Yekan" panose="00000400000000000000" pitchFamily="2" charset="-78"/>
              </a:rPr>
            </a:br>
            <a:r>
              <a:rPr lang="fa-IR" sz="2600" dirty="0">
                <a:solidFill>
                  <a:srgbClr val="0070C0"/>
                </a:solidFill>
                <a:cs typeface="B Yekan" panose="00000400000000000000" pitchFamily="2" charset="-78"/>
              </a:rPr>
              <a:t>همیشه با محبّت</a:t>
            </a:r>
            <a:r>
              <a:rPr lang="en-US" sz="2600" dirty="0">
                <a:solidFill>
                  <a:srgbClr val="0070C0"/>
                </a:solidFill>
                <a:cs typeface="B Yekan" panose="00000400000000000000" pitchFamily="2" charset="-78"/>
              </a:rPr>
              <a:t/>
            </a:r>
            <a:br>
              <a:rPr lang="en-US" sz="2600" dirty="0">
                <a:solidFill>
                  <a:srgbClr val="0070C0"/>
                </a:solidFill>
                <a:cs typeface="B Yekan" panose="00000400000000000000" pitchFamily="2" charset="-78"/>
              </a:rPr>
            </a:br>
            <a:r>
              <a:rPr lang="fa-IR" sz="2600" dirty="0">
                <a:solidFill>
                  <a:srgbClr val="0070C0"/>
                </a:solidFill>
                <a:cs typeface="B Yekan" panose="00000400000000000000" pitchFamily="2" charset="-78"/>
              </a:rPr>
              <a:t>بالا نبر صداتو</a:t>
            </a:r>
            <a:r>
              <a:rPr lang="en-US" sz="2600" dirty="0">
                <a:solidFill>
                  <a:srgbClr val="0070C0"/>
                </a:solidFill>
                <a:cs typeface="B Yekan" panose="00000400000000000000" pitchFamily="2" charset="-78"/>
              </a:rPr>
              <a:t/>
            </a:r>
            <a:br>
              <a:rPr lang="en-US" sz="2600" dirty="0">
                <a:solidFill>
                  <a:srgbClr val="0070C0"/>
                </a:solidFill>
                <a:cs typeface="B Yekan" panose="00000400000000000000" pitchFamily="2" charset="-78"/>
              </a:rPr>
            </a:br>
            <a:r>
              <a:rPr lang="fa-IR" sz="2600" dirty="0">
                <a:solidFill>
                  <a:srgbClr val="0070C0"/>
                </a:solidFill>
                <a:cs typeface="B Yekan" panose="00000400000000000000" pitchFamily="2" charset="-78"/>
              </a:rPr>
              <a:t>پیش اونا تو صحبت</a:t>
            </a:r>
            <a:r>
              <a:rPr lang="en-US" sz="2600" dirty="0">
                <a:solidFill>
                  <a:srgbClr val="0070C0"/>
                </a:solidFill>
                <a:cs typeface="B Yekan" panose="00000400000000000000" pitchFamily="2" charset="-78"/>
              </a:rPr>
              <a:t/>
            </a:r>
            <a:br>
              <a:rPr lang="en-US" sz="2600" dirty="0">
                <a:solidFill>
                  <a:srgbClr val="0070C0"/>
                </a:solidFill>
                <a:cs typeface="B Yekan" panose="00000400000000000000" pitchFamily="2" charset="-78"/>
              </a:rPr>
            </a:br>
            <a:r>
              <a:rPr lang="fa-IR" sz="2600" dirty="0">
                <a:solidFill>
                  <a:srgbClr val="0070C0"/>
                </a:solidFill>
                <a:cs typeface="B Yekan" panose="00000400000000000000" pitchFamily="2" charset="-78"/>
              </a:rPr>
              <a:t>بابا و مامان ما</a:t>
            </a:r>
            <a:r>
              <a:rPr lang="en-US" sz="2600" dirty="0">
                <a:solidFill>
                  <a:srgbClr val="0070C0"/>
                </a:solidFill>
                <a:cs typeface="B Yekan" panose="00000400000000000000" pitchFamily="2" charset="-78"/>
              </a:rPr>
              <a:t/>
            </a:r>
            <a:br>
              <a:rPr lang="en-US" sz="2600" dirty="0">
                <a:solidFill>
                  <a:srgbClr val="0070C0"/>
                </a:solidFill>
                <a:cs typeface="B Yekan" panose="00000400000000000000" pitchFamily="2" charset="-78"/>
              </a:rPr>
            </a:br>
            <a:r>
              <a:rPr lang="fa-IR" sz="2600" dirty="0">
                <a:solidFill>
                  <a:srgbClr val="0070C0"/>
                </a:solidFill>
                <a:cs typeface="B Yekan" panose="00000400000000000000" pitchFamily="2" charset="-78"/>
              </a:rPr>
              <a:t>مثل چراغ خونن</a:t>
            </a:r>
            <a:r>
              <a:rPr lang="en-US" sz="2600" dirty="0">
                <a:solidFill>
                  <a:srgbClr val="0070C0"/>
                </a:solidFill>
                <a:cs typeface="B Yekan" panose="00000400000000000000" pitchFamily="2" charset="-78"/>
              </a:rPr>
              <a:t/>
            </a:r>
            <a:br>
              <a:rPr lang="en-US" sz="2600" dirty="0">
                <a:solidFill>
                  <a:srgbClr val="0070C0"/>
                </a:solidFill>
                <a:cs typeface="B Yekan" panose="00000400000000000000" pitchFamily="2" charset="-78"/>
              </a:rPr>
            </a:br>
            <a:r>
              <a:rPr lang="fa-IR" sz="2600" dirty="0">
                <a:solidFill>
                  <a:srgbClr val="0070C0"/>
                </a:solidFill>
                <a:cs typeface="B Yekan" panose="00000400000000000000" pitchFamily="2" charset="-78"/>
              </a:rPr>
              <a:t>نشونه‌ی رحمتِ</a:t>
            </a:r>
            <a:r>
              <a:rPr lang="en-US" sz="2600" dirty="0">
                <a:solidFill>
                  <a:srgbClr val="0070C0"/>
                </a:solidFill>
                <a:cs typeface="B Yekan" panose="00000400000000000000" pitchFamily="2" charset="-78"/>
              </a:rPr>
              <a:t/>
            </a:r>
            <a:br>
              <a:rPr lang="en-US" sz="2600" dirty="0">
                <a:solidFill>
                  <a:srgbClr val="0070C0"/>
                </a:solidFill>
                <a:cs typeface="B Yekan" panose="00000400000000000000" pitchFamily="2" charset="-78"/>
              </a:rPr>
            </a:br>
            <a:r>
              <a:rPr lang="fa-IR" sz="2600" dirty="0">
                <a:solidFill>
                  <a:srgbClr val="0070C0"/>
                </a:solidFill>
                <a:cs typeface="B Yekan" panose="00000400000000000000" pitchFamily="2" charset="-78"/>
              </a:rPr>
              <a:t>خدای مهربونن</a:t>
            </a:r>
            <a:r>
              <a:rPr lang="en-US" sz="2600" dirty="0">
                <a:solidFill>
                  <a:srgbClr val="0070C0"/>
                </a:solidFill>
                <a:cs typeface="B Yekan" panose="00000400000000000000" pitchFamily="2" charset="-78"/>
              </a:rPr>
              <a:t/>
            </a:r>
            <a:br>
              <a:rPr lang="en-US" sz="2600" dirty="0">
                <a:solidFill>
                  <a:srgbClr val="0070C0"/>
                </a:solidFill>
                <a:cs typeface="B Yekan" panose="00000400000000000000" pitchFamily="2" charset="-78"/>
              </a:rPr>
            </a:br>
            <a:r>
              <a:rPr lang="en-US" sz="2600" dirty="0">
                <a:solidFill>
                  <a:srgbClr val="0070C0"/>
                </a:solidFill>
                <a:cs typeface="B Yekan" panose="00000400000000000000" pitchFamily="2" charset="-78"/>
              </a:rPr>
              <a:t/>
            </a:r>
            <a:br>
              <a:rPr lang="en-US" sz="2600" dirty="0">
                <a:solidFill>
                  <a:srgbClr val="0070C0"/>
                </a:solidFill>
                <a:cs typeface="B Yekan" panose="00000400000000000000" pitchFamily="2" charset="-78"/>
              </a:rPr>
            </a:br>
            <a:endParaRPr lang="en-US" sz="2600" dirty="0">
              <a:solidFill>
                <a:srgbClr val="0070C0"/>
              </a:solidFill>
              <a:cs typeface="B Yekan" panose="00000400000000000000" pitchFamily="2" charset="-78"/>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56300"/>
          <a:stretch/>
        </p:blipFill>
        <p:spPr>
          <a:xfrm>
            <a:off x="695400" y="980728"/>
            <a:ext cx="2880320" cy="3366120"/>
          </a:xfrm>
          <a:prstGeom prst="rect">
            <a:avLst/>
          </a:prstGeom>
          <a:ln>
            <a:noFill/>
          </a:ln>
          <a:effectLst>
            <a:softEdge rad="112500"/>
          </a:effectLst>
        </p:spPr>
      </p:pic>
    </p:spTree>
    <p:extLst>
      <p:ext uri="{BB962C8B-B14F-4D97-AF65-F5344CB8AC3E}">
        <p14:creationId xmlns:p14="http://schemas.microsoft.com/office/powerpoint/2010/main" val="4169389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812692" y="274638"/>
            <a:ext cx="6912768" cy="5262979"/>
          </a:xfrm>
          <a:prstGeom prst="rect">
            <a:avLst/>
          </a:prstGeom>
        </p:spPr>
        <p:txBody>
          <a:bodyPr wrap="square">
            <a:spAutoFit/>
          </a:bodyPr>
          <a:lstStyle/>
          <a:p>
            <a:pPr algn="ctr" rtl="1">
              <a:lnSpc>
                <a:spcPct val="150000"/>
              </a:lnSpc>
            </a:pPr>
            <a:r>
              <a:rPr lang="fa-IR" sz="3200" b="1" dirty="0">
                <a:solidFill>
                  <a:srgbClr val="002060"/>
                </a:solidFill>
                <a:cs typeface="B Mitra" panose="00000400000000000000" pitchFamily="2" charset="-78"/>
              </a:rPr>
              <a:t>رشته به رشته (هِی)</a:t>
            </a:r>
            <a:endParaRPr lang="en-US" sz="3200" b="1" dirty="0">
              <a:solidFill>
                <a:srgbClr val="002060"/>
              </a:solidFill>
              <a:cs typeface="B Mitra" panose="00000400000000000000" pitchFamily="2" charset="-78"/>
            </a:endParaRPr>
          </a:p>
          <a:p>
            <a:pPr algn="ctr" rtl="1">
              <a:lnSpc>
                <a:spcPct val="150000"/>
              </a:lnSpc>
            </a:pPr>
            <a:r>
              <a:rPr lang="fa-IR" sz="3200" b="1" dirty="0">
                <a:solidFill>
                  <a:srgbClr val="002060"/>
                </a:solidFill>
                <a:cs typeface="B Mitra" panose="00000400000000000000" pitchFamily="2" charset="-78"/>
              </a:rPr>
              <a:t> رو پر </a:t>
            </a:r>
            <a:r>
              <a:rPr lang="fa-IR" sz="3200" b="1" dirty="0" smtClean="0">
                <a:solidFill>
                  <a:srgbClr val="002060"/>
                </a:solidFill>
                <a:cs typeface="B Mitra" panose="00000400000000000000" pitchFamily="2" charset="-78"/>
              </a:rPr>
              <a:t>فرشته </a:t>
            </a:r>
            <a:r>
              <a:rPr lang="fa-IR" sz="3200" b="1" dirty="0">
                <a:solidFill>
                  <a:srgbClr val="002060"/>
                </a:solidFill>
                <a:cs typeface="B Mitra" panose="00000400000000000000" pitchFamily="2" charset="-78"/>
              </a:rPr>
              <a:t>(هِی)</a:t>
            </a:r>
            <a:endParaRPr lang="en-US" sz="3200" b="1" dirty="0">
              <a:solidFill>
                <a:srgbClr val="002060"/>
              </a:solidFill>
              <a:cs typeface="B Mitra" panose="00000400000000000000" pitchFamily="2" charset="-78"/>
            </a:endParaRPr>
          </a:p>
          <a:p>
            <a:pPr algn="ctr" rtl="1">
              <a:lnSpc>
                <a:spcPct val="150000"/>
              </a:lnSpc>
            </a:pPr>
            <a:r>
              <a:rPr lang="fa-IR" sz="3200" b="1" dirty="0">
                <a:solidFill>
                  <a:srgbClr val="002060"/>
                </a:solidFill>
                <a:cs typeface="B Mitra" panose="00000400000000000000" pitchFamily="2" charset="-78"/>
              </a:rPr>
              <a:t>  تو قرآن نوشته (هِی)</a:t>
            </a:r>
            <a:endParaRPr lang="en-US" sz="3200" b="1" dirty="0">
              <a:solidFill>
                <a:srgbClr val="002060"/>
              </a:solidFill>
              <a:cs typeface="B Mitra" panose="00000400000000000000" pitchFamily="2" charset="-78"/>
            </a:endParaRPr>
          </a:p>
          <a:p>
            <a:pPr algn="ctr" rtl="1">
              <a:lnSpc>
                <a:spcPct val="150000"/>
              </a:lnSpc>
            </a:pPr>
            <a:r>
              <a:rPr lang="fa-IR" sz="3200" b="1" dirty="0">
                <a:solidFill>
                  <a:srgbClr val="002060"/>
                </a:solidFill>
                <a:cs typeface="B Mitra" panose="00000400000000000000" pitchFamily="2" charset="-78"/>
              </a:rPr>
              <a:t>  قشنگ نوشته (هِی)  </a:t>
            </a:r>
            <a:endParaRPr lang="en-US" sz="3200" b="1" dirty="0">
              <a:solidFill>
                <a:srgbClr val="002060"/>
              </a:solidFill>
              <a:cs typeface="B Mitra" panose="00000400000000000000" pitchFamily="2" charset="-78"/>
            </a:endParaRPr>
          </a:p>
          <a:p>
            <a:pPr algn="ctr" rtl="1">
              <a:lnSpc>
                <a:spcPct val="150000"/>
              </a:lnSpc>
            </a:pPr>
            <a:r>
              <a:rPr lang="fa-IR" sz="3200" b="1" dirty="0">
                <a:solidFill>
                  <a:srgbClr val="002060"/>
                </a:solidFill>
                <a:cs typeface="B Mitra" panose="00000400000000000000" pitchFamily="2" charset="-78"/>
              </a:rPr>
              <a:t>هر که مامان </a:t>
            </a:r>
            <a:r>
              <a:rPr lang="fa-IR" sz="3200" b="1" dirty="0" smtClean="0">
                <a:solidFill>
                  <a:srgbClr val="002060"/>
                </a:solidFill>
                <a:cs typeface="B Mitra" panose="00000400000000000000" pitchFamily="2" charset="-78"/>
              </a:rPr>
              <a:t>رو </a:t>
            </a:r>
            <a:r>
              <a:rPr lang="fa-IR" sz="3200" b="1" dirty="0">
                <a:solidFill>
                  <a:srgbClr val="002060"/>
                </a:solidFill>
                <a:cs typeface="B Mitra" panose="00000400000000000000" pitchFamily="2" charset="-78"/>
              </a:rPr>
              <a:t>دوست داره اهل بهشته (هِی</a:t>
            </a:r>
            <a:r>
              <a:rPr lang="fa-IR" sz="3200" b="1" dirty="0" smtClean="0">
                <a:solidFill>
                  <a:srgbClr val="002060"/>
                </a:solidFill>
                <a:cs typeface="B Mitra" panose="00000400000000000000" pitchFamily="2" charset="-78"/>
              </a:rPr>
              <a:t>)</a:t>
            </a:r>
          </a:p>
          <a:p>
            <a:pPr algn="ctr" rtl="1">
              <a:lnSpc>
                <a:spcPct val="150000"/>
              </a:lnSpc>
            </a:pPr>
            <a:r>
              <a:rPr lang="fa-IR" sz="3200" b="1" dirty="0">
                <a:solidFill>
                  <a:srgbClr val="002060"/>
                </a:solidFill>
                <a:cs typeface="B Mitra" panose="00000400000000000000" pitchFamily="2" charset="-78"/>
              </a:rPr>
              <a:t>هر که </a:t>
            </a:r>
            <a:r>
              <a:rPr lang="fa-IR" sz="3200" b="1" dirty="0" smtClean="0">
                <a:solidFill>
                  <a:srgbClr val="002060"/>
                </a:solidFill>
                <a:cs typeface="B Mitra" panose="00000400000000000000" pitchFamily="2" charset="-78"/>
              </a:rPr>
              <a:t>بابا </a:t>
            </a:r>
            <a:r>
              <a:rPr lang="fa-IR" sz="3200" b="1" dirty="0">
                <a:solidFill>
                  <a:srgbClr val="002060"/>
                </a:solidFill>
                <a:cs typeface="B Mitra" panose="00000400000000000000" pitchFamily="2" charset="-78"/>
              </a:rPr>
              <a:t>رو دوست داره اهل بهشته (هِی)</a:t>
            </a:r>
            <a:endParaRPr lang="en-US" sz="3200" b="1" dirty="0">
              <a:solidFill>
                <a:srgbClr val="002060"/>
              </a:solidFill>
              <a:cs typeface="B Mitra" panose="00000400000000000000" pitchFamily="2" charset="-78"/>
            </a:endParaRPr>
          </a:p>
          <a:p>
            <a:pPr algn="ctr" rtl="1">
              <a:lnSpc>
                <a:spcPct val="150000"/>
              </a:lnSpc>
            </a:pPr>
            <a:endParaRPr lang="en-US" sz="3200" b="1" dirty="0">
              <a:solidFill>
                <a:srgbClr val="002060"/>
              </a:solidFill>
              <a:cs typeface="B Mitra" panose="00000400000000000000" pitchFamily="2" charset="-78"/>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971" t="5901" r="5025" b="32150"/>
          <a:stretch/>
        </p:blipFill>
        <p:spPr>
          <a:xfrm>
            <a:off x="485172" y="1320030"/>
            <a:ext cx="3196942" cy="2947181"/>
          </a:xfrm>
          <a:prstGeom prst="rect">
            <a:avLst/>
          </a:prstGeom>
          <a:ln>
            <a:noFill/>
          </a:ln>
          <a:effectLst>
            <a:softEdge rad="112500"/>
          </a:effectLst>
        </p:spPr>
      </p:pic>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32909931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slide</Template>
  <TotalTime>900</TotalTime>
  <Words>1931</Words>
  <Application>Microsoft Office PowerPoint</Application>
  <PresentationFormat>Widescreen</PresentationFormat>
  <Paragraphs>205</Paragraphs>
  <Slides>29</Slides>
  <Notes>26</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B Titr</vt:lpstr>
      <vt:lpstr>Times New Roman</vt:lpstr>
      <vt:lpstr>Wingdings</vt:lpstr>
      <vt:lpstr>Calibri</vt:lpstr>
      <vt:lpstr>B Jadid</vt:lpstr>
      <vt:lpstr>2  Titr</vt:lpstr>
      <vt:lpstr>B Yekan</vt:lpstr>
      <vt:lpstr>Arial</vt:lpstr>
      <vt:lpstr>B Mitra</vt:lpstr>
      <vt:lpstr>B Zar</vt:lpstr>
      <vt:lpstr>Office Theme</vt:lpstr>
      <vt:lpstr>PowerPoint Presentation</vt:lpstr>
      <vt:lpstr>PowerPoint Presentation</vt:lpstr>
      <vt:lpstr>PowerPoint Presentation</vt:lpstr>
      <vt:lpstr>PowerPoint Presentation</vt:lpstr>
      <vt:lpstr>PowerPoint Presentation</vt:lpstr>
      <vt:lpstr>احترام و کمک به پدر</vt:lpstr>
      <vt:lpstr>احترام به مادر</vt:lpstr>
      <vt:lpstr>خدای مهربونم نوشته تو کلامش هر پدر و مادری واجبه احترامش باید باشه رفتارت همیشه با محبّت بالا نبر صداتو پیش اونا تو صحبت بابا و مامان ما مثل چراغ خونن نشونه‌ی رحمتِ خدای مهربونن  </vt:lpstr>
      <vt:lpstr>PowerPoint Presentation</vt:lpstr>
      <vt:lpstr>پسرم! من شیرم یا تو؟ </vt:lpstr>
      <vt:lpstr>عباس جان کِی اومدی بابا؟ </vt:lpstr>
      <vt:lpstr>آخ جون مسابقه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 mahdi</dc:creator>
  <cp:lastModifiedBy>Windows User</cp:lastModifiedBy>
  <cp:revision>86</cp:revision>
  <dcterms:created xsi:type="dcterms:W3CDTF">2016-10-27T13:19:40Z</dcterms:created>
  <dcterms:modified xsi:type="dcterms:W3CDTF">2021-12-24T17:37:05Z</dcterms:modified>
</cp:coreProperties>
</file>