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324" r:id="rId2"/>
    <p:sldId id="260" r:id="rId3"/>
    <p:sldId id="270" r:id="rId4"/>
    <p:sldId id="269" r:id="rId5"/>
    <p:sldId id="268" r:id="rId6"/>
    <p:sldId id="265" r:id="rId7"/>
    <p:sldId id="271" r:id="rId8"/>
    <p:sldId id="272" r:id="rId9"/>
    <p:sldId id="273" r:id="rId10"/>
    <p:sldId id="274" r:id="rId11"/>
    <p:sldId id="275" r:id="rId12"/>
    <p:sldId id="276" r:id="rId13"/>
    <p:sldId id="296" r:id="rId14"/>
    <p:sldId id="295" r:id="rId15"/>
    <p:sldId id="284" r:id="rId16"/>
    <p:sldId id="286" r:id="rId17"/>
    <p:sldId id="298" r:id="rId18"/>
    <p:sldId id="299" r:id="rId19"/>
    <p:sldId id="308" r:id="rId20"/>
    <p:sldId id="309" r:id="rId21"/>
    <p:sldId id="310" r:id="rId22"/>
    <p:sldId id="311" r:id="rId23"/>
    <p:sldId id="312" r:id="rId24"/>
    <p:sldId id="313" r:id="rId25"/>
    <p:sldId id="314" r:id="rId26"/>
    <p:sldId id="315" r:id="rId27"/>
    <p:sldId id="297" r:id="rId28"/>
    <p:sldId id="316" r:id="rId29"/>
    <p:sldId id="317" r:id="rId30"/>
    <p:sldId id="319" r:id="rId31"/>
    <p:sldId id="320" r:id="rId32"/>
    <p:sldId id="322" r:id="rId33"/>
    <p:sldId id="321" r:id="rId34"/>
    <p:sldId id="305" r:id="rId35"/>
    <p:sldId id="300" r:id="rId36"/>
    <p:sldId id="301" r:id="rId37"/>
    <p:sldId id="302" r:id="rId38"/>
    <p:sldId id="303" r:id="rId39"/>
    <p:sldId id="304" r:id="rId40"/>
    <p:sldId id="287" r:id="rId41"/>
    <p:sldId id="288" r:id="rId42"/>
    <p:sldId id="289" r:id="rId43"/>
    <p:sldId id="290" r:id="rId44"/>
    <p:sldId id="291" r:id="rId45"/>
    <p:sldId id="292" r:id="rId46"/>
    <p:sldId id="293" r:id="rId47"/>
    <p:sldId id="294" r:id="rId48"/>
    <p:sldId id="318" r:id="rId49"/>
    <p:sldId id="325" r:id="rId5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080"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OSTAFA\Desktop\Namayeshgah\Iranian%20Gamer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1" i="0" u="none" strike="noStrike" kern="1200" spc="0" baseline="0">
                <a:solidFill>
                  <a:schemeClr val="accent1"/>
                </a:solidFill>
                <a:latin typeface="+mn-lt"/>
                <a:ea typeface="+mn-ea"/>
                <a:cs typeface="B Titr" panose="00000700000000000000" pitchFamily="2" charset="-78"/>
              </a:defRPr>
            </a:pPr>
            <a:r>
              <a:rPr lang="fa-IR">
                <a:solidFill>
                  <a:schemeClr val="accent1"/>
                </a:solidFill>
                <a:cs typeface="B Titr" panose="00000700000000000000" pitchFamily="2" charset="-78"/>
              </a:rPr>
              <a:t>وضعیت تاهل بازی بازها</a:t>
            </a:r>
            <a:endParaRPr lang="en-US">
              <a:solidFill>
                <a:schemeClr val="accent1"/>
              </a:solidFill>
              <a:cs typeface="B Titr" panose="00000700000000000000" pitchFamily="2" charset="-78"/>
            </a:endParaRPr>
          </a:p>
        </c:rich>
      </c:tx>
      <c:layout/>
      <c:overlay val="0"/>
      <c:spPr>
        <a:noFill/>
        <a:ln>
          <a:noFill/>
        </a:ln>
        <a:effectLst/>
      </c:spPr>
    </c:title>
    <c:autoTitleDeleted val="0"/>
    <c:plotArea>
      <c:layout>
        <c:manualLayout>
          <c:layoutTarget val="inner"/>
          <c:xMode val="edge"/>
          <c:yMode val="edge"/>
          <c:x val="0.11065896018316849"/>
          <c:y val="0.20860736808291219"/>
          <c:w val="0.84324174903668969"/>
          <c:h val="0.64159367185302563"/>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00B050"/>
              </a:solidFill>
              <a:ln>
                <a:noFill/>
              </a:ln>
              <a:effectLst/>
            </c:spPr>
          </c:dPt>
          <c:dPt>
            <c:idx val="1"/>
            <c:invertIfNegative val="0"/>
            <c:bubble3D val="0"/>
            <c:spPr>
              <a:solidFill>
                <a:srgbClr val="00B0F0"/>
              </a:solidFill>
              <a:ln>
                <a:noFill/>
              </a:ln>
              <a:effectLst/>
            </c:spPr>
          </c:dPt>
          <c:dLbls>
            <c:spPr>
              <a:noFill/>
              <a:ln>
                <a:noFill/>
              </a:ln>
              <a:effectLst/>
            </c:spPr>
            <c:txPr>
              <a:bodyPr rot="0" spcFirstLastPara="1" vertOverflow="ellipsis" vert="horz" wrap="square" anchor="ctr" anchorCtr="1"/>
              <a:lstStyle/>
              <a:p>
                <a:pPr>
                  <a:defRPr sz="1200" b="1" i="0" u="none" strike="noStrike" kern="1200" baseline="0">
                    <a:solidFill>
                      <a:schemeClr val="tx2"/>
                    </a:solidFill>
                    <a:latin typeface="+mn-lt"/>
                    <a:ea typeface="+mn-ea"/>
                    <a:cs typeface="B Nazanin" panose="00000400000000000000" pitchFamily="2" charset="-78"/>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Sheet1!$A$19:$A$20</c:f>
              <c:strCache>
                <c:ptCount val="2"/>
                <c:pt idx="0">
                  <c:v>متاهل</c:v>
                </c:pt>
                <c:pt idx="1">
                  <c:v>مجرد</c:v>
                </c:pt>
              </c:strCache>
            </c:strRef>
          </c:cat>
          <c:val>
            <c:numRef>
              <c:f>Sheet1!$B$19:$B$20</c:f>
              <c:numCache>
                <c:formatCode>0%</c:formatCode>
                <c:ptCount val="2"/>
                <c:pt idx="0">
                  <c:v>0.15000000000000013</c:v>
                </c:pt>
                <c:pt idx="1">
                  <c:v>0.85000000000000053</c:v>
                </c:pt>
              </c:numCache>
            </c:numRef>
          </c:val>
        </c:ser>
        <c:dLbls>
          <c:showLegendKey val="0"/>
          <c:showVal val="1"/>
          <c:showCatName val="0"/>
          <c:showSerName val="0"/>
          <c:showPercent val="0"/>
          <c:showBubbleSize val="0"/>
        </c:dLbls>
        <c:gapWidth val="219"/>
        <c:overlap val="-27"/>
        <c:axId val="86606480"/>
        <c:axId val="86607040"/>
      </c:barChart>
      <c:catAx>
        <c:axId val="86606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accent1"/>
                </a:solidFill>
                <a:latin typeface="+mn-lt"/>
                <a:ea typeface="+mn-ea"/>
                <a:cs typeface="B Nazanin" panose="00000400000000000000" pitchFamily="2" charset="-78"/>
              </a:defRPr>
            </a:pPr>
            <a:endParaRPr lang="en-US"/>
          </a:p>
        </c:txPr>
        <c:crossAx val="86607040"/>
        <c:crosses val="autoZero"/>
        <c:auto val="1"/>
        <c:lblAlgn val="ctr"/>
        <c:lblOffset val="100"/>
        <c:noMultiLvlLbl val="0"/>
      </c:catAx>
      <c:valAx>
        <c:axId val="86607040"/>
        <c:scaling>
          <c:orientation val="minMax"/>
          <c:max val="0.9"/>
          <c:min val="0"/>
        </c:scaling>
        <c:delete val="1"/>
        <c:axPos val="l"/>
        <c:numFmt formatCode="0%" sourceLinked="1"/>
        <c:majorTickMark val="none"/>
        <c:minorTickMark val="none"/>
        <c:tickLblPos val="nextTo"/>
        <c:crossAx val="86606480"/>
        <c:crosses val="autoZero"/>
        <c:crossBetween val="between"/>
      </c:valAx>
      <c:spPr>
        <a:noFill/>
        <a:ln>
          <a:noFill/>
        </a:ln>
        <a:effectLst/>
      </c:spPr>
    </c:plotArea>
    <c:plotVisOnly val="1"/>
    <c:dispBlanksAs val="gap"/>
    <c:showDLblsOverMax val="0"/>
  </c:chart>
  <c:spPr>
    <a:noFill/>
    <a:ln>
      <a:noFill/>
    </a:ln>
    <a:effectLst/>
  </c:spPr>
  <c:txPr>
    <a:bodyPr/>
    <a:lstStyle/>
    <a:p>
      <a:pPr>
        <a:defRPr sz="1200" b="1">
          <a:solidFill>
            <a:schemeClr val="bg1"/>
          </a:solidFill>
          <a:cs typeface="B Nazanin" panose="00000400000000000000" pitchFamily="2" charset="-78"/>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5465F-1FF2-45B5-BA17-A54CC5039353}" type="doc">
      <dgm:prSet loTypeId="urn:microsoft.com/office/officeart/2009/3/layout/IncreasingArrowsProcess" loCatId="process" qsTypeId="urn:microsoft.com/office/officeart/2005/8/quickstyle/simple1" qsCatId="simple" csTypeId="urn:microsoft.com/office/officeart/2005/8/colors/accent1_3" csCatId="accent1" phldr="1"/>
      <dgm:spPr/>
      <dgm:t>
        <a:bodyPr/>
        <a:lstStyle/>
        <a:p>
          <a:endParaRPr lang="en-US"/>
        </a:p>
      </dgm:t>
    </dgm:pt>
    <dgm:pt modelId="{1593639E-9E7D-4020-BD22-D3B198E33606}">
      <dgm:prSet phldrT="[Text]" custT="1"/>
      <dgm:spPr>
        <a:ln>
          <a:solidFill>
            <a:schemeClr val="accent2"/>
          </a:solidFill>
        </a:ln>
      </dgm:spPr>
      <dgm:t>
        <a:bodyPr/>
        <a:lstStyle/>
        <a:p>
          <a:pPr rtl="1"/>
          <a:r>
            <a:rPr lang="fa-IR" sz="1800" dirty="0" smtClean="0">
              <a:solidFill>
                <a:schemeClr val="tx2"/>
              </a:solidFill>
              <a:cs typeface="B Nazanin" panose="00000400000000000000" pitchFamily="2" charset="-78"/>
            </a:rPr>
            <a:t>در آمد جهانی صنعت بازی در سال 2012</a:t>
          </a:r>
          <a:endParaRPr lang="en-US" sz="1800" dirty="0">
            <a:solidFill>
              <a:schemeClr val="tx2"/>
            </a:solidFill>
            <a:cs typeface="B Nazanin" panose="00000400000000000000" pitchFamily="2" charset="-78"/>
          </a:endParaRPr>
        </a:p>
      </dgm:t>
    </dgm:pt>
    <dgm:pt modelId="{3B243565-4EBA-4515-830E-DDCBE28B866F}" type="parTrans" cxnId="{02C25B26-B8CE-4AAC-9EBF-F4C8FB94BA81}">
      <dgm:prSet/>
      <dgm:spPr/>
      <dgm:t>
        <a:bodyPr/>
        <a:lstStyle/>
        <a:p>
          <a:pPr rtl="1"/>
          <a:endParaRPr lang="en-US"/>
        </a:p>
      </dgm:t>
    </dgm:pt>
    <dgm:pt modelId="{F0897768-4555-4408-A54E-33F5E378E945}" type="sibTrans" cxnId="{02C25B26-B8CE-4AAC-9EBF-F4C8FB94BA81}">
      <dgm:prSet/>
      <dgm:spPr/>
      <dgm:t>
        <a:bodyPr/>
        <a:lstStyle/>
        <a:p>
          <a:pPr rtl="1"/>
          <a:endParaRPr lang="en-US"/>
        </a:p>
      </dgm:t>
    </dgm:pt>
    <dgm:pt modelId="{F18DAB66-7324-4EF7-82EF-8B2F7A36053A}">
      <dgm:prSet phldrT="[Text]" custT="1"/>
      <dgm:spPr>
        <a:solidFill>
          <a:schemeClr val="tx2"/>
        </a:solidFill>
      </dgm:spPr>
      <dgm:t>
        <a:bodyPr/>
        <a:lstStyle/>
        <a:p>
          <a:pPr algn="ctr" rtl="1"/>
          <a:r>
            <a:rPr lang="fa-IR" sz="1800" dirty="0" smtClean="0">
              <a:cs typeface="B Titr" panose="00000700000000000000" pitchFamily="2" charset="-78"/>
            </a:rPr>
            <a:t>70 میلیار دلار</a:t>
          </a:r>
          <a:endParaRPr lang="en-US" sz="1800" dirty="0">
            <a:cs typeface="B Titr" panose="00000700000000000000" pitchFamily="2" charset="-78"/>
          </a:endParaRPr>
        </a:p>
      </dgm:t>
    </dgm:pt>
    <dgm:pt modelId="{9B1E4A17-1F82-4E2E-9681-DA8E2C414CFF}" type="parTrans" cxnId="{2B390FAB-CFF2-4534-BB84-5E4A22212C3F}">
      <dgm:prSet/>
      <dgm:spPr/>
      <dgm:t>
        <a:bodyPr/>
        <a:lstStyle/>
        <a:p>
          <a:pPr rtl="1"/>
          <a:endParaRPr lang="en-US"/>
        </a:p>
      </dgm:t>
    </dgm:pt>
    <dgm:pt modelId="{D1636D91-3F77-43B2-9F9B-D3970346DD7E}" type="sibTrans" cxnId="{2B390FAB-CFF2-4534-BB84-5E4A22212C3F}">
      <dgm:prSet/>
      <dgm:spPr/>
      <dgm:t>
        <a:bodyPr/>
        <a:lstStyle/>
        <a:p>
          <a:pPr rtl="1"/>
          <a:endParaRPr lang="en-US"/>
        </a:p>
      </dgm:t>
    </dgm:pt>
    <dgm:pt modelId="{9A70F0B0-4881-4B00-A896-50AA465D1D3D}">
      <dgm:prSet phldrT="[Text]" custT="1"/>
      <dgm:spPr>
        <a:ln>
          <a:solidFill>
            <a:schemeClr val="accent2"/>
          </a:solidFill>
        </a:ln>
      </dgm:spPr>
      <dgm:t>
        <a:bodyPr/>
        <a:lstStyle/>
        <a:p>
          <a:pPr rtl="1"/>
          <a:r>
            <a:rPr lang="fa-IR" sz="1800" dirty="0" smtClean="0">
              <a:solidFill>
                <a:schemeClr val="tx2"/>
              </a:solidFill>
              <a:cs typeface="B Nazanin" panose="00000400000000000000" pitchFamily="2" charset="-78"/>
            </a:rPr>
            <a:t>پیش بینی برای سال 2014</a:t>
          </a:r>
          <a:endParaRPr lang="en-US" sz="1800" dirty="0">
            <a:solidFill>
              <a:schemeClr val="tx2"/>
            </a:solidFill>
            <a:cs typeface="B Nazanin" panose="00000400000000000000" pitchFamily="2" charset="-78"/>
          </a:endParaRPr>
        </a:p>
      </dgm:t>
    </dgm:pt>
    <dgm:pt modelId="{45F39F68-739B-4B9F-B7C5-DD35067AF000}" type="parTrans" cxnId="{81198335-4613-413F-A9C1-5F4281A71382}">
      <dgm:prSet/>
      <dgm:spPr/>
      <dgm:t>
        <a:bodyPr/>
        <a:lstStyle/>
        <a:p>
          <a:pPr rtl="1"/>
          <a:endParaRPr lang="en-US"/>
        </a:p>
      </dgm:t>
    </dgm:pt>
    <dgm:pt modelId="{677D6687-FC3B-4319-85F9-79B5DE6587AA}" type="sibTrans" cxnId="{81198335-4613-413F-A9C1-5F4281A71382}">
      <dgm:prSet/>
      <dgm:spPr/>
      <dgm:t>
        <a:bodyPr/>
        <a:lstStyle/>
        <a:p>
          <a:pPr rtl="1"/>
          <a:endParaRPr lang="en-US"/>
        </a:p>
      </dgm:t>
    </dgm:pt>
    <dgm:pt modelId="{BAB97404-7D57-425E-9499-972C4110CECA}">
      <dgm:prSet phldrT="[Text]" custT="1"/>
      <dgm:spPr>
        <a:solidFill>
          <a:schemeClr val="tx2"/>
        </a:solidFill>
      </dgm:spPr>
      <dgm:t>
        <a:bodyPr/>
        <a:lstStyle/>
        <a:p>
          <a:pPr algn="ctr" rtl="1"/>
          <a:r>
            <a:rPr lang="fa-IR" sz="1800" dirty="0" smtClean="0">
              <a:cs typeface="B Titr" panose="00000700000000000000" pitchFamily="2" charset="-78"/>
            </a:rPr>
            <a:t>76.1 میلیارد دلار</a:t>
          </a:r>
          <a:endParaRPr lang="en-US" sz="1800" dirty="0">
            <a:cs typeface="B Titr" panose="00000700000000000000" pitchFamily="2" charset="-78"/>
          </a:endParaRPr>
        </a:p>
      </dgm:t>
    </dgm:pt>
    <dgm:pt modelId="{B8206283-A395-44A2-8B63-E165AD50CE81}" type="parTrans" cxnId="{8227F8E1-EC1D-4526-9BB3-74AB2577B609}">
      <dgm:prSet/>
      <dgm:spPr/>
      <dgm:t>
        <a:bodyPr/>
        <a:lstStyle/>
        <a:p>
          <a:pPr rtl="1"/>
          <a:endParaRPr lang="en-US"/>
        </a:p>
      </dgm:t>
    </dgm:pt>
    <dgm:pt modelId="{34FC6349-9B74-4D91-8816-9AE63836A2FF}" type="sibTrans" cxnId="{8227F8E1-EC1D-4526-9BB3-74AB2577B609}">
      <dgm:prSet/>
      <dgm:spPr/>
      <dgm:t>
        <a:bodyPr/>
        <a:lstStyle/>
        <a:p>
          <a:pPr rtl="1"/>
          <a:endParaRPr lang="en-US"/>
        </a:p>
      </dgm:t>
    </dgm:pt>
    <dgm:pt modelId="{54E6165A-CAF9-4553-AA0E-D459B5A6550B}" type="pres">
      <dgm:prSet presAssocID="{6535465F-1FF2-45B5-BA17-A54CC5039353}" presName="Name0" presStyleCnt="0">
        <dgm:presLayoutVars>
          <dgm:chMax val="5"/>
          <dgm:chPref val="5"/>
          <dgm:dir val="rev"/>
          <dgm:animLvl val="lvl"/>
        </dgm:presLayoutVars>
      </dgm:prSet>
      <dgm:spPr/>
      <dgm:t>
        <a:bodyPr/>
        <a:lstStyle/>
        <a:p>
          <a:endParaRPr lang="en-US"/>
        </a:p>
      </dgm:t>
    </dgm:pt>
    <dgm:pt modelId="{E102C927-FCDF-4DEB-B7EA-A5C93FED5935}" type="pres">
      <dgm:prSet presAssocID="{1593639E-9E7D-4020-BD22-D3B198E33606}" presName="parentText1" presStyleLbl="node1" presStyleIdx="0" presStyleCnt="2" custLinFactNeighborY="-1236">
        <dgm:presLayoutVars>
          <dgm:chMax/>
          <dgm:chPref val="3"/>
          <dgm:bulletEnabled val="1"/>
        </dgm:presLayoutVars>
      </dgm:prSet>
      <dgm:spPr/>
      <dgm:t>
        <a:bodyPr/>
        <a:lstStyle/>
        <a:p>
          <a:endParaRPr lang="en-US"/>
        </a:p>
      </dgm:t>
    </dgm:pt>
    <dgm:pt modelId="{1BE741EC-55B4-47BC-A402-E041D313B1ED}" type="pres">
      <dgm:prSet presAssocID="{1593639E-9E7D-4020-BD22-D3B198E33606}" presName="childText1" presStyleLbl="solidAlignAcc1" presStyleIdx="0" presStyleCnt="2" custScaleY="29985" custLinFactNeighborX="-108" custLinFactNeighborY="-35981">
        <dgm:presLayoutVars>
          <dgm:chMax val="0"/>
          <dgm:chPref val="0"/>
          <dgm:bulletEnabled val="1"/>
        </dgm:presLayoutVars>
      </dgm:prSet>
      <dgm:spPr/>
      <dgm:t>
        <a:bodyPr/>
        <a:lstStyle/>
        <a:p>
          <a:endParaRPr lang="en-US"/>
        </a:p>
      </dgm:t>
    </dgm:pt>
    <dgm:pt modelId="{CAF3FA88-304B-4713-9C6F-C5A407BA16F5}" type="pres">
      <dgm:prSet presAssocID="{9A70F0B0-4881-4B00-A896-50AA465D1D3D}" presName="parentText2" presStyleLbl="node1" presStyleIdx="1" presStyleCnt="2">
        <dgm:presLayoutVars>
          <dgm:chMax/>
          <dgm:chPref val="3"/>
          <dgm:bulletEnabled val="1"/>
        </dgm:presLayoutVars>
      </dgm:prSet>
      <dgm:spPr/>
      <dgm:t>
        <a:bodyPr/>
        <a:lstStyle/>
        <a:p>
          <a:endParaRPr lang="en-US"/>
        </a:p>
      </dgm:t>
    </dgm:pt>
    <dgm:pt modelId="{B0581A1C-0260-473C-B5B2-E4BF584F3C3F}" type="pres">
      <dgm:prSet presAssocID="{9A70F0B0-4881-4B00-A896-50AA465D1D3D}" presName="childText2" presStyleLbl="solidAlignAcc1" presStyleIdx="1" presStyleCnt="2" custScaleY="29081" custLinFactNeighborX="-216" custLinFactNeighborY="-35078">
        <dgm:presLayoutVars>
          <dgm:chMax val="0"/>
          <dgm:chPref val="0"/>
          <dgm:bulletEnabled val="1"/>
        </dgm:presLayoutVars>
      </dgm:prSet>
      <dgm:spPr/>
      <dgm:t>
        <a:bodyPr/>
        <a:lstStyle/>
        <a:p>
          <a:endParaRPr lang="en-US"/>
        </a:p>
      </dgm:t>
    </dgm:pt>
  </dgm:ptLst>
  <dgm:cxnLst>
    <dgm:cxn modelId="{2B390FAB-CFF2-4534-BB84-5E4A22212C3F}" srcId="{1593639E-9E7D-4020-BD22-D3B198E33606}" destId="{F18DAB66-7324-4EF7-82EF-8B2F7A36053A}" srcOrd="0" destOrd="0" parTransId="{9B1E4A17-1F82-4E2E-9681-DA8E2C414CFF}" sibTransId="{D1636D91-3F77-43B2-9F9B-D3970346DD7E}"/>
    <dgm:cxn modelId="{80227D79-0EF3-44CA-8314-4544BD313B6B}" type="presOf" srcId="{F18DAB66-7324-4EF7-82EF-8B2F7A36053A}" destId="{1BE741EC-55B4-47BC-A402-E041D313B1ED}" srcOrd="0" destOrd="0" presId="urn:microsoft.com/office/officeart/2009/3/layout/IncreasingArrowsProcess"/>
    <dgm:cxn modelId="{2657BDF9-AAE4-4E21-84F3-DD356306CE2B}" type="presOf" srcId="{1593639E-9E7D-4020-BD22-D3B198E33606}" destId="{E102C927-FCDF-4DEB-B7EA-A5C93FED5935}" srcOrd="0" destOrd="0" presId="urn:microsoft.com/office/officeart/2009/3/layout/IncreasingArrowsProcess"/>
    <dgm:cxn modelId="{02C25B26-B8CE-4AAC-9EBF-F4C8FB94BA81}" srcId="{6535465F-1FF2-45B5-BA17-A54CC5039353}" destId="{1593639E-9E7D-4020-BD22-D3B198E33606}" srcOrd="0" destOrd="0" parTransId="{3B243565-4EBA-4515-830E-DDCBE28B866F}" sibTransId="{F0897768-4555-4408-A54E-33F5E378E945}"/>
    <dgm:cxn modelId="{8227F8E1-EC1D-4526-9BB3-74AB2577B609}" srcId="{9A70F0B0-4881-4B00-A896-50AA465D1D3D}" destId="{BAB97404-7D57-425E-9499-972C4110CECA}" srcOrd="0" destOrd="0" parTransId="{B8206283-A395-44A2-8B63-E165AD50CE81}" sibTransId="{34FC6349-9B74-4D91-8816-9AE63836A2FF}"/>
    <dgm:cxn modelId="{3EDB66F9-C8EB-4B9A-AF51-CBF712C2F400}" type="presOf" srcId="{9A70F0B0-4881-4B00-A896-50AA465D1D3D}" destId="{CAF3FA88-304B-4713-9C6F-C5A407BA16F5}" srcOrd="0" destOrd="0" presId="urn:microsoft.com/office/officeart/2009/3/layout/IncreasingArrowsProcess"/>
    <dgm:cxn modelId="{3C7E2E12-C379-4DF2-8696-C38D485E2D73}" type="presOf" srcId="{6535465F-1FF2-45B5-BA17-A54CC5039353}" destId="{54E6165A-CAF9-4553-AA0E-D459B5A6550B}" srcOrd="0" destOrd="0" presId="urn:microsoft.com/office/officeart/2009/3/layout/IncreasingArrowsProcess"/>
    <dgm:cxn modelId="{81198335-4613-413F-A9C1-5F4281A71382}" srcId="{6535465F-1FF2-45B5-BA17-A54CC5039353}" destId="{9A70F0B0-4881-4B00-A896-50AA465D1D3D}" srcOrd="1" destOrd="0" parTransId="{45F39F68-739B-4B9F-B7C5-DD35067AF000}" sibTransId="{677D6687-FC3B-4319-85F9-79B5DE6587AA}"/>
    <dgm:cxn modelId="{DB7F488A-8BD7-4CD4-A818-B4B202AB3162}" type="presOf" srcId="{BAB97404-7D57-425E-9499-972C4110CECA}" destId="{B0581A1C-0260-473C-B5B2-E4BF584F3C3F}" srcOrd="0" destOrd="0" presId="urn:microsoft.com/office/officeart/2009/3/layout/IncreasingArrowsProcess"/>
    <dgm:cxn modelId="{ABA102EE-2599-4E1D-814A-9223EA8E4893}" type="presParOf" srcId="{54E6165A-CAF9-4553-AA0E-D459B5A6550B}" destId="{E102C927-FCDF-4DEB-B7EA-A5C93FED5935}" srcOrd="0" destOrd="0" presId="urn:microsoft.com/office/officeart/2009/3/layout/IncreasingArrowsProcess"/>
    <dgm:cxn modelId="{179B2F17-06F7-423F-B507-96001358CA46}" type="presParOf" srcId="{54E6165A-CAF9-4553-AA0E-D459B5A6550B}" destId="{1BE741EC-55B4-47BC-A402-E041D313B1ED}" srcOrd="1" destOrd="0" presId="urn:microsoft.com/office/officeart/2009/3/layout/IncreasingArrowsProcess"/>
    <dgm:cxn modelId="{8658C4E6-B229-4048-9E74-22A57F59AE70}" type="presParOf" srcId="{54E6165A-CAF9-4553-AA0E-D459B5A6550B}" destId="{CAF3FA88-304B-4713-9C6F-C5A407BA16F5}" srcOrd="2" destOrd="0" presId="urn:microsoft.com/office/officeart/2009/3/layout/IncreasingArrowsProcess"/>
    <dgm:cxn modelId="{7574CBBB-E2A3-44AC-AFA5-93CB6CF90415}" type="presParOf" srcId="{54E6165A-CAF9-4553-AA0E-D459B5A6550B}" destId="{B0581A1C-0260-473C-B5B2-E4BF584F3C3F}"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502509-CD04-4873-A8E2-8F25C2ACB6A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14BC1C2-BF9F-4EBF-9ABA-FCD62EE0B974}">
      <dgm:prSet phldrT="[Text]" custT="1"/>
      <dgm:spPr>
        <a:ln>
          <a:solidFill>
            <a:schemeClr val="tx2"/>
          </a:solidFill>
        </a:ln>
      </dgm:spPr>
      <dgm:t>
        <a:bodyPr/>
        <a:lstStyle/>
        <a:p>
          <a:r>
            <a:rPr lang="fa-IR" sz="1800" dirty="0" smtClean="0">
              <a:solidFill>
                <a:schemeClr val="tx2"/>
              </a:solidFill>
              <a:cs typeface="B Titr" panose="00000700000000000000" pitchFamily="2" charset="-78"/>
            </a:rPr>
            <a:t>17.02 میلیارد دلار</a:t>
          </a:r>
          <a:endParaRPr lang="en-US" sz="1800" dirty="0">
            <a:solidFill>
              <a:schemeClr val="tx2"/>
            </a:solidFill>
            <a:cs typeface="B Titr" panose="00000700000000000000" pitchFamily="2" charset="-78"/>
          </a:endParaRPr>
        </a:p>
      </dgm:t>
    </dgm:pt>
    <dgm:pt modelId="{DBBEF07C-53FA-4B75-A345-A05A7E636E99}" type="parTrans" cxnId="{E6F3F9BC-CE27-493A-B219-61428888CBA8}">
      <dgm:prSet/>
      <dgm:spPr/>
      <dgm:t>
        <a:bodyPr/>
        <a:lstStyle/>
        <a:p>
          <a:endParaRPr lang="en-US"/>
        </a:p>
      </dgm:t>
    </dgm:pt>
    <dgm:pt modelId="{78F1DE35-5650-4579-99BA-6E98FD57FBFE}" type="sibTrans" cxnId="{E6F3F9BC-CE27-493A-B219-61428888CBA8}">
      <dgm:prSet/>
      <dgm:spPr/>
      <dgm:t>
        <a:bodyPr/>
        <a:lstStyle/>
        <a:p>
          <a:endParaRPr lang="en-US"/>
        </a:p>
      </dgm:t>
    </dgm:pt>
    <dgm:pt modelId="{33A54FC5-E311-4310-9ACF-F24D0ED00DE8}">
      <dgm:prSet phldrT="[Text]" custT="1"/>
      <dgm:spPr/>
      <dgm:t>
        <a:bodyPr/>
        <a:lstStyle/>
        <a:p>
          <a:pPr rtl="1"/>
          <a:r>
            <a:rPr lang="fa-IR" sz="2400" dirty="0" smtClean="0">
              <a:cs typeface="B Nazanin" panose="00000400000000000000" pitchFamily="2" charset="-78"/>
            </a:rPr>
            <a:t>درآمد بازی های کامپیوتری</a:t>
          </a:r>
          <a:endParaRPr lang="en-US" sz="2400" dirty="0">
            <a:cs typeface="B Nazanin" panose="00000400000000000000" pitchFamily="2" charset="-78"/>
          </a:endParaRPr>
        </a:p>
      </dgm:t>
    </dgm:pt>
    <dgm:pt modelId="{31367730-0FBE-4921-9D26-B444CB438BC1}" type="parTrans" cxnId="{4DADEE11-EF3F-4786-B4CD-BE7F646AA960}">
      <dgm:prSet/>
      <dgm:spPr/>
      <dgm:t>
        <a:bodyPr/>
        <a:lstStyle/>
        <a:p>
          <a:endParaRPr lang="en-US"/>
        </a:p>
      </dgm:t>
    </dgm:pt>
    <dgm:pt modelId="{C41BE111-1C64-4FB9-AB9D-5A6E4FF9E41E}" type="sibTrans" cxnId="{4DADEE11-EF3F-4786-B4CD-BE7F646AA960}">
      <dgm:prSet/>
      <dgm:spPr/>
      <dgm:t>
        <a:bodyPr/>
        <a:lstStyle/>
        <a:p>
          <a:endParaRPr lang="en-US"/>
        </a:p>
      </dgm:t>
    </dgm:pt>
    <dgm:pt modelId="{3B3EF8B5-7ADF-4791-87D4-BF1D22351D3F}">
      <dgm:prSet phldrT="[Text]" custT="1"/>
      <dgm:spPr>
        <a:ln>
          <a:solidFill>
            <a:schemeClr val="tx2"/>
          </a:solidFill>
        </a:ln>
      </dgm:spPr>
      <dgm:t>
        <a:bodyPr/>
        <a:lstStyle/>
        <a:p>
          <a:r>
            <a:rPr lang="fa-IR" sz="1800" dirty="0" smtClean="0">
              <a:solidFill>
                <a:schemeClr val="tx2"/>
              </a:solidFill>
              <a:cs typeface="B Titr" panose="00000700000000000000" pitchFamily="2" charset="-78"/>
            </a:rPr>
            <a:t>9.42 میلیارد دلار</a:t>
          </a:r>
          <a:endParaRPr lang="en-US" sz="1800" dirty="0">
            <a:solidFill>
              <a:schemeClr val="tx2"/>
            </a:solidFill>
            <a:cs typeface="B Titr" panose="00000700000000000000" pitchFamily="2" charset="-78"/>
          </a:endParaRPr>
        </a:p>
      </dgm:t>
    </dgm:pt>
    <dgm:pt modelId="{4BBC0B56-0B82-462D-83E1-B0B8AD54671E}" type="parTrans" cxnId="{27C8C473-3292-4D53-8FF8-FAF7CE142B2B}">
      <dgm:prSet/>
      <dgm:spPr/>
      <dgm:t>
        <a:bodyPr/>
        <a:lstStyle/>
        <a:p>
          <a:endParaRPr lang="en-US"/>
        </a:p>
      </dgm:t>
    </dgm:pt>
    <dgm:pt modelId="{C4635578-F8C9-4115-BE74-9019895406ED}" type="sibTrans" cxnId="{27C8C473-3292-4D53-8FF8-FAF7CE142B2B}">
      <dgm:prSet/>
      <dgm:spPr/>
      <dgm:t>
        <a:bodyPr/>
        <a:lstStyle/>
        <a:p>
          <a:endParaRPr lang="en-US"/>
        </a:p>
      </dgm:t>
    </dgm:pt>
    <dgm:pt modelId="{473CADD3-0B7D-4F99-B298-C8621AF8FACE}">
      <dgm:prSet phldrT="[Text]" custT="1"/>
      <dgm:spPr/>
      <dgm:t>
        <a:bodyPr/>
        <a:lstStyle/>
        <a:p>
          <a:pPr rtl="1"/>
          <a:r>
            <a:rPr lang="fa-IR" sz="2400" dirty="0" smtClean="0">
              <a:cs typeface="B Nazanin" panose="00000400000000000000" pitchFamily="2" charset="-78"/>
            </a:rPr>
            <a:t>درآمد هالیوود</a:t>
          </a:r>
          <a:endParaRPr lang="en-US" sz="2400" dirty="0">
            <a:cs typeface="B Nazanin" panose="00000400000000000000" pitchFamily="2" charset="-78"/>
          </a:endParaRPr>
        </a:p>
      </dgm:t>
    </dgm:pt>
    <dgm:pt modelId="{D8DD5C34-4F2D-4A65-9618-718B654C74A7}" type="parTrans" cxnId="{EE23924A-3E7E-41B8-8B94-FDB003007A8A}">
      <dgm:prSet/>
      <dgm:spPr/>
      <dgm:t>
        <a:bodyPr/>
        <a:lstStyle/>
        <a:p>
          <a:endParaRPr lang="en-US"/>
        </a:p>
      </dgm:t>
    </dgm:pt>
    <dgm:pt modelId="{F1B4AE85-FBCF-4AFE-B5E6-DF03E77B9DCC}" type="sibTrans" cxnId="{EE23924A-3E7E-41B8-8B94-FDB003007A8A}">
      <dgm:prSet/>
      <dgm:spPr/>
      <dgm:t>
        <a:bodyPr/>
        <a:lstStyle/>
        <a:p>
          <a:endParaRPr lang="en-US"/>
        </a:p>
      </dgm:t>
    </dgm:pt>
    <dgm:pt modelId="{8E4C1E34-A09C-4574-8403-B90DD554A2A6}" type="pres">
      <dgm:prSet presAssocID="{3D502509-CD04-4873-A8E2-8F25C2ACB6A3}" presName="Name0" presStyleCnt="0">
        <dgm:presLayoutVars>
          <dgm:dir val="rev"/>
          <dgm:animLvl val="lvl"/>
          <dgm:resizeHandles val="exact"/>
        </dgm:presLayoutVars>
      </dgm:prSet>
      <dgm:spPr/>
      <dgm:t>
        <a:bodyPr/>
        <a:lstStyle/>
        <a:p>
          <a:endParaRPr lang="en-US"/>
        </a:p>
      </dgm:t>
    </dgm:pt>
    <dgm:pt modelId="{F9A48DC8-31F7-4B62-B5C6-EFCC546613E9}" type="pres">
      <dgm:prSet presAssocID="{B14BC1C2-BF9F-4EBF-9ABA-FCD62EE0B974}" presName="linNode" presStyleCnt="0"/>
      <dgm:spPr/>
    </dgm:pt>
    <dgm:pt modelId="{0F62063C-0508-4797-98CA-C4FE935C709A}" type="pres">
      <dgm:prSet presAssocID="{B14BC1C2-BF9F-4EBF-9ABA-FCD62EE0B974}" presName="parentText" presStyleLbl="node1" presStyleIdx="0" presStyleCnt="2">
        <dgm:presLayoutVars>
          <dgm:chMax val="1"/>
          <dgm:bulletEnabled val="1"/>
        </dgm:presLayoutVars>
      </dgm:prSet>
      <dgm:spPr/>
      <dgm:t>
        <a:bodyPr/>
        <a:lstStyle/>
        <a:p>
          <a:endParaRPr lang="en-US"/>
        </a:p>
      </dgm:t>
    </dgm:pt>
    <dgm:pt modelId="{C7D2C651-7648-44DB-8366-D4DA35A78B5C}" type="pres">
      <dgm:prSet presAssocID="{B14BC1C2-BF9F-4EBF-9ABA-FCD62EE0B974}" presName="descendantText" presStyleLbl="alignAccFollowNode1" presStyleIdx="0" presStyleCnt="2">
        <dgm:presLayoutVars>
          <dgm:bulletEnabled val="1"/>
        </dgm:presLayoutVars>
      </dgm:prSet>
      <dgm:spPr/>
      <dgm:t>
        <a:bodyPr/>
        <a:lstStyle/>
        <a:p>
          <a:endParaRPr lang="en-US"/>
        </a:p>
      </dgm:t>
    </dgm:pt>
    <dgm:pt modelId="{C2FD9B9B-7FC4-4B64-B7D7-F1B055B58A6B}" type="pres">
      <dgm:prSet presAssocID="{78F1DE35-5650-4579-99BA-6E98FD57FBFE}" presName="sp" presStyleCnt="0"/>
      <dgm:spPr/>
    </dgm:pt>
    <dgm:pt modelId="{03AB7A8D-C32C-4703-8884-5795338760C5}" type="pres">
      <dgm:prSet presAssocID="{3B3EF8B5-7ADF-4791-87D4-BF1D22351D3F}" presName="linNode" presStyleCnt="0"/>
      <dgm:spPr/>
    </dgm:pt>
    <dgm:pt modelId="{A3835E94-B267-4D11-9636-6FDC7F9FAA89}" type="pres">
      <dgm:prSet presAssocID="{3B3EF8B5-7ADF-4791-87D4-BF1D22351D3F}" presName="parentText" presStyleLbl="node1" presStyleIdx="1" presStyleCnt="2">
        <dgm:presLayoutVars>
          <dgm:chMax val="1"/>
          <dgm:bulletEnabled val="1"/>
        </dgm:presLayoutVars>
      </dgm:prSet>
      <dgm:spPr/>
      <dgm:t>
        <a:bodyPr/>
        <a:lstStyle/>
        <a:p>
          <a:endParaRPr lang="en-US"/>
        </a:p>
      </dgm:t>
    </dgm:pt>
    <dgm:pt modelId="{0DBEBC1D-4FD5-45D5-87E5-D8466B5D292D}" type="pres">
      <dgm:prSet presAssocID="{3B3EF8B5-7ADF-4791-87D4-BF1D22351D3F}" presName="descendantText" presStyleLbl="alignAccFollowNode1" presStyleIdx="1" presStyleCnt="2">
        <dgm:presLayoutVars>
          <dgm:bulletEnabled val="1"/>
        </dgm:presLayoutVars>
      </dgm:prSet>
      <dgm:spPr/>
      <dgm:t>
        <a:bodyPr/>
        <a:lstStyle/>
        <a:p>
          <a:endParaRPr lang="en-US"/>
        </a:p>
      </dgm:t>
    </dgm:pt>
  </dgm:ptLst>
  <dgm:cxnLst>
    <dgm:cxn modelId="{69FCC33A-2D63-4A8C-9B3E-C4139D631B8A}" type="presOf" srcId="{B14BC1C2-BF9F-4EBF-9ABA-FCD62EE0B974}" destId="{0F62063C-0508-4797-98CA-C4FE935C709A}" srcOrd="0" destOrd="0" presId="urn:microsoft.com/office/officeart/2005/8/layout/vList5"/>
    <dgm:cxn modelId="{E8B23794-2156-4D14-AE38-6D78DDA8873E}" type="presOf" srcId="{33A54FC5-E311-4310-9ACF-F24D0ED00DE8}" destId="{C7D2C651-7648-44DB-8366-D4DA35A78B5C}" srcOrd="0" destOrd="0" presId="urn:microsoft.com/office/officeart/2005/8/layout/vList5"/>
    <dgm:cxn modelId="{166D66AA-616C-49DE-BE27-699C7F80F138}" type="presOf" srcId="{3B3EF8B5-7ADF-4791-87D4-BF1D22351D3F}" destId="{A3835E94-B267-4D11-9636-6FDC7F9FAA89}" srcOrd="0" destOrd="0" presId="urn:microsoft.com/office/officeart/2005/8/layout/vList5"/>
    <dgm:cxn modelId="{27C8C473-3292-4D53-8FF8-FAF7CE142B2B}" srcId="{3D502509-CD04-4873-A8E2-8F25C2ACB6A3}" destId="{3B3EF8B5-7ADF-4791-87D4-BF1D22351D3F}" srcOrd="1" destOrd="0" parTransId="{4BBC0B56-0B82-462D-83E1-B0B8AD54671E}" sibTransId="{C4635578-F8C9-4115-BE74-9019895406ED}"/>
    <dgm:cxn modelId="{E6F3F9BC-CE27-493A-B219-61428888CBA8}" srcId="{3D502509-CD04-4873-A8E2-8F25C2ACB6A3}" destId="{B14BC1C2-BF9F-4EBF-9ABA-FCD62EE0B974}" srcOrd="0" destOrd="0" parTransId="{DBBEF07C-53FA-4B75-A345-A05A7E636E99}" sibTransId="{78F1DE35-5650-4579-99BA-6E98FD57FBFE}"/>
    <dgm:cxn modelId="{EE23924A-3E7E-41B8-8B94-FDB003007A8A}" srcId="{3B3EF8B5-7ADF-4791-87D4-BF1D22351D3F}" destId="{473CADD3-0B7D-4F99-B298-C8621AF8FACE}" srcOrd="0" destOrd="0" parTransId="{D8DD5C34-4F2D-4A65-9618-718B654C74A7}" sibTransId="{F1B4AE85-FBCF-4AFE-B5E6-DF03E77B9DCC}"/>
    <dgm:cxn modelId="{0EF4A7F7-174B-43AC-82C3-C7BD33420E91}" type="presOf" srcId="{3D502509-CD04-4873-A8E2-8F25C2ACB6A3}" destId="{8E4C1E34-A09C-4574-8403-B90DD554A2A6}" srcOrd="0" destOrd="0" presId="urn:microsoft.com/office/officeart/2005/8/layout/vList5"/>
    <dgm:cxn modelId="{4DADEE11-EF3F-4786-B4CD-BE7F646AA960}" srcId="{B14BC1C2-BF9F-4EBF-9ABA-FCD62EE0B974}" destId="{33A54FC5-E311-4310-9ACF-F24D0ED00DE8}" srcOrd="0" destOrd="0" parTransId="{31367730-0FBE-4921-9D26-B444CB438BC1}" sibTransId="{C41BE111-1C64-4FB9-AB9D-5A6E4FF9E41E}"/>
    <dgm:cxn modelId="{78CDDFC9-F4B5-4CF2-BBF9-90F988DD439B}" type="presOf" srcId="{473CADD3-0B7D-4F99-B298-C8621AF8FACE}" destId="{0DBEBC1D-4FD5-45D5-87E5-D8466B5D292D}" srcOrd="0" destOrd="0" presId="urn:microsoft.com/office/officeart/2005/8/layout/vList5"/>
    <dgm:cxn modelId="{6C98E40E-E979-4316-9577-7A37DEE5FA97}" type="presParOf" srcId="{8E4C1E34-A09C-4574-8403-B90DD554A2A6}" destId="{F9A48DC8-31F7-4B62-B5C6-EFCC546613E9}" srcOrd="0" destOrd="0" presId="urn:microsoft.com/office/officeart/2005/8/layout/vList5"/>
    <dgm:cxn modelId="{DC9D7663-9140-4C9A-882D-4FE2B895D5E8}" type="presParOf" srcId="{F9A48DC8-31F7-4B62-B5C6-EFCC546613E9}" destId="{0F62063C-0508-4797-98CA-C4FE935C709A}" srcOrd="0" destOrd="0" presId="urn:microsoft.com/office/officeart/2005/8/layout/vList5"/>
    <dgm:cxn modelId="{7993D0DF-918A-449D-B2EC-C5D342A1662A}" type="presParOf" srcId="{F9A48DC8-31F7-4B62-B5C6-EFCC546613E9}" destId="{C7D2C651-7648-44DB-8366-D4DA35A78B5C}" srcOrd="1" destOrd="0" presId="urn:microsoft.com/office/officeart/2005/8/layout/vList5"/>
    <dgm:cxn modelId="{D913F567-9267-4595-BB6F-E4F8EE50A0B1}" type="presParOf" srcId="{8E4C1E34-A09C-4574-8403-B90DD554A2A6}" destId="{C2FD9B9B-7FC4-4B64-B7D7-F1B055B58A6B}" srcOrd="1" destOrd="0" presId="urn:microsoft.com/office/officeart/2005/8/layout/vList5"/>
    <dgm:cxn modelId="{9801FDAF-9375-4AD6-B032-8C381482FBAD}" type="presParOf" srcId="{8E4C1E34-A09C-4574-8403-B90DD554A2A6}" destId="{03AB7A8D-C32C-4703-8884-5795338760C5}" srcOrd="2" destOrd="0" presId="urn:microsoft.com/office/officeart/2005/8/layout/vList5"/>
    <dgm:cxn modelId="{08FBC915-A471-4909-B8BD-A75BE3FDFAC2}" type="presParOf" srcId="{03AB7A8D-C32C-4703-8884-5795338760C5}" destId="{A3835E94-B267-4D11-9636-6FDC7F9FAA89}" srcOrd="0" destOrd="0" presId="urn:microsoft.com/office/officeart/2005/8/layout/vList5"/>
    <dgm:cxn modelId="{0D111907-6924-49B0-848C-73BD6E70B3E7}" type="presParOf" srcId="{03AB7A8D-C32C-4703-8884-5795338760C5}" destId="{0DBEBC1D-4FD5-45D5-87E5-D8466B5D292D}"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02C927-FCDF-4DEB-B7EA-A5C93FED5935}">
      <dsp:nvSpPr>
        <dsp:cNvPr id="0" name=""/>
        <dsp:cNvSpPr/>
      </dsp:nvSpPr>
      <dsp:spPr>
        <a:xfrm>
          <a:off x="0" y="890120"/>
          <a:ext cx="6096000" cy="887882"/>
        </a:xfrm>
        <a:prstGeom prst="leftArrow">
          <a:avLst>
            <a:gd name="adj1" fmla="val 50000"/>
            <a:gd name="adj2" fmla="val 50000"/>
          </a:avLst>
        </a:prstGeom>
        <a:solidFill>
          <a:schemeClr val="accent1">
            <a:shade val="80000"/>
            <a:hueOff val="0"/>
            <a:satOff val="0"/>
            <a:lumOff val="0"/>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0" tIns="68580" rIns="68580" bIns="140951" numCol="1" spcCol="1270" anchor="ctr" anchorCtr="0">
          <a:noAutofit/>
        </a:bodyPr>
        <a:lstStyle/>
        <a:p>
          <a:pPr lvl="0" algn="ctr" defTabSz="800100" rtl="1">
            <a:lnSpc>
              <a:spcPct val="90000"/>
            </a:lnSpc>
            <a:spcBef>
              <a:spcPct val="0"/>
            </a:spcBef>
            <a:spcAft>
              <a:spcPct val="35000"/>
            </a:spcAft>
          </a:pPr>
          <a:r>
            <a:rPr lang="fa-IR" sz="1800" kern="1200" dirty="0" smtClean="0">
              <a:solidFill>
                <a:schemeClr val="tx2"/>
              </a:solidFill>
              <a:cs typeface="B Nazanin" panose="00000400000000000000" pitchFamily="2" charset="-78"/>
            </a:rPr>
            <a:t>در آمد جهانی صنعت بازی در سال 2012</a:t>
          </a:r>
          <a:endParaRPr lang="en-US" sz="1800" kern="1200" dirty="0">
            <a:solidFill>
              <a:schemeClr val="tx2"/>
            </a:solidFill>
            <a:cs typeface="B Nazanin" panose="00000400000000000000" pitchFamily="2" charset="-78"/>
          </a:endParaRPr>
        </a:p>
      </dsp:txBody>
      <dsp:txXfrm>
        <a:off x="221971" y="1112091"/>
        <a:ext cx="5874029" cy="443941"/>
      </dsp:txXfrm>
    </dsp:sp>
    <dsp:sp modelId="{1BE741EC-55B4-47BC-A402-E041D313B1ED}">
      <dsp:nvSpPr>
        <dsp:cNvPr id="0" name=""/>
        <dsp:cNvSpPr/>
      </dsp:nvSpPr>
      <dsp:spPr>
        <a:xfrm>
          <a:off x="3276606" y="1568687"/>
          <a:ext cx="2816352" cy="594242"/>
        </a:xfrm>
        <a:prstGeom prst="rect">
          <a:avLst/>
        </a:prstGeom>
        <a:solidFill>
          <a:schemeClr val="tx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rtl="1">
            <a:lnSpc>
              <a:spcPct val="90000"/>
            </a:lnSpc>
            <a:spcBef>
              <a:spcPct val="0"/>
            </a:spcBef>
            <a:spcAft>
              <a:spcPct val="35000"/>
            </a:spcAft>
          </a:pPr>
          <a:r>
            <a:rPr lang="fa-IR" sz="1800" kern="1200" dirty="0" smtClean="0">
              <a:cs typeface="B Titr" panose="00000700000000000000" pitchFamily="2" charset="-78"/>
            </a:rPr>
            <a:t>70 میلیار دلار</a:t>
          </a:r>
          <a:endParaRPr lang="en-US" sz="1800" kern="1200" dirty="0">
            <a:cs typeface="B Titr" panose="00000700000000000000" pitchFamily="2" charset="-78"/>
          </a:endParaRPr>
        </a:p>
      </dsp:txBody>
      <dsp:txXfrm>
        <a:off x="3276606" y="1568687"/>
        <a:ext cx="2816352" cy="594242"/>
      </dsp:txXfrm>
    </dsp:sp>
    <dsp:sp modelId="{CAF3FA88-304B-4713-9C6F-C5A407BA16F5}">
      <dsp:nvSpPr>
        <dsp:cNvPr id="0" name=""/>
        <dsp:cNvSpPr/>
      </dsp:nvSpPr>
      <dsp:spPr>
        <a:xfrm>
          <a:off x="0" y="1196956"/>
          <a:ext cx="3279648" cy="887882"/>
        </a:xfrm>
        <a:prstGeom prst="leftArrow">
          <a:avLst>
            <a:gd name="adj1" fmla="val 50000"/>
            <a:gd name="adj2" fmla="val 50000"/>
          </a:avLst>
        </a:prstGeom>
        <a:solidFill>
          <a:schemeClr val="accent1">
            <a:shade val="80000"/>
            <a:hueOff val="306246"/>
            <a:satOff val="-4392"/>
            <a:lumOff val="25615"/>
            <a:alphaOff val="0"/>
          </a:schemeClr>
        </a:solidFill>
        <a:ln w="25400" cap="flat" cmpd="sng" algn="ctr">
          <a:solidFill>
            <a:schemeClr val="accent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0" tIns="68580" rIns="68580" bIns="140951" numCol="1" spcCol="1270" anchor="ctr" anchorCtr="0">
          <a:noAutofit/>
        </a:bodyPr>
        <a:lstStyle/>
        <a:p>
          <a:pPr lvl="0" algn="ctr" defTabSz="800100" rtl="1">
            <a:lnSpc>
              <a:spcPct val="90000"/>
            </a:lnSpc>
            <a:spcBef>
              <a:spcPct val="0"/>
            </a:spcBef>
            <a:spcAft>
              <a:spcPct val="35000"/>
            </a:spcAft>
          </a:pPr>
          <a:r>
            <a:rPr lang="fa-IR" sz="1800" kern="1200" dirty="0" smtClean="0">
              <a:solidFill>
                <a:schemeClr val="tx2"/>
              </a:solidFill>
              <a:cs typeface="B Nazanin" panose="00000400000000000000" pitchFamily="2" charset="-78"/>
            </a:rPr>
            <a:t>پیش بینی برای سال 2014</a:t>
          </a:r>
          <a:endParaRPr lang="en-US" sz="1800" kern="1200" dirty="0">
            <a:solidFill>
              <a:schemeClr val="tx2"/>
            </a:solidFill>
            <a:cs typeface="B Nazanin" panose="00000400000000000000" pitchFamily="2" charset="-78"/>
          </a:endParaRPr>
        </a:p>
      </dsp:txBody>
      <dsp:txXfrm>
        <a:off x="221971" y="1418927"/>
        <a:ext cx="3057677" cy="443941"/>
      </dsp:txXfrm>
    </dsp:sp>
    <dsp:sp modelId="{B0581A1C-0260-473C-B5B2-E4BF584F3C3F}">
      <dsp:nvSpPr>
        <dsp:cNvPr id="0" name=""/>
        <dsp:cNvSpPr/>
      </dsp:nvSpPr>
      <dsp:spPr>
        <a:xfrm>
          <a:off x="457212" y="1891402"/>
          <a:ext cx="2816352" cy="576327"/>
        </a:xfrm>
        <a:prstGeom prst="rect">
          <a:avLst/>
        </a:prstGeom>
        <a:solidFill>
          <a:schemeClr val="tx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rtl="1">
            <a:lnSpc>
              <a:spcPct val="90000"/>
            </a:lnSpc>
            <a:spcBef>
              <a:spcPct val="0"/>
            </a:spcBef>
            <a:spcAft>
              <a:spcPct val="35000"/>
            </a:spcAft>
          </a:pPr>
          <a:r>
            <a:rPr lang="fa-IR" sz="1800" kern="1200" dirty="0" smtClean="0">
              <a:cs typeface="B Titr" panose="00000700000000000000" pitchFamily="2" charset="-78"/>
            </a:rPr>
            <a:t>76.1 میلیارد دلار</a:t>
          </a:r>
          <a:endParaRPr lang="en-US" sz="1800" kern="1200" dirty="0">
            <a:cs typeface="B Titr" panose="00000700000000000000" pitchFamily="2" charset="-78"/>
          </a:endParaRPr>
        </a:p>
      </dsp:txBody>
      <dsp:txXfrm>
        <a:off x="457212" y="1891402"/>
        <a:ext cx="2816352" cy="5763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2C651-7648-44DB-8366-D4DA35A78B5C}">
      <dsp:nvSpPr>
        <dsp:cNvPr id="0" name=""/>
        <dsp:cNvSpPr/>
      </dsp:nvSpPr>
      <dsp:spPr>
        <a:xfrm rot="16200000">
          <a:off x="1653361" y="-1579003"/>
          <a:ext cx="594717" cy="390144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cs typeface="B Nazanin" panose="00000400000000000000" pitchFamily="2" charset="-78"/>
            </a:rPr>
            <a:t>درآمد بازی های کامپیوتری</a:t>
          </a:r>
          <a:endParaRPr lang="en-US" sz="2400" kern="1200" dirty="0">
            <a:cs typeface="B Nazanin" panose="00000400000000000000" pitchFamily="2" charset="-78"/>
          </a:endParaRPr>
        </a:p>
      </dsp:txBody>
      <dsp:txXfrm rot="5400000">
        <a:off x="29032" y="103390"/>
        <a:ext cx="3872408" cy="536653"/>
      </dsp:txXfrm>
    </dsp:sp>
    <dsp:sp modelId="{0F62063C-0508-4797-98CA-C4FE935C709A}">
      <dsp:nvSpPr>
        <dsp:cNvPr id="0" name=""/>
        <dsp:cNvSpPr/>
      </dsp:nvSpPr>
      <dsp:spPr>
        <a:xfrm>
          <a:off x="3901440" y="18"/>
          <a:ext cx="2194560" cy="743396"/>
        </a:xfrm>
        <a:prstGeom prst="roundRect">
          <a:avLst/>
        </a:prstGeom>
        <a:solidFill>
          <a:schemeClr val="accent1">
            <a:hueOff val="0"/>
            <a:satOff val="0"/>
            <a:lumOff val="0"/>
            <a:alphaOff val="0"/>
          </a:scheme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2"/>
              </a:solidFill>
              <a:cs typeface="B Titr" panose="00000700000000000000" pitchFamily="2" charset="-78"/>
            </a:rPr>
            <a:t>17.02 میلیارد دلار</a:t>
          </a:r>
          <a:endParaRPr lang="en-US" sz="1800" kern="1200" dirty="0">
            <a:solidFill>
              <a:schemeClr val="tx2"/>
            </a:solidFill>
            <a:cs typeface="B Titr" panose="00000700000000000000" pitchFamily="2" charset="-78"/>
          </a:endParaRPr>
        </a:p>
      </dsp:txBody>
      <dsp:txXfrm>
        <a:off x="3937730" y="36308"/>
        <a:ext cx="2121980" cy="670816"/>
      </dsp:txXfrm>
    </dsp:sp>
    <dsp:sp modelId="{0DBEBC1D-4FD5-45D5-87E5-D8466B5D292D}">
      <dsp:nvSpPr>
        <dsp:cNvPr id="0" name=""/>
        <dsp:cNvSpPr/>
      </dsp:nvSpPr>
      <dsp:spPr>
        <a:xfrm rot="16200000">
          <a:off x="1653361" y="-798436"/>
          <a:ext cx="594717" cy="390144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r" defTabSz="1066800" rtl="1">
            <a:lnSpc>
              <a:spcPct val="90000"/>
            </a:lnSpc>
            <a:spcBef>
              <a:spcPct val="0"/>
            </a:spcBef>
            <a:spcAft>
              <a:spcPct val="15000"/>
            </a:spcAft>
            <a:buChar char="••"/>
          </a:pPr>
          <a:r>
            <a:rPr lang="fa-IR" sz="2400" kern="1200" dirty="0" smtClean="0">
              <a:cs typeface="B Nazanin" panose="00000400000000000000" pitchFamily="2" charset="-78"/>
            </a:rPr>
            <a:t>درآمد هالیوود</a:t>
          </a:r>
          <a:endParaRPr lang="en-US" sz="2400" kern="1200" dirty="0">
            <a:cs typeface="B Nazanin" panose="00000400000000000000" pitchFamily="2" charset="-78"/>
          </a:endParaRPr>
        </a:p>
      </dsp:txBody>
      <dsp:txXfrm rot="5400000">
        <a:off x="29032" y="883957"/>
        <a:ext cx="3872408" cy="536653"/>
      </dsp:txXfrm>
    </dsp:sp>
    <dsp:sp modelId="{A3835E94-B267-4D11-9636-6FDC7F9FAA89}">
      <dsp:nvSpPr>
        <dsp:cNvPr id="0" name=""/>
        <dsp:cNvSpPr/>
      </dsp:nvSpPr>
      <dsp:spPr>
        <a:xfrm>
          <a:off x="3901440" y="780584"/>
          <a:ext cx="2194560" cy="743396"/>
        </a:xfrm>
        <a:prstGeom prst="roundRect">
          <a:avLst/>
        </a:prstGeom>
        <a:solidFill>
          <a:schemeClr val="accent1">
            <a:hueOff val="0"/>
            <a:satOff val="0"/>
            <a:lumOff val="0"/>
            <a:alphaOff val="0"/>
          </a:scheme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a-IR" sz="1800" kern="1200" dirty="0" smtClean="0">
              <a:solidFill>
                <a:schemeClr val="tx2"/>
              </a:solidFill>
              <a:cs typeface="B Titr" panose="00000700000000000000" pitchFamily="2" charset="-78"/>
            </a:rPr>
            <a:t>9.42 میلیارد دلار</a:t>
          </a:r>
          <a:endParaRPr lang="en-US" sz="1800" kern="1200" dirty="0">
            <a:solidFill>
              <a:schemeClr val="tx2"/>
            </a:solidFill>
            <a:cs typeface="B Titr" panose="00000700000000000000" pitchFamily="2" charset="-78"/>
          </a:endParaRPr>
        </a:p>
      </dsp:txBody>
      <dsp:txXfrm>
        <a:off x="3937730" y="816874"/>
        <a:ext cx="2121980" cy="670816"/>
      </dsp:txXfrm>
    </dsp:sp>
  </dsp:spTree>
</dsp:drawing>
</file>

<file path=ppt/diagrams/layout1.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10B2C5-E54F-4164-AF78-50A233388236}" type="datetimeFigureOut">
              <a:rPr lang="en-US" smtClean="0"/>
              <a:pPr/>
              <a:t>12/9/2015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06F02D-6957-44FA-BC63-BD14FA1721A8}" type="slidenum">
              <a:rPr lang="en-US" smtClean="0"/>
              <a:pPr/>
              <a:t>‹#›</a:t>
            </a:fld>
            <a:endParaRPr lang="en-US"/>
          </a:p>
        </p:txBody>
      </p:sp>
    </p:spTree>
    <p:extLst>
      <p:ext uri="{BB962C8B-B14F-4D97-AF65-F5344CB8AC3E}">
        <p14:creationId xmlns:p14="http://schemas.microsoft.com/office/powerpoint/2010/main" val="27860928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fa-IR" smtClean="0"/>
              <a:t>مركز ملي فضاي مجازي</a:t>
            </a:r>
            <a:endParaRPr lang="en-US"/>
          </a:p>
        </p:txBody>
      </p:sp>
    </p:spTree>
    <p:extLst>
      <p:ext uri="{BB962C8B-B14F-4D97-AF65-F5344CB8AC3E}">
        <p14:creationId xmlns:p14="http://schemas.microsoft.com/office/powerpoint/2010/main" val="1810582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06F02D-6957-44FA-BC63-BD14FA1721A8}" type="slidenum">
              <a:rPr lang="en-US" smtClean="0"/>
              <a:pPr/>
              <a:t>2</a:t>
            </a:fld>
            <a:endParaRPr lang="en-US"/>
          </a:p>
        </p:txBody>
      </p:sp>
    </p:spTree>
    <p:extLst>
      <p:ext uri="{BB962C8B-B14F-4D97-AF65-F5344CB8AC3E}">
        <p14:creationId xmlns:p14="http://schemas.microsoft.com/office/powerpoint/2010/main" val="2063884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gn="r" rtl="1"/>
            <a:endParaRPr lang="en-US" dirty="0"/>
          </a:p>
        </p:txBody>
      </p:sp>
      <p:sp>
        <p:nvSpPr>
          <p:cNvPr id="4" name="Slide Number Placeholder 3"/>
          <p:cNvSpPr>
            <a:spLocks noGrp="1"/>
          </p:cNvSpPr>
          <p:nvPr>
            <p:ph type="sldNum" sz="quarter" idx="10"/>
          </p:nvPr>
        </p:nvSpPr>
        <p:spPr/>
        <p:txBody>
          <a:bodyPr/>
          <a:lstStyle/>
          <a:p>
            <a:fld id="{7F5EFC71-3239-48E8-AB25-8E3DE9E23C15}" type="slidenum">
              <a:rPr lang="en-US" smtClean="0"/>
              <a:pPr/>
              <a:t>15</a:t>
            </a:fld>
            <a:endParaRPr lang="en-US"/>
          </a:p>
        </p:txBody>
      </p:sp>
    </p:spTree>
    <p:extLst>
      <p:ext uri="{BB962C8B-B14F-4D97-AF65-F5344CB8AC3E}">
        <p14:creationId xmlns:p14="http://schemas.microsoft.com/office/powerpoint/2010/main" val="1126904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gn="r" rtl="1"/>
            <a:endParaRPr lang="en-US" dirty="0"/>
          </a:p>
        </p:txBody>
      </p:sp>
      <p:sp>
        <p:nvSpPr>
          <p:cNvPr id="4" name="Slide Number Placeholder 3"/>
          <p:cNvSpPr>
            <a:spLocks noGrp="1"/>
          </p:cNvSpPr>
          <p:nvPr>
            <p:ph type="sldNum" sz="quarter" idx="10"/>
          </p:nvPr>
        </p:nvSpPr>
        <p:spPr/>
        <p:txBody>
          <a:bodyPr/>
          <a:lstStyle/>
          <a:p>
            <a:fld id="{7F5EFC71-3239-48E8-AB25-8E3DE9E23C15}" type="slidenum">
              <a:rPr lang="en-US" smtClean="0"/>
              <a:pPr/>
              <a:t>16</a:t>
            </a:fld>
            <a:endParaRPr lang="en-US"/>
          </a:p>
        </p:txBody>
      </p:sp>
    </p:spTree>
    <p:extLst>
      <p:ext uri="{BB962C8B-B14F-4D97-AF65-F5344CB8AC3E}">
        <p14:creationId xmlns:p14="http://schemas.microsoft.com/office/powerpoint/2010/main" val="11269042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000EDB-7C03-4E91-B631-B1D0885A3104}"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000EDB-7C03-4E91-B631-B1D0885A3104}"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000EDB-7C03-4E91-B631-B1D0885A3104}"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000EDB-7C03-4E91-B631-B1D0885A3104}"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000EDB-7C03-4E91-B631-B1D0885A3104}" type="datetimeFigureOut">
              <a:rPr lang="en-US" smtClean="0"/>
              <a:pPr/>
              <a:t>12/9/2015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000EDB-7C03-4E91-B631-B1D0885A3104}"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5"/>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5000EDB-7C03-4E91-B631-B1D0885A3104}" type="datetimeFigureOut">
              <a:rPr lang="en-US" smtClean="0"/>
              <a:pPr/>
              <a:t>12/9/2015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000EDB-7C03-4E91-B631-B1D0885A3104}" type="datetimeFigureOut">
              <a:rPr lang="en-US" smtClean="0"/>
              <a:pPr/>
              <a:t>12/9/2015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000EDB-7C03-4E91-B631-B1D0885A3104}" type="datetimeFigureOut">
              <a:rPr lang="en-US" smtClean="0"/>
              <a:pPr/>
              <a:t>12/9/2015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1"/>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000EDB-7C03-4E91-B631-B1D0885A3104}"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000EDB-7C03-4E91-B631-B1D0885A3104}" type="datetimeFigureOut">
              <a:rPr lang="en-US" smtClean="0"/>
              <a:pPr/>
              <a:t>12/9/2015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E1999C-103A-42BF-B93A-D532CFEA5BE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3"/>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000EDB-7C03-4E91-B631-B1D0885A3104}" type="datetimeFigureOut">
              <a:rPr lang="en-US" smtClean="0"/>
              <a:pPr/>
              <a:t>12/9/2015</a:t>
            </a:fld>
            <a:endParaRPr lang="en-US"/>
          </a:p>
        </p:txBody>
      </p:sp>
      <p:sp>
        <p:nvSpPr>
          <p:cNvPr id="5" name="Footer Placeholder 4"/>
          <p:cNvSpPr>
            <a:spLocks noGrp="1"/>
          </p:cNvSpPr>
          <p:nvPr>
            <p:ph type="ftr" sz="quarter" idx="3"/>
          </p:nvPr>
        </p:nvSpPr>
        <p:spPr>
          <a:xfrm>
            <a:off x="3124200" y="6356353"/>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3"/>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E1999C-103A-42BF-B93A-D532CFEA5BE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abdulazim.com/PERSIANnet/" TargetMode="External"/><Relationship Id="rId3" Type="http://schemas.openxmlformats.org/officeDocument/2006/relationships/hyperlink" Target="http://www.imamali-a.com/index.php5?part=1" TargetMode="External"/><Relationship Id="rId7" Type="http://schemas.openxmlformats.org/officeDocument/2006/relationships/hyperlink" Target="http://shahecheragh.ir/" TargetMode="External"/><Relationship Id="rId2" Type="http://schemas.openxmlformats.org/officeDocument/2006/relationships/hyperlink" Target="http://www.gph.gov.sa/" TargetMode="External"/><Relationship Id="rId1" Type="http://schemas.openxmlformats.org/officeDocument/2006/relationships/slideLayout" Target="../slideLayouts/slideLayout2.xml"/><Relationship Id="rId6" Type="http://schemas.openxmlformats.org/officeDocument/2006/relationships/hyperlink" Target="http://www.masoumeh.com/" TargetMode="External"/><Relationship Id="rId5" Type="http://schemas.openxmlformats.org/officeDocument/2006/relationships/hyperlink" Target="http://www.aqrazavi.org/" TargetMode="External"/><Relationship Id="rId4" Type="http://schemas.openxmlformats.org/officeDocument/2006/relationships/hyperlink" Target="http://www.imamhussain.org/" TargetMode="External"/></Relationships>
</file>

<file path=ppt/slides/_rels/slide29.xml.rels><?xml version="1.0" encoding="UTF-8" standalone="yes"?>
<Relationships xmlns="http://schemas.openxmlformats.org/package/2006/relationships"><Relationship Id="rId8" Type="http://schemas.openxmlformats.org/officeDocument/2006/relationships/hyperlink" Target="http://www.aqrazavi.org/index.php?module=pnForum" TargetMode="External"/><Relationship Id="rId3" Type="http://schemas.openxmlformats.org/officeDocument/2006/relationships/hyperlink" Target="http://www.imamali-a.com/index.php5?part=246" TargetMode="External"/><Relationship Id="rId7" Type="http://schemas.openxmlformats.org/officeDocument/2006/relationships/hyperlink" Target="http://www.imamhussain.org/enaba/" TargetMode="External"/><Relationship Id="rId2" Type="http://schemas.openxmlformats.org/officeDocument/2006/relationships/hyperlink" Target="http://live.gph.gov.sa/index.cfm" TargetMode="External"/><Relationship Id="rId1" Type="http://schemas.openxmlformats.org/officeDocument/2006/relationships/slideLayout" Target="../slideLayouts/slideLayout2.xml"/><Relationship Id="rId6" Type="http://schemas.openxmlformats.org/officeDocument/2006/relationships/hyperlink" Target="http://www.alkafeel.net/arabic/arabic.php" TargetMode="External"/><Relationship Id="rId5" Type="http://schemas.openxmlformats.org/officeDocument/2006/relationships/hyperlink" Target="http://www.imamreza.tv/default.html" TargetMode="External"/><Relationship Id="rId4" Type="http://schemas.openxmlformats.org/officeDocument/2006/relationships/hyperlink" Target="http://www.imamhussain.org/%D8%A8%D8%AB_%D9%85%D8%A8%D8%A7%D8%B4%D8%B1/" TargetMode="External"/><Relationship Id="rId9" Type="http://schemas.openxmlformats.org/officeDocument/2006/relationships/hyperlink" Target="http://www.onlinekelisa.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pajuhesh.irc.ir/Product/book/show/id/2053/book_keyword/occasion/index/1/indexId/245090"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F:\FanAfar\PICs\Besm2.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191601" y="1351863"/>
            <a:ext cx="5387239" cy="5075066"/>
          </a:xfrm>
          <a:prstGeom prst="rect">
            <a:avLst/>
          </a:prstGeom>
          <a:noFill/>
        </p:spPr>
      </p:pic>
      <p:pic>
        <p:nvPicPr>
          <p:cNvPr id="5" name="Picture 4"/>
          <p:cNvPicPr>
            <a:picLocks noChangeAspect="1"/>
          </p:cNvPicPr>
          <p:nvPr/>
        </p:nvPicPr>
        <p:blipFill>
          <a:blip r:embed="rId4"/>
          <a:stretch>
            <a:fillRect/>
          </a:stretch>
        </p:blipFill>
        <p:spPr>
          <a:xfrm>
            <a:off x="392820" y="201732"/>
            <a:ext cx="1840242" cy="2184024"/>
          </a:xfrm>
          <a:prstGeom prst="rect">
            <a:avLst/>
          </a:prstGeom>
        </p:spPr>
      </p:pic>
    </p:spTree>
  </p:cSld>
  <p:clrMapOvr>
    <a:masterClrMapping/>
  </p:clrMapOvr>
  <p:transition spd="slow">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dirty="0" smtClean="0">
              <a:solidFill>
                <a:prstClr val="white"/>
              </a:solidFill>
            </a:endParaRPr>
          </a:p>
          <a:p>
            <a:pPr algn="ctr"/>
            <a:endParaRPr lang="fa-IR" dirty="0" smtClean="0">
              <a:solidFill>
                <a:prstClr val="white"/>
              </a:solidFill>
            </a:endParaRPr>
          </a:p>
          <a:p>
            <a:pPr algn="ctr"/>
            <a:endParaRPr lang="fa-IR" dirty="0" smtClean="0">
              <a:solidFill>
                <a:prstClr val="white"/>
              </a:solidFill>
            </a:endParaRPr>
          </a:p>
          <a:p>
            <a:pPr algn="ctr"/>
            <a:endParaRPr lang="fa-IR" dirty="0">
              <a:solidFill>
                <a:prstClr val="white"/>
              </a:solidFill>
            </a:endParaRPr>
          </a:p>
        </p:txBody>
      </p:sp>
      <p:sp>
        <p:nvSpPr>
          <p:cNvPr id="5" name="Rounded Rectangle 4"/>
          <p:cNvSpPr/>
          <p:nvPr/>
        </p:nvSpPr>
        <p:spPr>
          <a:xfrm>
            <a:off x="94000" y="1132072"/>
            <a:ext cx="4068000" cy="4601980"/>
          </a:xfrm>
          <a:prstGeom prst="roundRect">
            <a:avLst>
              <a:gd name="adj" fmla="val 68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grpSp>
        <p:nvGrpSpPr>
          <p:cNvPr id="2" name="Group 12"/>
          <p:cNvGrpSpPr/>
          <p:nvPr/>
        </p:nvGrpSpPr>
        <p:grpSpPr>
          <a:xfrm>
            <a:off x="4082904" y="1705452"/>
            <a:ext cx="4981917" cy="3609902"/>
            <a:chOff x="3544739" y="782022"/>
            <a:chExt cx="5206425" cy="3688378"/>
          </a:xfrm>
        </p:grpSpPr>
        <p:sp>
          <p:nvSpPr>
            <p:cNvPr id="7" name="Rounded Rectangle 6"/>
            <p:cNvSpPr/>
            <p:nvPr/>
          </p:nvSpPr>
          <p:spPr>
            <a:xfrm>
              <a:off x="3692519" y="782022"/>
              <a:ext cx="5058645" cy="3688378"/>
            </a:xfrm>
            <a:prstGeom prst="roundRect">
              <a:avLst>
                <a:gd name="adj" fmla="val 681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pic>
          <p:nvPicPr>
            <p:cNvPr id="8" name="Picture 3" descr="C:\Documents and Settings\USER\Desktop\Screen-Shot-2013-05-01-at-1.23.42-PM-500x383.png"/>
            <p:cNvPicPr>
              <a:picLocks noChangeAspect="1" noChangeArrowheads="1"/>
            </p:cNvPicPr>
            <p:nvPr/>
          </p:nvPicPr>
          <p:blipFill>
            <a:blip r:embed="rId2" cstate="print"/>
            <a:srcRect l="1453" t="14621" r="4661" b="13756"/>
            <a:stretch>
              <a:fillRect/>
            </a:stretch>
          </p:blipFill>
          <p:spPr bwMode="auto">
            <a:xfrm>
              <a:off x="3733800" y="1466850"/>
              <a:ext cx="4922565" cy="2876550"/>
            </a:xfrm>
            <a:prstGeom prst="rect">
              <a:avLst/>
            </a:prstGeom>
            <a:noFill/>
          </p:spPr>
        </p:pic>
        <p:sp>
          <p:nvSpPr>
            <p:cNvPr id="9" name="Rectangle 8"/>
            <p:cNvSpPr/>
            <p:nvPr/>
          </p:nvSpPr>
          <p:spPr>
            <a:xfrm rot="16200000">
              <a:off x="4410075" y="1000125"/>
              <a:ext cx="171450" cy="1219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10" name="Rounded Rectangle 9"/>
            <p:cNvSpPr/>
            <p:nvPr/>
          </p:nvSpPr>
          <p:spPr>
            <a:xfrm>
              <a:off x="3886200" y="927100"/>
              <a:ext cx="4724400" cy="457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11" name="TextBox 10"/>
            <p:cNvSpPr txBox="1"/>
            <p:nvPr/>
          </p:nvSpPr>
          <p:spPr>
            <a:xfrm>
              <a:off x="3544739" y="957805"/>
              <a:ext cx="4849975" cy="377361"/>
            </a:xfrm>
            <a:prstGeom prst="rect">
              <a:avLst/>
            </a:prstGeom>
            <a:noFill/>
          </p:spPr>
          <p:txBody>
            <a:bodyPr wrap="square" rtlCol="1">
              <a:spAutoFit/>
            </a:bodyPr>
            <a:lstStyle/>
            <a:p>
              <a:pPr algn="r" rtl="1"/>
              <a:r>
                <a:rPr lang="fa-IR" b="1" dirty="0" smtClean="0">
                  <a:solidFill>
                    <a:prstClr val="black"/>
                  </a:solidFill>
                  <a:cs typeface="B Nazanin" pitchFamily="2" charset="-78"/>
                </a:rPr>
                <a:t>تعداد كاربران فعال ماهانه شبكه اجتماعي فيس</a:t>
              </a:r>
              <a:r>
                <a:rPr lang="fa-IR" b="1" dirty="0" smtClean="0">
                  <a:solidFill>
                    <a:prstClr val="black"/>
                  </a:solidFill>
                  <a:cs typeface="B Nazanin"/>
                </a:rPr>
                <a:t>‌</a:t>
              </a:r>
              <a:r>
                <a:rPr lang="fa-IR" b="1" dirty="0" smtClean="0">
                  <a:solidFill>
                    <a:prstClr val="black"/>
                  </a:solidFill>
                  <a:cs typeface="B Nazanin" pitchFamily="2" charset="-78"/>
                </a:rPr>
                <a:t>بوك</a:t>
              </a:r>
              <a:endParaRPr lang="fa-IR" b="1" dirty="0">
                <a:solidFill>
                  <a:prstClr val="black"/>
                </a:solidFill>
                <a:cs typeface="B Nazanin" pitchFamily="2" charset="-78"/>
              </a:endParaRPr>
            </a:p>
          </p:txBody>
        </p:sp>
        <p:sp>
          <p:nvSpPr>
            <p:cNvPr id="12" name="Rectangle 11"/>
            <p:cNvSpPr/>
            <p:nvPr/>
          </p:nvSpPr>
          <p:spPr>
            <a:xfrm>
              <a:off x="4114800" y="1562100"/>
              <a:ext cx="533400" cy="838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13" name="TextBox 12"/>
            <p:cNvSpPr txBox="1"/>
            <p:nvPr/>
          </p:nvSpPr>
          <p:spPr>
            <a:xfrm>
              <a:off x="3949700" y="1676400"/>
              <a:ext cx="914400" cy="723275"/>
            </a:xfrm>
            <a:prstGeom prst="rect">
              <a:avLst/>
            </a:prstGeom>
            <a:noFill/>
          </p:spPr>
          <p:txBody>
            <a:bodyPr wrap="square" rtlCol="1">
              <a:spAutoFit/>
            </a:bodyPr>
            <a:lstStyle/>
            <a:p>
              <a:pPr algn="ctr"/>
              <a:r>
                <a:rPr lang="fa-IR" sz="1000" b="1" dirty="0" smtClean="0">
                  <a:solidFill>
                    <a:prstClr val="black"/>
                  </a:solidFill>
                  <a:cs typeface="B Nazanin" pitchFamily="2" charset="-78"/>
                </a:rPr>
                <a:t>بقيه دنيا</a:t>
              </a:r>
            </a:p>
            <a:p>
              <a:pPr algn="ctr"/>
              <a:r>
                <a:rPr lang="fa-IR" sz="1000" b="1" dirty="0" smtClean="0">
                  <a:solidFill>
                    <a:prstClr val="black"/>
                  </a:solidFill>
                  <a:cs typeface="B Nazanin" pitchFamily="2" charset="-78"/>
                </a:rPr>
                <a:t>آسيا</a:t>
              </a:r>
            </a:p>
            <a:p>
              <a:pPr algn="ctr"/>
              <a:r>
                <a:rPr lang="fa-IR" sz="1000" b="1" dirty="0" smtClean="0">
                  <a:solidFill>
                    <a:prstClr val="black"/>
                  </a:solidFill>
                  <a:cs typeface="B Nazanin" pitchFamily="2" charset="-78"/>
                </a:rPr>
                <a:t>اروپا</a:t>
              </a:r>
            </a:p>
            <a:p>
              <a:pPr algn="ctr"/>
              <a:r>
                <a:rPr lang="fa-IR" sz="1000" b="1" dirty="0" smtClean="0">
                  <a:solidFill>
                    <a:prstClr val="black"/>
                  </a:solidFill>
                  <a:cs typeface="B Nazanin" pitchFamily="2" charset="-78"/>
                </a:rPr>
                <a:t>آمريكا و كانادا</a:t>
              </a:r>
              <a:endParaRPr lang="fa-IR" sz="1000" b="1" dirty="0">
                <a:solidFill>
                  <a:prstClr val="black"/>
                </a:solidFill>
                <a:cs typeface="B Nazanin" pitchFamily="2" charset="-78"/>
              </a:endParaRPr>
            </a:p>
          </p:txBody>
        </p:sp>
      </p:grpSp>
      <p:sp>
        <p:nvSpPr>
          <p:cNvPr id="14" name="Oval 13"/>
          <p:cNvSpPr/>
          <p:nvPr/>
        </p:nvSpPr>
        <p:spPr>
          <a:xfrm>
            <a:off x="8410809" y="2487579"/>
            <a:ext cx="583313" cy="37289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cxnSp>
        <p:nvCxnSpPr>
          <p:cNvPr id="15" name="Straight Arrow Connector 14"/>
          <p:cNvCxnSpPr>
            <a:stCxn id="14" idx="2"/>
            <a:endCxn id="16" idx="3"/>
          </p:cNvCxnSpPr>
          <p:nvPr/>
        </p:nvCxnSpPr>
        <p:spPr>
          <a:xfrm rot="10800000">
            <a:off x="8128264" y="2655380"/>
            <a:ext cx="282542" cy="18646"/>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6" name="Rounded Rectangle 15"/>
          <p:cNvSpPr/>
          <p:nvPr/>
        </p:nvSpPr>
        <p:spPr>
          <a:xfrm>
            <a:off x="5722100" y="2506224"/>
            <a:ext cx="2406167" cy="298315"/>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1600" dirty="0" smtClean="0">
                <a:solidFill>
                  <a:prstClr val="white"/>
                </a:solidFill>
                <a:cs typeface="B Nazanin" pitchFamily="2" charset="-78"/>
              </a:rPr>
              <a:t>يك ميليارد و صد و ده ميليون نفر!</a:t>
            </a:r>
            <a:endParaRPr lang="fa-IR" sz="1600" dirty="0">
              <a:solidFill>
                <a:prstClr val="white"/>
              </a:solidFill>
              <a:cs typeface="B Nazanin" pitchFamily="2" charset="-78"/>
            </a:endParaRPr>
          </a:p>
        </p:txBody>
      </p:sp>
      <p:sp>
        <p:nvSpPr>
          <p:cNvPr id="17" name="TextBox 16"/>
          <p:cNvSpPr txBox="1"/>
          <p:nvPr/>
        </p:nvSpPr>
        <p:spPr>
          <a:xfrm>
            <a:off x="4093680" y="2282486"/>
            <a:ext cx="1604111" cy="338554"/>
          </a:xfrm>
          <a:prstGeom prst="rect">
            <a:avLst/>
          </a:prstGeom>
          <a:noFill/>
        </p:spPr>
        <p:txBody>
          <a:bodyPr wrap="square" rtlCol="1">
            <a:spAutoFit/>
          </a:bodyPr>
          <a:lstStyle/>
          <a:p>
            <a:pPr algn="r" rtl="1"/>
            <a:r>
              <a:rPr lang="fa-IR" sz="1600" dirty="0" smtClean="0">
                <a:solidFill>
                  <a:prstClr val="black"/>
                </a:solidFill>
                <a:cs typeface="B Nazanin" pitchFamily="2" charset="-78"/>
              </a:rPr>
              <a:t>بر حسب ميليون نفر</a:t>
            </a:r>
            <a:endParaRPr lang="fa-IR" sz="1600" dirty="0">
              <a:solidFill>
                <a:prstClr val="black"/>
              </a:solidFill>
              <a:cs typeface="B Nazanin" pitchFamily="2" charset="-78"/>
            </a:endParaRPr>
          </a:p>
        </p:txBody>
      </p:sp>
      <p:pic>
        <p:nvPicPr>
          <p:cNvPr id="18" name="Picture 4" descr="C:\Documents and Settings\USER\Desktop\SocialNetworkUsers1.gif"/>
          <p:cNvPicPr>
            <a:picLocks noChangeAspect="1" noChangeArrowheads="1"/>
          </p:cNvPicPr>
          <p:nvPr/>
        </p:nvPicPr>
        <p:blipFill>
          <a:blip r:embed="rId3" cstate="print"/>
          <a:srcRect b="15784"/>
          <a:stretch>
            <a:fillRect/>
          </a:stretch>
        </p:blipFill>
        <p:spPr bwMode="auto">
          <a:xfrm>
            <a:off x="214861" y="1864089"/>
            <a:ext cx="3799349" cy="3031762"/>
          </a:xfrm>
          <a:prstGeom prst="rect">
            <a:avLst/>
          </a:prstGeom>
          <a:noFill/>
        </p:spPr>
      </p:pic>
      <p:sp>
        <p:nvSpPr>
          <p:cNvPr id="19" name="Rounded Rectangle 18"/>
          <p:cNvSpPr/>
          <p:nvPr/>
        </p:nvSpPr>
        <p:spPr>
          <a:xfrm>
            <a:off x="142124" y="1274546"/>
            <a:ext cx="3957402" cy="558800"/>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0" name="TextBox 19"/>
          <p:cNvSpPr txBox="1"/>
          <p:nvPr/>
        </p:nvSpPr>
        <p:spPr>
          <a:xfrm>
            <a:off x="-76974" y="1299944"/>
            <a:ext cx="4170942" cy="553998"/>
          </a:xfrm>
          <a:prstGeom prst="rect">
            <a:avLst/>
          </a:prstGeom>
          <a:noFill/>
        </p:spPr>
        <p:txBody>
          <a:bodyPr wrap="square" rtlCol="1">
            <a:spAutoFit/>
          </a:bodyPr>
          <a:lstStyle/>
          <a:p>
            <a:pPr algn="r" rtl="1"/>
            <a:r>
              <a:rPr lang="fa-IR" sz="1600" b="1" dirty="0" smtClean="0">
                <a:solidFill>
                  <a:prstClr val="black"/>
                </a:solidFill>
                <a:cs typeface="B Nazanin" pitchFamily="2" charset="-78"/>
              </a:rPr>
              <a:t>پيش بيني تعداد كاربران فعال ماهانه شبكه</a:t>
            </a:r>
            <a:r>
              <a:rPr lang="fa-IR" sz="1600" b="1" dirty="0" smtClean="0">
                <a:solidFill>
                  <a:prstClr val="black"/>
                </a:solidFill>
                <a:cs typeface="B Nazanin"/>
              </a:rPr>
              <a:t>‌</a:t>
            </a:r>
            <a:r>
              <a:rPr lang="fa-IR" sz="1600" b="1" dirty="0" smtClean="0">
                <a:solidFill>
                  <a:prstClr val="black"/>
                </a:solidFill>
                <a:cs typeface="B Nazanin" pitchFamily="2" charset="-78"/>
              </a:rPr>
              <a:t>هاي اجتماعي</a:t>
            </a:r>
          </a:p>
          <a:p>
            <a:pPr algn="r" rtl="1"/>
            <a:r>
              <a:rPr lang="fa-IR" sz="1400" b="1" dirty="0" smtClean="0">
                <a:solidFill>
                  <a:prstClr val="black"/>
                </a:solidFill>
                <a:cs typeface="B Nazanin" pitchFamily="2" charset="-78"/>
              </a:rPr>
              <a:t>ارقام بر حسب ميليون نفر مي باشد.</a:t>
            </a:r>
          </a:p>
        </p:txBody>
      </p:sp>
      <p:sp>
        <p:nvSpPr>
          <p:cNvPr id="21" name="Rounded Rectangle 20"/>
          <p:cNvSpPr/>
          <p:nvPr/>
        </p:nvSpPr>
        <p:spPr>
          <a:xfrm>
            <a:off x="134910" y="4895850"/>
            <a:ext cx="3957402" cy="6858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prstClr val="white"/>
              </a:solidFill>
            </a:endParaRPr>
          </a:p>
        </p:txBody>
      </p:sp>
      <p:sp>
        <p:nvSpPr>
          <p:cNvPr id="22" name="TextBox 21"/>
          <p:cNvSpPr txBox="1"/>
          <p:nvPr/>
        </p:nvSpPr>
        <p:spPr>
          <a:xfrm>
            <a:off x="44970" y="4894610"/>
            <a:ext cx="4066012" cy="738664"/>
          </a:xfrm>
          <a:prstGeom prst="rect">
            <a:avLst/>
          </a:prstGeom>
          <a:noFill/>
        </p:spPr>
        <p:txBody>
          <a:bodyPr wrap="square" rtlCol="1">
            <a:spAutoFit/>
          </a:bodyPr>
          <a:lstStyle/>
          <a:p>
            <a:pPr algn="r" rtl="1"/>
            <a:r>
              <a:rPr lang="fa-IR" sz="1400" b="1" dirty="0" smtClean="0">
                <a:solidFill>
                  <a:prstClr val="black"/>
                </a:solidFill>
                <a:cs typeface="B Nazanin" pitchFamily="2" charset="-78"/>
              </a:rPr>
              <a:t>كاربر اينترنتي كه حداقل يك مرتبه در ماه، شبكه هاي اجتماعي را از طريق هر وسيله اي بازديد مي نمايد.</a:t>
            </a:r>
          </a:p>
          <a:p>
            <a:pPr algn="r" rtl="1"/>
            <a:r>
              <a:rPr lang="fa-IR" sz="1400" dirty="0" smtClean="0">
                <a:solidFill>
                  <a:prstClr val="black"/>
                </a:solidFill>
                <a:cs typeface="B Nazanin" pitchFamily="2" charset="-78"/>
              </a:rPr>
              <a:t>منبع : </a:t>
            </a:r>
            <a:r>
              <a:rPr lang="en-US" sz="1400" dirty="0" smtClean="0">
                <a:solidFill>
                  <a:prstClr val="black"/>
                </a:solidFill>
                <a:cs typeface="B Nazanin" pitchFamily="2" charset="-78"/>
              </a:rPr>
              <a:t>eMarketer</a:t>
            </a:r>
            <a:r>
              <a:rPr lang="fa-IR" sz="1400" dirty="0" smtClean="0">
                <a:solidFill>
                  <a:prstClr val="black"/>
                </a:solidFill>
                <a:cs typeface="B Nazanin" pitchFamily="2" charset="-78"/>
              </a:rPr>
              <a:t>، فوريه 2012</a:t>
            </a:r>
          </a:p>
        </p:txBody>
      </p:sp>
      <p:sp>
        <p:nvSpPr>
          <p:cNvPr id="23" name="Rectangle 22"/>
          <p:cNvSpPr/>
          <p:nvPr/>
        </p:nvSpPr>
        <p:spPr>
          <a:xfrm>
            <a:off x="228600" y="185534"/>
            <a:ext cx="8686800" cy="6324600"/>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a:solidFill>
                <a:prstClr val="white"/>
              </a:solidFill>
            </a:endParaRPr>
          </a:p>
        </p:txBody>
      </p:sp>
      <p:pic>
        <p:nvPicPr>
          <p:cNvPr id="24" name="Picture 5" descr="C:\Documents and Settings\USER\Desktop\male &amp; female.JPG"/>
          <p:cNvPicPr>
            <a:picLocks noChangeAspect="1" noChangeArrowheads="1"/>
          </p:cNvPicPr>
          <p:nvPr/>
        </p:nvPicPr>
        <p:blipFill>
          <a:blip r:embed="rId4" cstate="print"/>
          <a:srcRect/>
          <a:stretch>
            <a:fillRect/>
          </a:stretch>
        </p:blipFill>
        <p:spPr bwMode="auto">
          <a:xfrm>
            <a:off x="1981200" y="838200"/>
            <a:ext cx="5281642" cy="5410200"/>
          </a:xfrm>
          <a:prstGeom prst="rect">
            <a:avLst/>
          </a:prstGeom>
          <a:noFill/>
        </p:spPr>
      </p:pic>
      <p:pic>
        <p:nvPicPr>
          <p:cNvPr id="25" name="Picture 2" descr="C:\Documents and Settings\USER\Desktop\123.JPG"/>
          <p:cNvPicPr>
            <a:picLocks noChangeAspect="1" noChangeArrowheads="1"/>
          </p:cNvPicPr>
          <p:nvPr/>
        </p:nvPicPr>
        <p:blipFill>
          <a:blip r:embed="rId5" cstate="print"/>
          <a:srcRect t="4983"/>
          <a:stretch>
            <a:fillRect/>
          </a:stretch>
        </p:blipFill>
        <p:spPr bwMode="auto">
          <a:xfrm>
            <a:off x="308430" y="1981200"/>
            <a:ext cx="8534400" cy="3129259"/>
          </a:xfrm>
          <a:prstGeom prst="rect">
            <a:avLst/>
          </a:prstGeom>
          <a:noFill/>
        </p:spPr>
      </p:pic>
      <p:sp>
        <p:nvSpPr>
          <p:cNvPr id="26" name="TextBox 25"/>
          <p:cNvSpPr txBox="1"/>
          <p:nvPr/>
        </p:nvSpPr>
        <p:spPr>
          <a:xfrm>
            <a:off x="1676400" y="304802"/>
            <a:ext cx="5791200" cy="461665"/>
          </a:xfrm>
          <a:prstGeom prst="rect">
            <a:avLst/>
          </a:prstGeom>
          <a:noFill/>
        </p:spPr>
        <p:txBody>
          <a:bodyPr wrap="square" rtlCol="0">
            <a:spAutoFit/>
          </a:bodyPr>
          <a:lstStyle/>
          <a:p>
            <a:pPr algn="ctr"/>
            <a:r>
              <a:rPr lang="fa-IR" sz="2400" b="1" dirty="0" smtClean="0">
                <a:solidFill>
                  <a:srgbClr val="002060"/>
                </a:solidFill>
                <a:cs typeface="B Nazanin" pitchFamily="2" charset="-78"/>
              </a:rPr>
              <a:t>نسبت جمعیت زنان و مردان در شبکه های اجتماعی</a:t>
            </a:r>
            <a:endParaRPr lang="en-US" sz="2400" b="1" dirty="0">
              <a:solidFill>
                <a:srgbClr val="002060"/>
              </a:solidFill>
              <a:cs typeface="B Nazanin" pitchFamily="2" charset="-78"/>
            </a:endParaRPr>
          </a:p>
        </p:txBody>
      </p:sp>
      <p:sp>
        <p:nvSpPr>
          <p:cNvPr id="27" name="TextBox 26"/>
          <p:cNvSpPr txBox="1"/>
          <p:nvPr/>
        </p:nvSpPr>
        <p:spPr>
          <a:xfrm>
            <a:off x="1828800" y="1447802"/>
            <a:ext cx="5791200" cy="461665"/>
          </a:xfrm>
          <a:prstGeom prst="rect">
            <a:avLst/>
          </a:prstGeom>
          <a:noFill/>
        </p:spPr>
        <p:txBody>
          <a:bodyPr wrap="square" rtlCol="0">
            <a:spAutoFit/>
          </a:bodyPr>
          <a:lstStyle/>
          <a:p>
            <a:pPr algn="ctr"/>
            <a:r>
              <a:rPr lang="fa-IR" sz="2400" b="1" dirty="0" smtClean="0">
                <a:solidFill>
                  <a:srgbClr val="002060"/>
                </a:solidFill>
                <a:cs typeface="B Nazanin" pitchFamily="2" charset="-78"/>
              </a:rPr>
              <a:t>نسبت توزیع سنی کاربران شبکه های اجتماعی</a:t>
            </a:r>
            <a:endParaRPr lang="en-US" sz="2400" b="1" dirty="0">
              <a:solidFill>
                <a:srgbClr val="002060"/>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linds(horizontal)">
                                      <p:cBhvr>
                                        <p:cTn id="13" dur="500"/>
                                        <p:tgtEl>
                                          <p:spTgt spid="1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blinds(horizontal)">
                                      <p:cBhvr>
                                        <p:cTn id="16" dur="500"/>
                                        <p:tgtEl>
                                          <p:spTgt spid="2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linds(horizontal)">
                                      <p:cBhvr>
                                        <p:cTn id="19" dur="500"/>
                                        <p:tgtEl>
                                          <p:spTgt spid="2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ox(in)">
                                      <p:cBhvr>
                                        <p:cTn id="27" dur="500"/>
                                        <p:tgtEl>
                                          <p:spTgt spid="2"/>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ox(in)">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ox(in)">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ox(in)">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ox(in)">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box(in)">
                                      <p:cBhvr>
                                        <p:cTn id="50" dur="5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ox(in)">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box(in)">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4" presetClass="exit" presetSubtype="16" fill="hold" nodeType="clickEffect">
                                  <p:stCondLst>
                                    <p:cond delay="0"/>
                                  </p:stCondLst>
                                  <p:childTnLst>
                                    <p:animEffect transition="out" filter="box(in)">
                                      <p:cBhvr>
                                        <p:cTn id="64" dur="500"/>
                                        <p:tgtEl>
                                          <p:spTgt spid="24"/>
                                        </p:tgtEl>
                                      </p:cBhvr>
                                    </p:animEffect>
                                    <p:set>
                                      <p:cBhvr>
                                        <p:cTn id="65" dur="1" fill="hold">
                                          <p:stCondLst>
                                            <p:cond delay="499"/>
                                          </p:stCondLst>
                                        </p:cTn>
                                        <p:tgtEl>
                                          <p:spTgt spid="24"/>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4" presetClass="exit" presetSubtype="16" fill="hold" grpId="1" nodeType="clickEffect">
                                  <p:stCondLst>
                                    <p:cond delay="0"/>
                                  </p:stCondLst>
                                  <p:childTnLst>
                                    <p:animEffect transition="out" filter="box(in)">
                                      <p:cBhvr>
                                        <p:cTn id="69" dur="500"/>
                                        <p:tgtEl>
                                          <p:spTgt spid="26"/>
                                        </p:tgtEl>
                                      </p:cBhvr>
                                    </p:animEffect>
                                    <p:set>
                                      <p:cBhvr>
                                        <p:cTn id="70" dur="1" fill="hold">
                                          <p:stCondLst>
                                            <p:cond delay="499"/>
                                          </p:stCondLst>
                                        </p:cTn>
                                        <p:tgtEl>
                                          <p:spTgt spid="26"/>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4" presetClass="entr" presetSubtype="16"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ox(in)">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8" presetClass="entr" presetSubtype="16" fill="hold" nodeType="click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diamond(in)">
                                      <p:cBhvr>
                                        <p:cTn id="80" dur="2000"/>
                                        <p:tgtEl>
                                          <p:spTgt spid="25"/>
                                        </p:tgtEl>
                                      </p:cBhvr>
                                    </p:animEffect>
                                  </p:childTnLst>
                                </p:cTn>
                              </p:par>
                            </p:childTnLst>
                          </p:cTn>
                        </p:par>
                      </p:childTnLst>
                    </p:cTn>
                  </p:par>
                  <p:par>
                    <p:cTn id="81" fill="hold">
                      <p:stCondLst>
                        <p:cond delay="indefinite"/>
                      </p:stCondLst>
                      <p:childTnLst>
                        <p:par>
                          <p:cTn id="82" fill="hold">
                            <p:stCondLst>
                              <p:cond delay="0"/>
                            </p:stCondLst>
                            <p:childTnLst>
                              <p:par>
                                <p:cTn id="83" presetID="4" presetClass="exit" presetSubtype="16" fill="hold" grpId="1" nodeType="clickEffect">
                                  <p:stCondLst>
                                    <p:cond delay="0"/>
                                  </p:stCondLst>
                                  <p:childTnLst>
                                    <p:animEffect transition="out" filter="box(in)">
                                      <p:cBhvr>
                                        <p:cTn id="84" dur="500"/>
                                        <p:tgtEl>
                                          <p:spTgt spid="27"/>
                                        </p:tgtEl>
                                      </p:cBhvr>
                                    </p:animEffect>
                                    <p:set>
                                      <p:cBhvr>
                                        <p:cTn id="85" dur="1" fill="hold">
                                          <p:stCondLst>
                                            <p:cond delay="499"/>
                                          </p:stCondLst>
                                        </p:cTn>
                                        <p:tgtEl>
                                          <p:spTgt spid="27"/>
                                        </p:tgtEl>
                                        <p:attrNameLst>
                                          <p:attrName>style.visibility</p:attrName>
                                        </p:attrNameLst>
                                      </p:cBhvr>
                                      <p:to>
                                        <p:strVal val="hidden"/>
                                      </p:to>
                                    </p:set>
                                  </p:childTnLst>
                                </p:cTn>
                              </p:par>
                            </p:childTnLst>
                          </p:cTn>
                        </p:par>
                      </p:childTnLst>
                    </p:cTn>
                  </p:par>
                  <p:par>
                    <p:cTn id="86" fill="hold">
                      <p:stCondLst>
                        <p:cond delay="indefinite"/>
                      </p:stCondLst>
                      <p:childTnLst>
                        <p:par>
                          <p:cTn id="87" fill="hold">
                            <p:stCondLst>
                              <p:cond delay="0"/>
                            </p:stCondLst>
                            <p:childTnLst>
                              <p:par>
                                <p:cTn id="88" presetID="8" presetClass="exit" presetSubtype="16" fill="hold" nodeType="clickEffect">
                                  <p:stCondLst>
                                    <p:cond delay="0"/>
                                  </p:stCondLst>
                                  <p:childTnLst>
                                    <p:animEffect transition="out" filter="diamond(in)">
                                      <p:cBhvr>
                                        <p:cTn id="89" dur="2000"/>
                                        <p:tgtEl>
                                          <p:spTgt spid="25"/>
                                        </p:tgtEl>
                                      </p:cBhvr>
                                    </p:animEffect>
                                    <p:set>
                                      <p:cBhvr>
                                        <p:cTn id="90" dur="1" fill="hold">
                                          <p:stCondLst>
                                            <p:cond delay="1999"/>
                                          </p:stCondLst>
                                        </p:cTn>
                                        <p:tgtEl>
                                          <p:spTgt spid="25"/>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4" presetClass="exit" presetSubtype="16" fill="hold" grpId="1" nodeType="clickEffect">
                                  <p:stCondLst>
                                    <p:cond delay="0"/>
                                  </p:stCondLst>
                                  <p:childTnLst>
                                    <p:animEffect transition="out" filter="box(in)">
                                      <p:cBhvr>
                                        <p:cTn id="94" dur="500"/>
                                        <p:tgtEl>
                                          <p:spTgt spid="23"/>
                                        </p:tgtEl>
                                      </p:cBhvr>
                                    </p:animEffect>
                                    <p:set>
                                      <p:cBhvr>
                                        <p:cTn id="95"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P spid="16" grpId="0" animBg="1"/>
      <p:bldP spid="17" grpId="0"/>
      <p:bldP spid="19" grpId="0" animBg="1"/>
      <p:bldP spid="20" grpId="0"/>
      <p:bldP spid="21" grpId="0" animBg="1"/>
      <p:bldP spid="22" grpId="0"/>
      <p:bldP spid="23" grpId="0" animBg="1"/>
      <p:bldP spid="23" grpId="1" animBg="1"/>
      <p:bldP spid="26" grpId="0"/>
      <p:bldP spid="26" grpId="1"/>
      <p:bldP spid="27" grpId="0"/>
      <p:bldP spid="2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2" name="Group 4"/>
          <p:cNvGrpSpPr/>
          <p:nvPr/>
        </p:nvGrpSpPr>
        <p:grpSpPr>
          <a:xfrm>
            <a:off x="5509978" y="2550886"/>
            <a:ext cx="1677600" cy="1524000"/>
            <a:chOff x="5168900" y="2590800"/>
            <a:chExt cx="1677600" cy="1524000"/>
          </a:xfrm>
        </p:grpSpPr>
        <p:sp>
          <p:nvSpPr>
            <p:cNvPr id="6" name="Rectangle 5"/>
            <p:cNvSpPr/>
            <p:nvPr/>
          </p:nvSpPr>
          <p:spPr>
            <a:xfrm>
              <a:off x="5168900" y="2590800"/>
              <a:ext cx="16776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7" name="TextBox 6"/>
            <p:cNvSpPr txBox="1"/>
            <p:nvPr/>
          </p:nvSpPr>
          <p:spPr>
            <a:xfrm>
              <a:off x="5257800" y="2692400"/>
              <a:ext cx="1447800" cy="1384995"/>
            </a:xfrm>
            <a:prstGeom prst="rect">
              <a:avLst/>
            </a:prstGeom>
            <a:noFill/>
          </p:spPr>
          <p:txBody>
            <a:bodyPr wrap="square" rtlCol="1">
              <a:spAutoFit/>
            </a:bodyPr>
            <a:lstStyle/>
            <a:p>
              <a:pPr algn="ctr" rtl="1"/>
              <a:r>
                <a:rPr lang="fa-IR" sz="2000" b="1" dirty="0" smtClean="0">
                  <a:cs typeface="B Nazanin" pitchFamily="2" charset="-78"/>
                </a:rPr>
                <a:t>روزانه بيش از </a:t>
              </a:r>
              <a:r>
                <a:rPr lang="fa-IR" sz="2400" b="1" dirty="0" smtClean="0">
                  <a:cs typeface="B Nazanin" pitchFamily="2" charset="-78"/>
                </a:rPr>
                <a:t>350 ميليون </a:t>
              </a:r>
              <a:r>
                <a:rPr lang="fa-IR" sz="2000" b="1" dirty="0" smtClean="0">
                  <a:cs typeface="B Nazanin" pitchFamily="2" charset="-78"/>
                </a:rPr>
                <a:t>عكس آپلود مي‌شود</a:t>
              </a:r>
              <a:endParaRPr lang="fa-IR" sz="2000" b="1" dirty="0">
                <a:cs typeface="B Nazanin" pitchFamily="2" charset="-78"/>
              </a:endParaRPr>
            </a:p>
          </p:txBody>
        </p:sp>
      </p:grpSp>
      <p:grpSp>
        <p:nvGrpSpPr>
          <p:cNvPr id="3" name="Group 7"/>
          <p:cNvGrpSpPr/>
          <p:nvPr/>
        </p:nvGrpSpPr>
        <p:grpSpPr>
          <a:xfrm>
            <a:off x="5473692" y="925289"/>
            <a:ext cx="1752600" cy="1524000"/>
            <a:chOff x="4457700" y="2819400"/>
            <a:chExt cx="1752600" cy="1524000"/>
          </a:xfrm>
        </p:grpSpPr>
        <p:sp>
          <p:nvSpPr>
            <p:cNvPr id="9" name="Rectangle 8"/>
            <p:cNvSpPr/>
            <p:nvPr/>
          </p:nvSpPr>
          <p:spPr>
            <a:xfrm>
              <a:off x="4495800" y="2819400"/>
              <a:ext cx="16764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0" name="TextBox 9"/>
            <p:cNvSpPr txBox="1"/>
            <p:nvPr/>
          </p:nvSpPr>
          <p:spPr>
            <a:xfrm>
              <a:off x="4457700" y="2921000"/>
              <a:ext cx="1752600" cy="1384995"/>
            </a:xfrm>
            <a:prstGeom prst="rect">
              <a:avLst/>
            </a:prstGeom>
            <a:noFill/>
          </p:spPr>
          <p:txBody>
            <a:bodyPr wrap="square" rtlCol="1">
              <a:spAutoFit/>
            </a:bodyPr>
            <a:lstStyle/>
            <a:p>
              <a:pPr algn="ctr" rtl="1"/>
              <a:r>
                <a:rPr lang="fa-IR" sz="2000" b="1" dirty="0" smtClean="0">
                  <a:cs typeface="B Nazanin" pitchFamily="2" charset="-78"/>
                </a:rPr>
                <a:t>ماهانه بيش از</a:t>
              </a:r>
            </a:p>
            <a:p>
              <a:pPr algn="ctr" rtl="1"/>
              <a:r>
                <a:rPr lang="fa-IR" sz="2000" b="1" dirty="0" smtClean="0">
                  <a:cs typeface="B Nazanin" pitchFamily="2" charset="-78"/>
                </a:rPr>
                <a:t> </a:t>
              </a:r>
              <a:r>
                <a:rPr lang="fa-IR" sz="2400" b="1" dirty="0" smtClean="0">
                  <a:cs typeface="B Nazanin" pitchFamily="2" charset="-78"/>
                </a:rPr>
                <a:t>250 ميليون </a:t>
              </a:r>
              <a:r>
                <a:rPr lang="fa-IR" sz="2000" b="1" dirty="0" smtClean="0">
                  <a:cs typeface="B Nazanin" pitchFamily="2" charset="-78"/>
                </a:rPr>
                <a:t>كاربر در فيسبوك بازي مي</a:t>
              </a:r>
              <a:r>
                <a:rPr lang="fa-IR" sz="2000" b="1" dirty="0" smtClean="0">
                  <a:cs typeface="B Nazanin"/>
                </a:rPr>
                <a:t>‌</a:t>
              </a:r>
              <a:r>
                <a:rPr lang="fa-IR" sz="2000" b="1" dirty="0" smtClean="0">
                  <a:cs typeface="B Nazanin" pitchFamily="2" charset="-78"/>
                </a:rPr>
                <a:t>كنند.</a:t>
              </a:r>
              <a:endParaRPr lang="fa-IR" sz="2000" b="1" dirty="0">
                <a:cs typeface="B Nazanin" pitchFamily="2" charset="-78"/>
              </a:endParaRPr>
            </a:p>
          </p:txBody>
        </p:sp>
      </p:grpSp>
      <p:grpSp>
        <p:nvGrpSpPr>
          <p:cNvPr id="5" name="Group 10"/>
          <p:cNvGrpSpPr/>
          <p:nvPr/>
        </p:nvGrpSpPr>
        <p:grpSpPr>
          <a:xfrm>
            <a:off x="7251692" y="1342573"/>
            <a:ext cx="1752600" cy="2438402"/>
            <a:chOff x="2286000" y="3505200"/>
            <a:chExt cx="1752600" cy="2438400"/>
          </a:xfrm>
        </p:grpSpPr>
        <p:sp>
          <p:nvSpPr>
            <p:cNvPr id="12" name="Rectangle 11"/>
            <p:cNvSpPr/>
            <p:nvPr/>
          </p:nvSpPr>
          <p:spPr>
            <a:xfrm>
              <a:off x="2324100" y="3505200"/>
              <a:ext cx="1676400" cy="24384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3" name="TextBox 12"/>
            <p:cNvSpPr txBox="1"/>
            <p:nvPr/>
          </p:nvSpPr>
          <p:spPr>
            <a:xfrm>
              <a:off x="2286000" y="3594100"/>
              <a:ext cx="1752600" cy="2185212"/>
            </a:xfrm>
            <a:prstGeom prst="rect">
              <a:avLst/>
            </a:prstGeom>
            <a:noFill/>
          </p:spPr>
          <p:txBody>
            <a:bodyPr wrap="square" rtlCol="1">
              <a:spAutoFit/>
            </a:bodyPr>
            <a:lstStyle/>
            <a:p>
              <a:pPr algn="ctr" rtl="1"/>
              <a:r>
                <a:rPr lang="fa-IR" sz="2000" b="1" dirty="0" smtClean="0">
                  <a:cs typeface="B Nazanin" pitchFamily="2" charset="-78"/>
                </a:rPr>
                <a:t>ماهانه بيش از</a:t>
              </a:r>
            </a:p>
            <a:p>
              <a:pPr algn="ctr" rtl="1"/>
              <a:r>
                <a:rPr lang="fa-IR" sz="2000" b="1" dirty="0" smtClean="0">
                  <a:cs typeface="B Nazanin" pitchFamily="2" charset="-78"/>
                </a:rPr>
                <a:t> </a:t>
              </a:r>
              <a:r>
                <a:rPr lang="fa-IR" sz="2400" b="1" dirty="0" smtClean="0">
                  <a:cs typeface="B Nazanin" pitchFamily="2" charset="-78"/>
                </a:rPr>
                <a:t>750 ميليون </a:t>
              </a:r>
              <a:r>
                <a:rPr lang="fa-IR" sz="2000" b="1" dirty="0" smtClean="0">
                  <a:cs typeface="B Nazanin" pitchFamily="2" charset="-78"/>
                </a:rPr>
                <a:t>كاربر با موبايل از فيسبوك استفاده مي نمايند.</a:t>
              </a:r>
            </a:p>
            <a:p>
              <a:pPr algn="ctr" rtl="1"/>
              <a:r>
                <a:rPr lang="fa-IR" sz="1600" b="1" dirty="0" smtClean="0">
                  <a:cs typeface="B Nazanin" pitchFamily="2" charset="-78"/>
                </a:rPr>
                <a:t>(54 درصد رشد در يكسال اخير)</a:t>
              </a:r>
              <a:endParaRPr lang="fa-IR" sz="1600" b="1" dirty="0">
                <a:cs typeface="B Nazanin" pitchFamily="2" charset="-78"/>
              </a:endParaRPr>
            </a:p>
          </p:txBody>
        </p:sp>
      </p:grpSp>
      <p:grpSp>
        <p:nvGrpSpPr>
          <p:cNvPr id="8" name="Group 13"/>
          <p:cNvGrpSpPr/>
          <p:nvPr/>
        </p:nvGrpSpPr>
        <p:grpSpPr>
          <a:xfrm>
            <a:off x="5475506" y="4163786"/>
            <a:ext cx="1752600" cy="1905002"/>
            <a:chOff x="838200" y="762000"/>
            <a:chExt cx="1752600" cy="1905000"/>
          </a:xfrm>
        </p:grpSpPr>
        <p:sp>
          <p:nvSpPr>
            <p:cNvPr id="15" name="Rectangle 14"/>
            <p:cNvSpPr/>
            <p:nvPr/>
          </p:nvSpPr>
          <p:spPr>
            <a:xfrm>
              <a:off x="876300" y="762000"/>
              <a:ext cx="1676400" cy="1905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6" name="TextBox 15"/>
            <p:cNvSpPr txBox="1"/>
            <p:nvPr/>
          </p:nvSpPr>
          <p:spPr>
            <a:xfrm>
              <a:off x="838200" y="863600"/>
              <a:ext cx="1752600" cy="1692769"/>
            </a:xfrm>
            <a:prstGeom prst="rect">
              <a:avLst/>
            </a:prstGeom>
            <a:noFill/>
          </p:spPr>
          <p:txBody>
            <a:bodyPr wrap="square" rtlCol="1">
              <a:spAutoFit/>
            </a:bodyPr>
            <a:lstStyle/>
            <a:p>
              <a:pPr algn="ctr" rtl="1"/>
              <a:r>
                <a:rPr lang="fa-IR" sz="2000" b="1" dirty="0" smtClean="0">
                  <a:cs typeface="B Nazanin" pitchFamily="2" charset="-78"/>
                </a:rPr>
                <a:t>بيش از</a:t>
              </a:r>
            </a:p>
            <a:p>
              <a:pPr algn="ctr" rtl="1"/>
              <a:r>
                <a:rPr lang="fa-IR" sz="2000" b="1" dirty="0" smtClean="0">
                  <a:cs typeface="B Nazanin" pitchFamily="2" charset="-78"/>
                </a:rPr>
                <a:t> </a:t>
              </a:r>
              <a:r>
                <a:rPr lang="fa-IR" sz="2400" b="1" dirty="0" smtClean="0">
                  <a:cs typeface="B Nazanin" pitchFamily="2" charset="-78"/>
                </a:rPr>
                <a:t>1500ميليارد </a:t>
              </a:r>
              <a:r>
                <a:rPr lang="fa-IR" sz="2000" b="1" dirty="0" smtClean="0">
                  <a:cs typeface="B Nazanin" pitchFamily="2" charset="-78"/>
                </a:rPr>
                <a:t>ارتباط دوستي در فيسبوك وجود دارد.</a:t>
              </a:r>
              <a:endParaRPr lang="fa-IR" sz="2000" b="1" dirty="0">
                <a:cs typeface="B Nazanin" pitchFamily="2" charset="-78"/>
              </a:endParaRPr>
            </a:p>
          </p:txBody>
        </p:sp>
      </p:grpSp>
      <p:grpSp>
        <p:nvGrpSpPr>
          <p:cNvPr id="11" name="Group 16"/>
          <p:cNvGrpSpPr/>
          <p:nvPr/>
        </p:nvGrpSpPr>
        <p:grpSpPr>
          <a:xfrm>
            <a:off x="3748306" y="887185"/>
            <a:ext cx="1677600" cy="1930402"/>
            <a:chOff x="3619500" y="1041400"/>
            <a:chExt cx="1677600" cy="1930400"/>
          </a:xfrm>
        </p:grpSpPr>
        <p:sp>
          <p:nvSpPr>
            <p:cNvPr id="18" name="Rectangle 17"/>
            <p:cNvSpPr/>
            <p:nvPr/>
          </p:nvSpPr>
          <p:spPr>
            <a:xfrm>
              <a:off x="3619500" y="1041400"/>
              <a:ext cx="1677600" cy="19304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9" name="TextBox 18"/>
            <p:cNvSpPr txBox="1"/>
            <p:nvPr/>
          </p:nvSpPr>
          <p:spPr>
            <a:xfrm>
              <a:off x="3657600" y="1143000"/>
              <a:ext cx="1600200" cy="1692769"/>
            </a:xfrm>
            <a:prstGeom prst="rect">
              <a:avLst/>
            </a:prstGeom>
            <a:noFill/>
          </p:spPr>
          <p:txBody>
            <a:bodyPr wrap="square" rtlCol="1">
              <a:spAutoFit/>
            </a:bodyPr>
            <a:lstStyle/>
            <a:p>
              <a:pPr algn="ctr" rtl="1"/>
              <a:r>
                <a:rPr lang="fa-IR" sz="2000" b="1" dirty="0" smtClean="0">
                  <a:cs typeface="B Nazanin" pitchFamily="2" charset="-78"/>
                </a:rPr>
                <a:t>ميانگين زمان حضور كاربران در هر ورود</a:t>
              </a:r>
            </a:p>
            <a:p>
              <a:pPr algn="ctr" rtl="1"/>
              <a:r>
                <a:rPr lang="fa-IR" sz="2000" b="1" dirty="0" smtClean="0">
                  <a:cs typeface="B Nazanin" pitchFamily="2" charset="-78"/>
                </a:rPr>
                <a:t> </a:t>
              </a:r>
              <a:r>
                <a:rPr lang="fa-IR" sz="2400" b="1" dirty="0" smtClean="0">
                  <a:cs typeface="B Nazanin" pitchFamily="2" charset="-78"/>
                </a:rPr>
                <a:t>20 دقيقه </a:t>
              </a:r>
              <a:r>
                <a:rPr lang="fa-IR" sz="2000" b="1" dirty="0" smtClean="0">
                  <a:cs typeface="B Nazanin" pitchFamily="2" charset="-78"/>
                </a:rPr>
                <a:t> مي‌باشد.</a:t>
              </a:r>
              <a:endParaRPr lang="fa-IR" sz="2000" b="1" dirty="0">
                <a:cs typeface="B Nazanin" pitchFamily="2" charset="-78"/>
              </a:endParaRPr>
            </a:p>
          </p:txBody>
        </p:sp>
      </p:grpSp>
      <p:grpSp>
        <p:nvGrpSpPr>
          <p:cNvPr id="14" name="Group 19"/>
          <p:cNvGrpSpPr/>
          <p:nvPr/>
        </p:nvGrpSpPr>
        <p:grpSpPr>
          <a:xfrm>
            <a:off x="3748306" y="2906486"/>
            <a:ext cx="1676400" cy="1930402"/>
            <a:chOff x="3505200" y="3378200"/>
            <a:chExt cx="1524000" cy="1930400"/>
          </a:xfrm>
        </p:grpSpPr>
        <p:sp>
          <p:nvSpPr>
            <p:cNvPr id="21" name="Rectangle 20"/>
            <p:cNvSpPr/>
            <p:nvPr/>
          </p:nvSpPr>
          <p:spPr>
            <a:xfrm>
              <a:off x="3505200" y="3378200"/>
              <a:ext cx="1524000" cy="19304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2" name="TextBox 21"/>
            <p:cNvSpPr txBox="1"/>
            <p:nvPr/>
          </p:nvSpPr>
          <p:spPr>
            <a:xfrm>
              <a:off x="3543300" y="3479800"/>
              <a:ext cx="1485900" cy="1692769"/>
            </a:xfrm>
            <a:prstGeom prst="rect">
              <a:avLst/>
            </a:prstGeom>
            <a:noFill/>
          </p:spPr>
          <p:txBody>
            <a:bodyPr wrap="square" rtlCol="1">
              <a:spAutoFit/>
            </a:bodyPr>
            <a:lstStyle/>
            <a:p>
              <a:pPr algn="ctr" rtl="1"/>
              <a:r>
                <a:rPr lang="fa-IR" sz="2000" b="1" dirty="0" smtClean="0">
                  <a:cs typeface="B Nazanin" pitchFamily="2" charset="-78"/>
                </a:rPr>
                <a:t>به طور ميانگين هر كاربــر</a:t>
              </a:r>
            </a:p>
            <a:p>
              <a:pPr algn="ctr" rtl="1"/>
              <a:r>
                <a:rPr lang="fa-IR" sz="2000" b="1" dirty="0" smtClean="0">
                  <a:cs typeface="B Nazanin" pitchFamily="2" charset="-78"/>
                </a:rPr>
                <a:t> </a:t>
              </a:r>
              <a:r>
                <a:rPr lang="fa-IR" sz="2400" b="1" dirty="0" smtClean="0">
                  <a:cs typeface="B Nazanin" pitchFamily="2" charset="-78"/>
                </a:rPr>
                <a:t>50 پيج </a:t>
              </a:r>
              <a:r>
                <a:rPr lang="fa-IR" sz="2000" b="1" dirty="0" smtClean="0">
                  <a:cs typeface="B Nazanin" pitchFamily="2" charset="-78"/>
                </a:rPr>
                <a:t> </a:t>
              </a:r>
            </a:p>
            <a:p>
              <a:pPr algn="ctr" rtl="1"/>
              <a:r>
                <a:rPr lang="fa-IR" sz="2000" b="1" dirty="0" smtClean="0">
                  <a:cs typeface="B Nazanin" pitchFamily="2" charset="-78"/>
                </a:rPr>
                <a:t>را لايك كرده است.</a:t>
              </a:r>
              <a:endParaRPr lang="fa-IR" sz="2000" b="1" dirty="0">
                <a:cs typeface="B Nazanin" pitchFamily="2" charset="-78"/>
              </a:endParaRPr>
            </a:p>
          </p:txBody>
        </p:sp>
      </p:grpSp>
      <p:grpSp>
        <p:nvGrpSpPr>
          <p:cNvPr id="17" name="Group 22"/>
          <p:cNvGrpSpPr/>
          <p:nvPr/>
        </p:nvGrpSpPr>
        <p:grpSpPr>
          <a:xfrm>
            <a:off x="7253506" y="3871686"/>
            <a:ext cx="1752600" cy="1524000"/>
            <a:chOff x="1447800" y="2209800"/>
            <a:chExt cx="1752600" cy="1524000"/>
          </a:xfrm>
        </p:grpSpPr>
        <p:sp>
          <p:nvSpPr>
            <p:cNvPr id="24" name="Rectangle 23"/>
            <p:cNvSpPr/>
            <p:nvPr/>
          </p:nvSpPr>
          <p:spPr>
            <a:xfrm>
              <a:off x="1485900" y="2209800"/>
              <a:ext cx="16764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5" name="TextBox 24"/>
            <p:cNvSpPr txBox="1"/>
            <p:nvPr/>
          </p:nvSpPr>
          <p:spPr>
            <a:xfrm>
              <a:off x="1447800" y="2293144"/>
              <a:ext cx="1752600" cy="1384995"/>
            </a:xfrm>
            <a:prstGeom prst="rect">
              <a:avLst/>
            </a:prstGeom>
            <a:noFill/>
          </p:spPr>
          <p:txBody>
            <a:bodyPr wrap="square" rtlCol="1">
              <a:spAutoFit/>
            </a:bodyPr>
            <a:lstStyle/>
            <a:p>
              <a:pPr algn="ctr" rtl="1"/>
              <a:r>
                <a:rPr lang="fa-IR" sz="2000" b="1" dirty="0" smtClean="0">
                  <a:cs typeface="B Nazanin" pitchFamily="2" charset="-78"/>
                </a:rPr>
                <a:t>متوسط تعداد دوستان هر كاربر </a:t>
              </a:r>
              <a:r>
                <a:rPr lang="fa-IR" sz="2400" b="1" dirty="0" smtClean="0">
                  <a:cs typeface="B Nazanin" pitchFamily="2" charset="-78"/>
                </a:rPr>
                <a:t>بيش از 140 نفر</a:t>
              </a:r>
              <a:r>
                <a:rPr lang="fa-IR" sz="2000" b="1" dirty="0" smtClean="0">
                  <a:cs typeface="B Nazanin" pitchFamily="2" charset="-78"/>
                </a:rPr>
                <a:t> مي</a:t>
              </a:r>
              <a:r>
                <a:rPr lang="fa-IR" sz="2000" b="1" dirty="0" smtClean="0">
                  <a:cs typeface="B Nazanin"/>
                </a:rPr>
                <a:t>‌</a:t>
              </a:r>
              <a:r>
                <a:rPr lang="fa-IR" sz="2000" b="1" dirty="0" smtClean="0">
                  <a:cs typeface="B Nazanin" pitchFamily="2" charset="-78"/>
                </a:rPr>
                <a:t>باشد.</a:t>
              </a:r>
              <a:endParaRPr lang="fa-IR" sz="1600" b="1" dirty="0">
                <a:cs typeface="B Nazanin" pitchFamily="2" charset="-78"/>
              </a:endParaRPr>
            </a:p>
          </p:txBody>
        </p:sp>
      </p:grpSp>
      <p:grpSp>
        <p:nvGrpSpPr>
          <p:cNvPr id="20" name="Group 25"/>
          <p:cNvGrpSpPr/>
          <p:nvPr/>
        </p:nvGrpSpPr>
        <p:grpSpPr>
          <a:xfrm>
            <a:off x="1984820" y="1001488"/>
            <a:ext cx="1676400" cy="1600200"/>
            <a:chOff x="1752600" y="1524000"/>
            <a:chExt cx="1676400" cy="1600200"/>
          </a:xfrm>
        </p:grpSpPr>
        <p:sp>
          <p:nvSpPr>
            <p:cNvPr id="27" name="Rectangle 26"/>
            <p:cNvSpPr/>
            <p:nvPr/>
          </p:nvSpPr>
          <p:spPr>
            <a:xfrm>
              <a:off x="1752600" y="1524000"/>
              <a:ext cx="1676400" cy="16002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8" name="TextBox 27"/>
            <p:cNvSpPr txBox="1"/>
            <p:nvPr/>
          </p:nvSpPr>
          <p:spPr>
            <a:xfrm>
              <a:off x="1785620" y="1663700"/>
              <a:ext cx="1592580" cy="1384995"/>
            </a:xfrm>
            <a:prstGeom prst="rect">
              <a:avLst/>
            </a:prstGeom>
            <a:noFill/>
          </p:spPr>
          <p:txBody>
            <a:bodyPr wrap="square" rtlCol="1">
              <a:spAutoFit/>
            </a:bodyPr>
            <a:lstStyle/>
            <a:p>
              <a:pPr algn="ctr" rtl="1"/>
              <a:r>
                <a:rPr lang="fa-IR" sz="2000" b="1" dirty="0" smtClean="0">
                  <a:cs typeface="B Nazanin" pitchFamily="2" charset="-78"/>
                </a:rPr>
                <a:t>ميانگين كل لايك</a:t>
              </a:r>
              <a:r>
                <a:rPr lang="fa-IR" sz="2000" b="1" dirty="0" smtClean="0">
                  <a:cs typeface="B Nazanin"/>
                </a:rPr>
                <a:t>‌</a:t>
              </a:r>
              <a:r>
                <a:rPr lang="fa-IR" sz="2000" b="1" dirty="0" smtClean="0">
                  <a:cs typeface="B Nazanin" pitchFamily="2" charset="-78"/>
                </a:rPr>
                <a:t>هاي روزانه</a:t>
              </a:r>
            </a:p>
            <a:p>
              <a:pPr algn="ctr" rtl="1"/>
              <a:r>
                <a:rPr lang="fa-IR" sz="2000" b="1" dirty="0" smtClean="0">
                  <a:cs typeface="B Nazanin" pitchFamily="2" charset="-78"/>
                </a:rPr>
                <a:t> </a:t>
              </a:r>
              <a:r>
                <a:rPr lang="fa-IR" sz="2400" b="1" dirty="0" smtClean="0">
                  <a:cs typeface="B Nazanin" pitchFamily="2" charset="-78"/>
                </a:rPr>
                <a:t>1.3 ميليارد </a:t>
              </a:r>
              <a:r>
                <a:rPr lang="fa-IR" sz="2000" b="1" dirty="0" smtClean="0">
                  <a:cs typeface="B Nazanin" pitchFamily="2" charset="-78"/>
                </a:rPr>
                <a:t>مي‌باشد.</a:t>
              </a:r>
              <a:endParaRPr lang="fa-IR" sz="2000" b="1" dirty="0">
                <a:cs typeface="B Nazanin" pitchFamily="2" charset="-78"/>
              </a:endParaRPr>
            </a:p>
          </p:txBody>
        </p:sp>
      </p:grpSp>
      <p:grpSp>
        <p:nvGrpSpPr>
          <p:cNvPr id="23" name="Group 28"/>
          <p:cNvGrpSpPr/>
          <p:nvPr/>
        </p:nvGrpSpPr>
        <p:grpSpPr>
          <a:xfrm>
            <a:off x="1946720" y="2677886"/>
            <a:ext cx="1752600" cy="1524000"/>
            <a:chOff x="1447800" y="2209800"/>
            <a:chExt cx="1752600" cy="1524000"/>
          </a:xfrm>
        </p:grpSpPr>
        <p:sp>
          <p:nvSpPr>
            <p:cNvPr id="30" name="Rectangle 29"/>
            <p:cNvSpPr/>
            <p:nvPr/>
          </p:nvSpPr>
          <p:spPr>
            <a:xfrm>
              <a:off x="1485900" y="2209800"/>
              <a:ext cx="16764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31" name="TextBox 30"/>
            <p:cNvSpPr txBox="1"/>
            <p:nvPr/>
          </p:nvSpPr>
          <p:spPr>
            <a:xfrm>
              <a:off x="1447800" y="2293144"/>
              <a:ext cx="1752600" cy="1384995"/>
            </a:xfrm>
            <a:prstGeom prst="rect">
              <a:avLst/>
            </a:prstGeom>
            <a:noFill/>
          </p:spPr>
          <p:txBody>
            <a:bodyPr wrap="square" rtlCol="1">
              <a:spAutoFit/>
            </a:bodyPr>
            <a:lstStyle/>
            <a:p>
              <a:pPr algn="ctr" rtl="1"/>
              <a:r>
                <a:rPr lang="fa-IR" sz="2000" b="1" dirty="0" smtClean="0">
                  <a:cs typeface="B Nazanin" pitchFamily="2" charset="-78"/>
                </a:rPr>
                <a:t>تعداد كاربران فعال روزانه</a:t>
              </a:r>
            </a:p>
            <a:p>
              <a:pPr algn="ctr" rtl="1"/>
              <a:r>
                <a:rPr lang="fa-IR" sz="2000" b="1" dirty="0" smtClean="0">
                  <a:cs typeface="B Nazanin" pitchFamily="2" charset="-78"/>
                </a:rPr>
                <a:t> </a:t>
              </a:r>
              <a:r>
                <a:rPr lang="fa-IR" sz="2400" b="1" dirty="0" smtClean="0">
                  <a:cs typeface="B Nazanin" pitchFamily="2" charset="-78"/>
                </a:rPr>
                <a:t>665 ميليون </a:t>
              </a:r>
              <a:r>
                <a:rPr lang="fa-IR" sz="2000" b="1" dirty="0" smtClean="0">
                  <a:cs typeface="B Nazanin" pitchFamily="2" charset="-78"/>
                </a:rPr>
                <a:t>نفر مي</a:t>
              </a:r>
              <a:r>
                <a:rPr lang="fa-IR" sz="2000" b="1" dirty="0" smtClean="0">
                  <a:cs typeface="B Nazanin"/>
                </a:rPr>
                <a:t>‌</a:t>
              </a:r>
              <a:r>
                <a:rPr lang="fa-IR" sz="2000" b="1" dirty="0" smtClean="0">
                  <a:cs typeface="B Nazanin" pitchFamily="2" charset="-78"/>
                </a:rPr>
                <a:t>باشد.</a:t>
              </a:r>
              <a:endParaRPr lang="fa-IR" sz="1600" b="1" dirty="0">
                <a:cs typeface="B Nazanin" pitchFamily="2" charset="-78"/>
              </a:endParaRPr>
            </a:p>
          </p:txBody>
        </p:sp>
      </p:grpSp>
      <p:grpSp>
        <p:nvGrpSpPr>
          <p:cNvPr id="26" name="Group 31"/>
          <p:cNvGrpSpPr/>
          <p:nvPr/>
        </p:nvGrpSpPr>
        <p:grpSpPr>
          <a:xfrm>
            <a:off x="3748306" y="4923975"/>
            <a:ext cx="1714500" cy="1219200"/>
            <a:chOff x="1485900" y="2209800"/>
            <a:chExt cx="1714500" cy="1219200"/>
          </a:xfrm>
        </p:grpSpPr>
        <p:sp>
          <p:nvSpPr>
            <p:cNvPr id="33" name="Rectangle 32"/>
            <p:cNvSpPr/>
            <p:nvPr/>
          </p:nvSpPr>
          <p:spPr>
            <a:xfrm>
              <a:off x="1485900" y="2209800"/>
              <a:ext cx="1676400" cy="12192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34" name="TextBox 33"/>
            <p:cNvSpPr txBox="1"/>
            <p:nvPr/>
          </p:nvSpPr>
          <p:spPr>
            <a:xfrm>
              <a:off x="1600200" y="2293144"/>
              <a:ext cx="1600200" cy="1077218"/>
            </a:xfrm>
            <a:prstGeom prst="rect">
              <a:avLst/>
            </a:prstGeom>
            <a:noFill/>
          </p:spPr>
          <p:txBody>
            <a:bodyPr wrap="square" rtlCol="1">
              <a:spAutoFit/>
            </a:bodyPr>
            <a:lstStyle/>
            <a:p>
              <a:pPr algn="ctr" rtl="1"/>
              <a:r>
                <a:rPr lang="fa-IR" sz="2000" b="1" dirty="0" smtClean="0">
                  <a:cs typeface="B Nazanin" pitchFamily="2" charset="-78"/>
                </a:rPr>
                <a:t>تعداد كل فن</a:t>
              </a:r>
              <a:r>
                <a:rPr lang="fa-IR" sz="2000" b="1" dirty="0" smtClean="0">
                  <a:cs typeface="B Nazanin"/>
                </a:rPr>
                <a:t>‌</a:t>
              </a:r>
              <a:r>
                <a:rPr lang="fa-IR" sz="2000" b="1" dirty="0" smtClean="0">
                  <a:cs typeface="B Nazanin" pitchFamily="2" charset="-78"/>
                </a:rPr>
                <a:t>پيج</a:t>
              </a:r>
            </a:p>
            <a:p>
              <a:pPr algn="ctr" rtl="1"/>
              <a:r>
                <a:rPr lang="fa-IR" sz="2000" b="1" dirty="0" smtClean="0">
                  <a:cs typeface="B Nazanin" pitchFamily="2" charset="-78"/>
                </a:rPr>
                <a:t> </a:t>
              </a:r>
              <a:r>
                <a:rPr lang="fa-IR" sz="2400" b="1" dirty="0" smtClean="0">
                  <a:cs typeface="B Nazanin" pitchFamily="2" charset="-78"/>
                </a:rPr>
                <a:t>50 ميـليون </a:t>
              </a:r>
              <a:r>
                <a:rPr lang="fa-IR" sz="2000" b="1" dirty="0" smtClean="0">
                  <a:cs typeface="B Nazanin" pitchFamily="2" charset="-78"/>
                </a:rPr>
                <a:t>مي</a:t>
              </a:r>
              <a:r>
                <a:rPr lang="fa-IR" sz="2000" b="1" dirty="0" smtClean="0">
                  <a:cs typeface="B Nazanin"/>
                </a:rPr>
                <a:t>‌</a:t>
              </a:r>
              <a:r>
                <a:rPr lang="fa-IR" sz="2000" b="1" dirty="0" smtClean="0">
                  <a:cs typeface="B Nazanin" pitchFamily="2" charset="-78"/>
                </a:rPr>
                <a:t>باشد.</a:t>
              </a:r>
              <a:endParaRPr lang="fa-IR" sz="1600" b="1" dirty="0">
                <a:cs typeface="B Nazanin" pitchFamily="2" charset="-78"/>
              </a:endParaRPr>
            </a:p>
          </p:txBody>
        </p:sp>
      </p:grpSp>
      <p:grpSp>
        <p:nvGrpSpPr>
          <p:cNvPr id="29" name="Group 34"/>
          <p:cNvGrpSpPr/>
          <p:nvPr/>
        </p:nvGrpSpPr>
        <p:grpSpPr>
          <a:xfrm>
            <a:off x="1946720" y="4299856"/>
            <a:ext cx="1752600" cy="1776115"/>
            <a:chOff x="0" y="3810000"/>
            <a:chExt cx="1752600" cy="1776115"/>
          </a:xfrm>
        </p:grpSpPr>
        <p:sp>
          <p:nvSpPr>
            <p:cNvPr id="36" name="Rectangle 35"/>
            <p:cNvSpPr/>
            <p:nvPr/>
          </p:nvSpPr>
          <p:spPr>
            <a:xfrm>
              <a:off x="38100" y="3810000"/>
              <a:ext cx="1676400" cy="17526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37" name="TextBox 36"/>
            <p:cNvSpPr txBox="1"/>
            <p:nvPr/>
          </p:nvSpPr>
          <p:spPr>
            <a:xfrm>
              <a:off x="0" y="3893344"/>
              <a:ext cx="1752600" cy="1692771"/>
            </a:xfrm>
            <a:prstGeom prst="rect">
              <a:avLst/>
            </a:prstGeom>
            <a:noFill/>
          </p:spPr>
          <p:txBody>
            <a:bodyPr wrap="square" rtlCol="1">
              <a:spAutoFit/>
            </a:bodyPr>
            <a:lstStyle/>
            <a:p>
              <a:pPr algn="ctr" rtl="1"/>
              <a:r>
                <a:rPr lang="fa-IR" sz="2000" b="1" dirty="0" smtClean="0">
                  <a:cs typeface="B Nazanin" pitchFamily="2" charset="-78"/>
                </a:rPr>
                <a:t>به طور متوسط ماهانه در هر </a:t>
              </a:r>
              <a:r>
                <a:rPr lang="fa-IR" sz="2000" b="1" dirty="0" smtClean="0">
                  <a:cs typeface="B Nazanin"/>
                </a:rPr>
                <a:t>‌</a:t>
              </a:r>
              <a:r>
                <a:rPr lang="fa-IR" sz="2000" b="1" dirty="0" smtClean="0">
                  <a:cs typeface="B Nazanin" pitchFamily="2" charset="-78"/>
                </a:rPr>
                <a:t>پيج</a:t>
              </a:r>
            </a:p>
            <a:p>
              <a:pPr algn="ctr" rtl="1"/>
              <a:r>
                <a:rPr lang="fa-IR" sz="2000" b="1" dirty="0" smtClean="0">
                  <a:cs typeface="B Nazanin" pitchFamily="2" charset="-78"/>
                </a:rPr>
                <a:t> </a:t>
              </a:r>
              <a:r>
                <a:rPr lang="fa-IR" sz="2400" b="1" dirty="0" smtClean="0">
                  <a:cs typeface="B Nazanin" pitchFamily="2" charset="-78"/>
                </a:rPr>
                <a:t>50 پست </a:t>
              </a:r>
            </a:p>
            <a:p>
              <a:pPr algn="ctr" rtl="1"/>
              <a:r>
                <a:rPr lang="fa-IR" sz="2000" b="1" dirty="0" smtClean="0">
                  <a:cs typeface="B Nazanin" pitchFamily="2" charset="-78"/>
                </a:rPr>
                <a:t>ارسال گرديده است.</a:t>
              </a:r>
              <a:endParaRPr lang="fa-IR" sz="1600" b="1" dirty="0">
                <a:cs typeface="B Nazanin" pitchFamily="2" charset="-78"/>
              </a:endParaRPr>
            </a:p>
          </p:txBody>
        </p:sp>
      </p:grpSp>
      <p:pic>
        <p:nvPicPr>
          <p:cNvPr id="38" name="Picture 2" descr="C:\Documents and Settings\USER\Desktop\facebook_2_1.jpg"/>
          <p:cNvPicPr>
            <a:picLocks noChangeAspect="1" noChangeArrowheads="1"/>
          </p:cNvPicPr>
          <p:nvPr/>
        </p:nvPicPr>
        <p:blipFill>
          <a:blip r:embed="rId2" cstate="print"/>
          <a:srcRect t="30630" b="28692"/>
          <a:stretch>
            <a:fillRect/>
          </a:stretch>
        </p:blipFill>
        <p:spPr bwMode="auto">
          <a:xfrm rot="16200000">
            <a:off x="-2474126" y="2503153"/>
            <a:ext cx="6867060" cy="1860752"/>
          </a:xfrm>
          <a:prstGeom prst="rect">
            <a:avLst/>
          </a:prstGeom>
          <a:noFill/>
        </p:spPr>
      </p:pic>
      <p:sp>
        <p:nvSpPr>
          <p:cNvPr id="39" name="Rectangle 38"/>
          <p:cNvSpPr/>
          <p:nvPr/>
        </p:nvSpPr>
        <p:spPr>
          <a:xfrm>
            <a:off x="1889780" y="152400"/>
            <a:ext cx="7116326" cy="6705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0" name="Table 39"/>
          <p:cNvGraphicFramePr>
            <a:graphicFrameLocks noGrp="1"/>
          </p:cNvGraphicFramePr>
          <p:nvPr>
            <p:extLst>
              <p:ext uri="{D42A27DB-BD31-4B8C-83A1-F6EECF244321}">
                <p14:modId xmlns:p14="http://schemas.microsoft.com/office/powerpoint/2010/main" val="3602161755"/>
              </p:ext>
            </p:extLst>
          </p:nvPr>
        </p:nvGraphicFramePr>
        <p:xfrm>
          <a:off x="1960977" y="252371"/>
          <a:ext cx="7064946" cy="6202680"/>
        </p:xfrm>
        <a:graphic>
          <a:graphicData uri="http://schemas.openxmlformats.org/drawingml/2006/table">
            <a:tbl>
              <a:tblPr firstRow="1" bandRow="1">
                <a:tableStyleId>{5C22544A-7EE6-4342-B048-85BDC9FD1C3A}</a:tableStyleId>
              </a:tblPr>
              <a:tblGrid>
                <a:gridCol w="694055"/>
                <a:gridCol w="2660776"/>
                <a:gridCol w="2186115"/>
                <a:gridCol w="1524000"/>
              </a:tblGrid>
              <a:tr h="370840">
                <a:tc>
                  <a:txBody>
                    <a:bodyPr/>
                    <a:lstStyle/>
                    <a:p>
                      <a:pPr algn="ctr"/>
                      <a:r>
                        <a:rPr lang="en-US" sz="1800" dirty="0" err="1" smtClean="0"/>
                        <a:t>Num</a:t>
                      </a:r>
                      <a:endParaRPr lang="en-US" sz="1800" dirty="0"/>
                    </a:p>
                  </a:txBody>
                  <a:tcPr/>
                </a:tc>
                <a:tc>
                  <a:txBody>
                    <a:bodyPr/>
                    <a:lstStyle/>
                    <a:p>
                      <a:pPr algn="ctr"/>
                      <a:r>
                        <a:rPr lang="en-US" sz="1800" dirty="0" smtClean="0"/>
                        <a:t>Page</a:t>
                      </a:r>
                      <a:endParaRPr lang="en-US" sz="1800" dirty="0"/>
                    </a:p>
                  </a:txBody>
                  <a:tcPr/>
                </a:tc>
                <a:tc>
                  <a:txBody>
                    <a:bodyPr/>
                    <a:lstStyle/>
                    <a:p>
                      <a:pPr algn="ctr"/>
                      <a:r>
                        <a:rPr lang="en-US" sz="1800" dirty="0" smtClean="0"/>
                        <a:t>Category</a:t>
                      </a:r>
                      <a:endParaRPr lang="en-US" sz="1800" dirty="0"/>
                    </a:p>
                  </a:txBody>
                  <a:tcPr/>
                </a:tc>
                <a:tc>
                  <a:txBody>
                    <a:bodyPr/>
                    <a:lstStyle/>
                    <a:p>
                      <a:pPr algn="ctr"/>
                      <a:r>
                        <a:rPr lang="en-US" sz="1800" dirty="0" smtClean="0"/>
                        <a:t>Fans</a:t>
                      </a:r>
                      <a:endParaRPr lang="en-US" sz="1800" dirty="0"/>
                    </a:p>
                  </a:txBody>
                  <a:tcPr/>
                </a:tc>
              </a:tr>
              <a:tr h="370840">
                <a:tc>
                  <a:txBody>
                    <a:bodyPr/>
                    <a:lstStyle/>
                    <a:p>
                      <a:pPr algn="ctr"/>
                      <a:r>
                        <a:rPr lang="en-US" sz="1800" b="1" dirty="0" smtClean="0"/>
                        <a:t>1</a:t>
                      </a:r>
                      <a:endParaRPr lang="en-US" sz="1800" b="1" dirty="0"/>
                    </a:p>
                  </a:txBody>
                  <a:tcPr/>
                </a:tc>
                <a:tc>
                  <a:txBody>
                    <a:bodyPr/>
                    <a:lstStyle/>
                    <a:p>
                      <a:pPr algn="l"/>
                      <a:r>
                        <a:rPr lang="en-US" sz="1800" b="1" dirty="0" smtClean="0"/>
                        <a:t>Facebook for Every</a:t>
                      </a:r>
                      <a:r>
                        <a:rPr lang="en-US" sz="1800" b="1" baseline="0" dirty="0" smtClean="0"/>
                        <a:t> Phone</a:t>
                      </a:r>
                      <a:endParaRPr lang="en-US" sz="1800" b="1" dirty="0"/>
                    </a:p>
                  </a:txBody>
                  <a:tcPr/>
                </a:tc>
                <a:tc>
                  <a:txBody>
                    <a:bodyPr/>
                    <a:lstStyle/>
                    <a:p>
                      <a:pPr algn="l"/>
                      <a:r>
                        <a:rPr lang="en-US" sz="1800" dirty="0" smtClean="0"/>
                        <a:t>Product - Technology</a:t>
                      </a:r>
                      <a:endParaRPr lang="en-US" sz="1800" dirty="0"/>
                    </a:p>
                  </a:txBody>
                  <a:tcPr/>
                </a:tc>
                <a:tc>
                  <a:txBody>
                    <a:bodyPr/>
                    <a:lstStyle/>
                    <a:p>
                      <a:pPr algn="ctr"/>
                      <a:r>
                        <a:rPr lang="en-US" sz="1800" dirty="0" smtClean="0">
                          <a:effectLst/>
                        </a:rPr>
                        <a:t>246,090,551 </a:t>
                      </a:r>
                      <a:endParaRPr lang="en-US" sz="1800" dirty="0"/>
                    </a:p>
                  </a:txBody>
                  <a:tcPr/>
                </a:tc>
              </a:tr>
              <a:tr h="370840">
                <a:tc>
                  <a:txBody>
                    <a:bodyPr/>
                    <a:lstStyle/>
                    <a:p>
                      <a:pPr algn="ctr"/>
                      <a:r>
                        <a:rPr lang="en-US" sz="1800" b="1" dirty="0" smtClean="0"/>
                        <a:t>2</a:t>
                      </a:r>
                      <a:endParaRPr lang="en-US" sz="1800" b="1" dirty="0"/>
                    </a:p>
                  </a:txBody>
                  <a:tcPr/>
                </a:tc>
                <a:tc>
                  <a:txBody>
                    <a:bodyPr/>
                    <a:lstStyle/>
                    <a:p>
                      <a:pPr algn="l"/>
                      <a:r>
                        <a:rPr lang="en-US" sz="1800" b="1" dirty="0" smtClean="0"/>
                        <a:t>Facebook</a:t>
                      </a:r>
                      <a:endParaRPr lang="en-US" sz="1800" b="1" dirty="0"/>
                    </a:p>
                  </a:txBody>
                  <a:tcPr/>
                </a:tc>
                <a:tc>
                  <a:txBody>
                    <a:bodyPr/>
                    <a:lstStyle/>
                    <a:p>
                      <a:pPr algn="l"/>
                      <a:r>
                        <a:rPr lang="en-US" sz="1800" dirty="0" smtClean="0"/>
                        <a:t>Brand - Technology</a:t>
                      </a:r>
                      <a:endParaRPr lang="en-US" sz="1800" dirty="0"/>
                    </a:p>
                  </a:txBody>
                  <a:tcPr/>
                </a:tc>
                <a:tc>
                  <a:txBody>
                    <a:bodyPr/>
                    <a:lstStyle/>
                    <a:p>
                      <a:pPr algn="ctr"/>
                      <a:r>
                        <a:rPr lang="en-US" sz="1800" dirty="0" smtClean="0">
                          <a:effectLst/>
                        </a:rPr>
                        <a:t>92,095,539 </a:t>
                      </a:r>
                      <a:endParaRPr lang="en-US" sz="1800" dirty="0"/>
                    </a:p>
                  </a:txBody>
                  <a:tcPr/>
                </a:tc>
              </a:tr>
              <a:tr h="370840">
                <a:tc>
                  <a:txBody>
                    <a:bodyPr/>
                    <a:lstStyle/>
                    <a:p>
                      <a:pPr algn="ctr"/>
                      <a:r>
                        <a:rPr lang="en-US" sz="1800" b="1" dirty="0" smtClean="0"/>
                        <a:t>3</a:t>
                      </a:r>
                      <a:endParaRPr lang="en-US" sz="1800" b="1" dirty="0"/>
                    </a:p>
                  </a:txBody>
                  <a:tcPr/>
                </a:tc>
                <a:tc>
                  <a:txBody>
                    <a:bodyPr/>
                    <a:lstStyle/>
                    <a:p>
                      <a:pPr algn="l"/>
                      <a:r>
                        <a:rPr lang="en-US" sz="1800" b="1" dirty="0" smtClean="0"/>
                        <a:t>Youtube</a:t>
                      </a:r>
                      <a:endParaRPr lang="en-US" sz="1800" b="1" dirty="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800" dirty="0" smtClean="0"/>
                        <a:t>Product - Technology</a:t>
                      </a:r>
                      <a:endParaRPr lang="en-US" sz="1800" dirty="0"/>
                    </a:p>
                  </a:txBody>
                  <a:tcPr/>
                </a:tc>
                <a:tc>
                  <a:txBody>
                    <a:bodyPr/>
                    <a:lstStyle/>
                    <a:p>
                      <a:pPr algn="ctr"/>
                      <a:r>
                        <a:rPr lang="en-US" sz="1800" dirty="0" smtClean="0">
                          <a:effectLst/>
                        </a:rPr>
                        <a:t>74,612,283 </a:t>
                      </a:r>
                      <a:endParaRPr lang="en-US" sz="1800" dirty="0"/>
                    </a:p>
                  </a:txBody>
                  <a:tcPr/>
                </a:tc>
              </a:tr>
              <a:tr h="370840">
                <a:tc>
                  <a:txBody>
                    <a:bodyPr/>
                    <a:lstStyle/>
                    <a:p>
                      <a:pPr algn="ctr"/>
                      <a:r>
                        <a:rPr lang="en-US" sz="1800" b="1" dirty="0" smtClean="0"/>
                        <a:t>4</a:t>
                      </a:r>
                      <a:endParaRPr lang="en-US" sz="1800" b="1" dirty="0"/>
                    </a:p>
                  </a:txBody>
                  <a:tcPr/>
                </a:tc>
                <a:tc>
                  <a:txBody>
                    <a:bodyPr/>
                    <a:lstStyle/>
                    <a:p>
                      <a:pPr algn="l"/>
                      <a:r>
                        <a:rPr lang="en-US" sz="1800" b="1" dirty="0" smtClean="0"/>
                        <a:t>Rihanna</a:t>
                      </a:r>
                      <a:endParaRPr lang="en-US" sz="1800" b="1" dirty="0"/>
                    </a:p>
                  </a:txBody>
                  <a:tcPr/>
                </a:tc>
                <a:tc>
                  <a:txBody>
                    <a:bodyPr/>
                    <a:lstStyle/>
                    <a:p>
                      <a:pPr algn="l"/>
                      <a:r>
                        <a:rPr lang="en-US" sz="1800" dirty="0" smtClean="0"/>
                        <a:t>Musician</a:t>
                      </a:r>
                      <a:endParaRPr lang="en-US" sz="1800" dirty="0"/>
                    </a:p>
                  </a:txBody>
                  <a:tcPr/>
                </a:tc>
                <a:tc>
                  <a:txBody>
                    <a:bodyPr/>
                    <a:lstStyle/>
                    <a:p>
                      <a:pPr algn="ctr"/>
                      <a:r>
                        <a:rPr lang="en-US" sz="1800" dirty="0" smtClean="0">
                          <a:effectLst/>
                        </a:rPr>
                        <a:t>70,975,603 </a:t>
                      </a:r>
                      <a:endParaRPr lang="en-US" sz="1800" dirty="0"/>
                    </a:p>
                  </a:txBody>
                  <a:tcPr/>
                </a:tc>
              </a:tr>
              <a:tr h="370840">
                <a:tc>
                  <a:txBody>
                    <a:bodyPr/>
                    <a:lstStyle/>
                    <a:p>
                      <a:pPr algn="ctr"/>
                      <a:r>
                        <a:rPr lang="en-US" sz="1800" b="1" dirty="0" smtClean="0"/>
                        <a:t>5</a:t>
                      </a:r>
                      <a:endParaRPr lang="en-US" sz="1800" b="1" dirty="0"/>
                    </a:p>
                  </a:txBody>
                  <a:tcPr/>
                </a:tc>
                <a:tc>
                  <a:txBody>
                    <a:bodyPr/>
                    <a:lstStyle/>
                    <a:p>
                      <a:pPr algn="l"/>
                      <a:r>
                        <a:rPr lang="en-US" sz="1800" b="1" dirty="0" smtClean="0"/>
                        <a:t>Eminem</a:t>
                      </a:r>
                      <a:endParaRPr lang="en-US" sz="1800" b="1" dirty="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800" dirty="0" smtClean="0"/>
                        <a:t>Musician</a:t>
                      </a:r>
                    </a:p>
                  </a:txBody>
                  <a:tcPr/>
                </a:tc>
                <a:tc>
                  <a:txBody>
                    <a:bodyPr/>
                    <a:lstStyle/>
                    <a:p>
                      <a:pPr algn="ctr"/>
                      <a:r>
                        <a:rPr lang="en-US" sz="1800" dirty="0" smtClean="0">
                          <a:effectLst/>
                        </a:rPr>
                        <a:t>70,507,706 </a:t>
                      </a:r>
                      <a:endParaRPr lang="en-US" sz="1800" dirty="0"/>
                    </a:p>
                  </a:txBody>
                  <a:tcPr/>
                </a:tc>
              </a:tr>
              <a:tr h="370840">
                <a:tc>
                  <a:txBody>
                    <a:bodyPr/>
                    <a:lstStyle/>
                    <a:p>
                      <a:pPr algn="ctr"/>
                      <a:r>
                        <a:rPr lang="en-US" sz="1800" b="1" dirty="0" smtClean="0"/>
                        <a:t>6</a:t>
                      </a:r>
                      <a:endParaRPr lang="en-US" sz="1800" b="1" dirty="0"/>
                    </a:p>
                  </a:txBody>
                  <a:tcPr/>
                </a:tc>
                <a:tc>
                  <a:txBody>
                    <a:bodyPr/>
                    <a:lstStyle/>
                    <a:p>
                      <a:pPr algn="l"/>
                      <a:r>
                        <a:rPr lang="en-US" sz="1800" b="1" dirty="0" smtClean="0"/>
                        <a:t>Texas Holdem Pocker</a:t>
                      </a:r>
                      <a:endParaRPr lang="en-US" sz="1800" b="1" dirty="0"/>
                    </a:p>
                  </a:txBody>
                  <a:tcPr/>
                </a:tc>
                <a:tc>
                  <a:txBody>
                    <a:bodyPr/>
                    <a:lstStyle/>
                    <a:p>
                      <a:pPr algn="l"/>
                      <a:r>
                        <a:rPr lang="en-US" sz="1800" dirty="0" smtClean="0"/>
                        <a:t>Game</a:t>
                      </a:r>
                      <a:endParaRPr lang="en-US" sz="1800" dirty="0"/>
                    </a:p>
                  </a:txBody>
                  <a:tcPr/>
                </a:tc>
                <a:tc>
                  <a:txBody>
                    <a:bodyPr/>
                    <a:lstStyle/>
                    <a:p>
                      <a:pPr algn="ctr"/>
                      <a:r>
                        <a:rPr lang="en-US" sz="1800" dirty="0" smtClean="0">
                          <a:effectLst/>
                        </a:rPr>
                        <a:t>70,276,649 </a:t>
                      </a:r>
                      <a:endParaRPr lang="en-US" sz="1800" dirty="0"/>
                    </a:p>
                  </a:txBody>
                  <a:tcPr/>
                </a:tc>
              </a:tr>
              <a:tr h="370840">
                <a:tc>
                  <a:txBody>
                    <a:bodyPr/>
                    <a:lstStyle/>
                    <a:p>
                      <a:pPr algn="ctr"/>
                      <a:r>
                        <a:rPr lang="en-US" sz="1800" b="1" dirty="0" smtClean="0"/>
                        <a:t>7</a:t>
                      </a:r>
                      <a:endParaRPr lang="en-US" sz="1800" b="1" dirty="0"/>
                    </a:p>
                  </a:txBody>
                  <a:tcPr/>
                </a:tc>
                <a:tc>
                  <a:txBody>
                    <a:bodyPr/>
                    <a:lstStyle/>
                    <a:p>
                      <a:pPr algn="l"/>
                      <a:r>
                        <a:rPr lang="en-US" sz="1800" b="1" dirty="0" smtClean="0"/>
                        <a:t>Coca_Cola(Coke)</a:t>
                      </a:r>
                      <a:endParaRPr lang="en-US" sz="1800" b="1" dirty="0"/>
                    </a:p>
                  </a:txBody>
                  <a:tcPr/>
                </a:tc>
                <a:tc>
                  <a:txBody>
                    <a:bodyPr/>
                    <a:lstStyle/>
                    <a:p>
                      <a:pPr algn="l"/>
                      <a:r>
                        <a:rPr lang="en-US" sz="1800" dirty="0" smtClean="0"/>
                        <a:t>Brand</a:t>
                      </a:r>
                      <a:r>
                        <a:rPr lang="en-US" sz="1800" baseline="0" dirty="0" smtClean="0"/>
                        <a:t> - Food</a:t>
                      </a:r>
                      <a:endParaRPr lang="en-US" sz="1800" dirty="0"/>
                    </a:p>
                  </a:txBody>
                  <a:tcPr/>
                </a:tc>
                <a:tc>
                  <a:txBody>
                    <a:bodyPr/>
                    <a:lstStyle/>
                    <a:p>
                      <a:pPr algn="ctr"/>
                      <a:r>
                        <a:rPr lang="en-US" sz="1800" dirty="0" smtClean="0">
                          <a:effectLst/>
                        </a:rPr>
                        <a:t>65,779,008 </a:t>
                      </a:r>
                      <a:endParaRPr lang="en-US" sz="1800" dirty="0"/>
                    </a:p>
                  </a:txBody>
                  <a:tcPr/>
                </a:tc>
              </a:tr>
              <a:tr h="370840">
                <a:tc>
                  <a:txBody>
                    <a:bodyPr/>
                    <a:lstStyle/>
                    <a:p>
                      <a:pPr algn="ctr"/>
                      <a:r>
                        <a:rPr lang="en-US" sz="1800" b="1" dirty="0" smtClean="0"/>
                        <a:t>8</a:t>
                      </a:r>
                      <a:endParaRPr lang="en-US" sz="1800" b="1" dirty="0"/>
                    </a:p>
                  </a:txBody>
                  <a:tcPr/>
                </a:tc>
                <a:tc>
                  <a:txBody>
                    <a:bodyPr/>
                    <a:lstStyle/>
                    <a:p>
                      <a:pPr algn="l"/>
                      <a:r>
                        <a:rPr lang="en-US" sz="1800" b="1" dirty="0" smtClean="0"/>
                        <a:t>Shakira</a:t>
                      </a:r>
                      <a:endParaRPr lang="en-US" sz="1800" b="1" dirty="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800" dirty="0" smtClean="0"/>
                        <a:t>Musician</a:t>
                      </a:r>
                    </a:p>
                  </a:txBody>
                  <a:tcPr/>
                </a:tc>
                <a:tc>
                  <a:txBody>
                    <a:bodyPr/>
                    <a:lstStyle/>
                    <a:p>
                      <a:pPr algn="ctr"/>
                      <a:r>
                        <a:rPr lang="en-US" sz="1800" dirty="0" smtClean="0">
                          <a:effectLst/>
                        </a:rPr>
                        <a:t>64,798,874 </a:t>
                      </a:r>
                      <a:endParaRPr lang="en-US" sz="1800" dirty="0"/>
                    </a:p>
                  </a:txBody>
                  <a:tcPr/>
                </a:tc>
              </a:tr>
              <a:tr h="370840">
                <a:tc>
                  <a:txBody>
                    <a:bodyPr/>
                    <a:lstStyle/>
                    <a:p>
                      <a:pPr algn="ctr"/>
                      <a:r>
                        <a:rPr lang="en-US" sz="1800" b="1" dirty="0" smtClean="0"/>
                        <a:t>9</a:t>
                      </a:r>
                      <a:endParaRPr lang="en-US" sz="1800" b="1" dirty="0"/>
                    </a:p>
                  </a:txBody>
                  <a:tcPr/>
                </a:tc>
                <a:tc>
                  <a:txBody>
                    <a:bodyPr/>
                    <a:lstStyle/>
                    <a:p>
                      <a:pPr algn="l"/>
                      <a:r>
                        <a:rPr lang="en-US" sz="1800" b="1" dirty="0" smtClean="0"/>
                        <a:t>The Simpsons</a:t>
                      </a:r>
                      <a:endParaRPr lang="en-US" sz="1800" b="1" dirty="0"/>
                    </a:p>
                  </a:txBody>
                  <a:tcPr/>
                </a:tc>
                <a:tc>
                  <a:txBody>
                    <a:bodyPr/>
                    <a:lstStyle/>
                    <a:p>
                      <a:pPr algn="l"/>
                      <a:r>
                        <a:rPr lang="en-US" sz="1800" dirty="0" smtClean="0"/>
                        <a:t>TV Show - Fox</a:t>
                      </a:r>
                      <a:endParaRPr lang="en-US" sz="1800" dirty="0"/>
                    </a:p>
                  </a:txBody>
                  <a:tcPr/>
                </a:tc>
                <a:tc>
                  <a:txBody>
                    <a:bodyPr/>
                    <a:lstStyle/>
                    <a:p>
                      <a:pPr algn="ctr"/>
                      <a:r>
                        <a:rPr lang="en-US" sz="1800" dirty="0" smtClean="0">
                          <a:effectLst/>
                        </a:rPr>
                        <a:t>64,671,932 </a:t>
                      </a:r>
                      <a:endParaRPr lang="en-US" sz="1800" dirty="0"/>
                    </a:p>
                  </a:txBody>
                  <a:tcPr/>
                </a:tc>
              </a:tr>
              <a:tr h="640080">
                <a:tc>
                  <a:txBody>
                    <a:bodyPr/>
                    <a:lstStyle/>
                    <a:p>
                      <a:pPr algn="ctr"/>
                      <a:r>
                        <a:rPr lang="en-US" sz="1800" b="1" dirty="0" smtClean="0"/>
                        <a:t>10</a:t>
                      </a:r>
                      <a:endParaRPr lang="en-US" sz="1800" b="1" dirty="0"/>
                    </a:p>
                  </a:txBody>
                  <a:tcPr/>
                </a:tc>
                <a:tc>
                  <a:txBody>
                    <a:bodyPr/>
                    <a:lstStyle/>
                    <a:p>
                      <a:pPr algn="l"/>
                      <a:r>
                        <a:rPr lang="en-US" sz="1800" b="1" dirty="0" smtClean="0"/>
                        <a:t>Harry Potter</a:t>
                      </a:r>
                      <a:r>
                        <a:rPr lang="en-US" sz="1800" b="1" baseline="0" dirty="0" smtClean="0"/>
                        <a:t> and the Deathly Hallows</a:t>
                      </a:r>
                      <a:endParaRPr lang="en-US" sz="1800" b="1" dirty="0"/>
                    </a:p>
                  </a:txBody>
                  <a:tcPr/>
                </a:tc>
                <a:tc>
                  <a:txBody>
                    <a:bodyPr/>
                    <a:lstStyle/>
                    <a:p>
                      <a:pPr algn="l"/>
                      <a:r>
                        <a:rPr lang="en-US" sz="1800" dirty="0" smtClean="0"/>
                        <a:t>Movie</a:t>
                      </a:r>
                      <a:endParaRPr lang="en-US" sz="1800" dirty="0"/>
                    </a:p>
                  </a:txBody>
                  <a:tcPr/>
                </a:tc>
                <a:tc>
                  <a:txBody>
                    <a:bodyPr/>
                    <a:lstStyle/>
                    <a:p>
                      <a:pPr algn="ctr"/>
                      <a:r>
                        <a:rPr lang="en-US" sz="1800" dirty="0" smtClean="0">
                          <a:effectLst/>
                        </a:rPr>
                        <a:t>62,050,354 </a:t>
                      </a:r>
                      <a:endParaRPr lang="en-US" sz="1800" dirty="0"/>
                    </a:p>
                  </a:txBody>
                  <a:tcPr/>
                </a:tc>
              </a:tr>
              <a:tr h="370840">
                <a:tc>
                  <a:txBody>
                    <a:bodyPr/>
                    <a:lstStyle/>
                    <a:p>
                      <a:pPr algn="ctr"/>
                      <a:r>
                        <a:rPr lang="en-US" sz="1800" b="1" dirty="0" smtClean="0"/>
                        <a:t>11</a:t>
                      </a:r>
                      <a:endParaRPr lang="en-US" sz="1800" b="1" dirty="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800" b="1" dirty="0" smtClean="0"/>
                        <a:t>Michael Jackson</a:t>
                      </a:r>
                    </a:p>
                  </a:txBody>
                  <a:tcPr/>
                </a:tc>
                <a:tc>
                  <a:txBody>
                    <a:bodyPr/>
                    <a:lstStyle/>
                    <a:p>
                      <a:pPr algn="l"/>
                      <a:r>
                        <a:rPr lang="en-US" sz="1800" dirty="0" smtClean="0"/>
                        <a:t>Musician</a:t>
                      </a:r>
                      <a:endParaRPr lang="en-US" sz="1800" dirty="0"/>
                    </a:p>
                  </a:txBody>
                  <a:tcPr/>
                </a:tc>
                <a:tc>
                  <a:txBody>
                    <a:bodyPr/>
                    <a:lstStyle/>
                    <a:p>
                      <a:pPr algn="ctr"/>
                      <a:r>
                        <a:rPr lang="en-US" sz="1800" dirty="0" smtClean="0">
                          <a:effectLst/>
                        </a:rPr>
                        <a:t>59,327,638 </a:t>
                      </a:r>
                      <a:endParaRPr lang="en-US" sz="1800" dirty="0"/>
                    </a:p>
                  </a:txBody>
                  <a:tcPr/>
                </a:tc>
              </a:tr>
              <a:tr h="370840">
                <a:tc>
                  <a:txBody>
                    <a:bodyPr/>
                    <a:lstStyle/>
                    <a:p>
                      <a:pPr algn="ctr"/>
                      <a:r>
                        <a:rPr lang="en-US" sz="1800" b="1" dirty="0" smtClean="0"/>
                        <a:t>12</a:t>
                      </a:r>
                      <a:endParaRPr lang="en-US" sz="1800" b="1" dirty="0"/>
                    </a:p>
                  </a:txBody>
                  <a:tcPr/>
                </a:tc>
                <a:tc>
                  <a:txBody>
                    <a:bodyPr/>
                    <a:lstStyle/>
                    <a:p>
                      <a:pPr algn="l"/>
                      <a:r>
                        <a:rPr lang="en-US" sz="1800" b="1" dirty="0" smtClean="0"/>
                        <a:t>Cristiano Ronaldo</a:t>
                      </a:r>
                    </a:p>
                  </a:txBody>
                  <a:tcPr/>
                </a:tc>
                <a:tc>
                  <a:txBody>
                    <a:bodyPr/>
                    <a:lstStyle/>
                    <a:p>
                      <a:pPr algn="l"/>
                      <a:r>
                        <a:rPr lang="en-US" sz="1800" dirty="0" smtClean="0"/>
                        <a:t>Athlete - Soccer</a:t>
                      </a:r>
                    </a:p>
                  </a:txBody>
                  <a:tcPr/>
                </a:tc>
                <a:tc>
                  <a:txBody>
                    <a:bodyPr/>
                    <a:lstStyle/>
                    <a:p>
                      <a:pPr algn="ctr"/>
                      <a:r>
                        <a:rPr lang="en-US" sz="1800" dirty="0" smtClean="0">
                          <a:effectLst/>
                        </a:rPr>
                        <a:t>57,467,060 </a:t>
                      </a:r>
                      <a:endParaRPr lang="en-US" sz="1800" dirty="0"/>
                    </a:p>
                  </a:txBody>
                  <a:tcPr/>
                </a:tc>
              </a:tr>
              <a:tr h="370840">
                <a:tc>
                  <a:txBody>
                    <a:bodyPr/>
                    <a:lstStyle/>
                    <a:p>
                      <a:pPr algn="ctr"/>
                      <a:r>
                        <a:rPr lang="en-US" sz="1800" b="1" dirty="0" smtClean="0"/>
                        <a:t>13</a:t>
                      </a:r>
                      <a:endParaRPr lang="en-US" sz="1800" b="1" dirty="0"/>
                    </a:p>
                  </a:txBody>
                  <a:tcPr/>
                </a:tc>
                <a:tc>
                  <a:txBody>
                    <a:bodyPr/>
                    <a:lstStyle/>
                    <a:p>
                      <a:pPr algn="l"/>
                      <a:r>
                        <a:rPr lang="en-US" sz="1800" b="1" dirty="0" smtClean="0"/>
                        <a:t>Lady Gaga</a:t>
                      </a:r>
                    </a:p>
                  </a:txBody>
                  <a:tcPr/>
                </a:tc>
                <a:tc>
                  <a:txBody>
                    <a:bodyPr/>
                    <a:lstStyle/>
                    <a:p>
                      <a:pPr algn="l"/>
                      <a:r>
                        <a:rPr lang="en-US" sz="1800" dirty="0" smtClean="0"/>
                        <a:t>Musician</a:t>
                      </a:r>
                      <a:endParaRPr lang="en-US" sz="1800" dirty="0"/>
                    </a:p>
                  </a:txBody>
                  <a:tcPr/>
                </a:tc>
                <a:tc>
                  <a:txBody>
                    <a:bodyPr/>
                    <a:lstStyle/>
                    <a:p>
                      <a:pPr algn="ctr"/>
                      <a:r>
                        <a:rPr lang="en-US" sz="1800" dirty="0" smtClean="0">
                          <a:effectLst/>
                        </a:rPr>
                        <a:t>57,313,878 </a:t>
                      </a:r>
                      <a:endParaRPr lang="en-US" sz="1800" dirty="0"/>
                    </a:p>
                  </a:txBody>
                  <a:tcPr/>
                </a:tc>
              </a:tr>
              <a:tr h="370840">
                <a:tc>
                  <a:txBody>
                    <a:bodyPr/>
                    <a:lstStyle/>
                    <a:p>
                      <a:pPr algn="ctr"/>
                      <a:r>
                        <a:rPr lang="en-US" sz="1800" b="1" dirty="0" smtClean="0"/>
                        <a:t>14</a:t>
                      </a:r>
                      <a:endParaRPr lang="en-US" sz="1800" b="1" dirty="0"/>
                    </a:p>
                  </a:txBody>
                  <a:tcPr/>
                </a:tc>
                <a:tc>
                  <a:txBody>
                    <a:bodyPr/>
                    <a:lstStyle/>
                    <a:p>
                      <a:pPr algn="l"/>
                      <a:r>
                        <a:rPr lang="en-US" sz="1800" b="1" dirty="0" smtClean="0"/>
                        <a:t>Katy Perry</a:t>
                      </a:r>
                    </a:p>
                  </a:txBody>
                  <a:tcPr/>
                </a:tc>
                <a:tc>
                  <a:txBody>
                    <a:bodyPr/>
                    <a:lstStyle/>
                    <a:p>
                      <a:pPr algn="l"/>
                      <a:r>
                        <a:rPr lang="en-US" sz="1800" dirty="0" smtClean="0"/>
                        <a:t>Musician</a:t>
                      </a:r>
                      <a:endParaRPr lang="en-US" sz="1800" dirty="0"/>
                    </a:p>
                  </a:txBody>
                  <a:tcPr/>
                </a:tc>
                <a:tc>
                  <a:txBody>
                    <a:bodyPr/>
                    <a:lstStyle/>
                    <a:p>
                      <a:pPr algn="ctr"/>
                      <a:r>
                        <a:rPr lang="en-US" sz="1800" dirty="0" smtClean="0">
                          <a:effectLst/>
                        </a:rPr>
                        <a:t>53,733,523 </a:t>
                      </a:r>
                      <a:endParaRPr lang="en-US" sz="1800" dirty="0"/>
                    </a:p>
                  </a:txBody>
                  <a:tcPr/>
                </a:tc>
              </a:tr>
              <a:tr h="370840">
                <a:tc>
                  <a:txBody>
                    <a:bodyPr/>
                    <a:lstStyle/>
                    <a:p>
                      <a:pPr algn="ctr"/>
                      <a:r>
                        <a:rPr lang="en-US" sz="1800" b="1" dirty="0" smtClean="0"/>
                        <a:t>15</a:t>
                      </a:r>
                      <a:endParaRPr lang="en-US" sz="1800" b="1" dirty="0"/>
                    </a:p>
                  </a:txBody>
                  <a:tcPr/>
                </a:tc>
                <a:tc>
                  <a:txBody>
                    <a:bodyPr/>
                    <a:lstStyle/>
                    <a:p>
                      <a:pPr algn="l"/>
                      <a:r>
                        <a:rPr lang="en-US" sz="1800" b="1" dirty="0" smtClean="0"/>
                        <a:t>Justin </a:t>
                      </a:r>
                      <a:r>
                        <a:rPr lang="en-US" sz="1800" b="1" dirty="0" err="1" smtClean="0"/>
                        <a:t>Bieber</a:t>
                      </a:r>
                      <a:endParaRPr lang="en-US" sz="1800" b="1" dirty="0" smtClean="0"/>
                    </a:p>
                  </a:txBody>
                  <a:tcPr/>
                </a:tc>
                <a:tc>
                  <a:txBody>
                    <a:bodyPr/>
                    <a:lstStyle/>
                    <a:p>
                      <a:pPr marL="0" marR="0" indent="0" algn="l" defTabSz="914400" rtl="1" eaLnBrk="1" fontAlgn="auto" latinLnBrk="0" hangingPunct="1">
                        <a:lnSpc>
                          <a:spcPct val="100000"/>
                        </a:lnSpc>
                        <a:spcBef>
                          <a:spcPts val="0"/>
                        </a:spcBef>
                        <a:spcAft>
                          <a:spcPts val="0"/>
                        </a:spcAft>
                        <a:buClrTx/>
                        <a:buSzTx/>
                        <a:buFontTx/>
                        <a:buNone/>
                        <a:tabLst/>
                        <a:defRPr/>
                      </a:pPr>
                      <a:r>
                        <a:rPr lang="en-US" sz="1800" dirty="0" smtClean="0"/>
                        <a:t>Musician</a:t>
                      </a:r>
                    </a:p>
                  </a:txBody>
                  <a:tcPr/>
                </a:tc>
                <a:tc>
                  <a:txBody>
                    <a:bodyPr/>
                    <a:lstStyle/>
                    <a:p>
                      <a:pPr algn="ctr"/>
                      <a:r>
                        <a:rPr lang="en-US" sz="1800" dirty="0" smtClean="0">
                          <a:effectLst/>
                        </a:rPr>
                        <a:t>53,511,962 </a:t>
                      </a:r>
                      <a:endParaRPr lang="en-US" sz="1800" dirty="0"/>
                    </a:p>
                  </a:txBody>
                  <a:tcPr/>
                </a:tc>
              </a:tr>
            </a:tbl>
          </a:graphicData>
        </a:graphic>
      </p:graphicFrame>
      <p:sp>
        <p:nvSpPr>
          <p:cNvPr id="41" name="TextBox 40"/>
          <p:cNvSpPr txBox="1"/>
          <p:nvPr/>
        </p:nvSpPr>
        <p:spPr>
          <a:xfrm>
            <a:off x="3257550" y="6372320"/>
            <a:ext cx="5172542" cy="523220"/>
          </a:xfrm>
          <a:prstGeom prst="rect">
            <a:avLst/>
          </a:prstGeom>
          <a:noFill/>
        </p:spPr>
        <p:txBody>
          <a:bodyPr wrap="square" rtlCol="0">
            <a:spAutoFit/>
          </a:bodyPr>
          <a:lstStyle/>
          <a:p>
            <a:r>
              <a:rPr lang="fa-IR" sz="2800" b="1" dirty="0" smtClean="0">
                <a:solidFill>
                  <a:schemeClr val="bg1"/>
                </a:solidFill>
                <a:cs typeface="B Nazanin" pitchFamily="2" charset="-78"/>
              </a:rPr>
              <a:t>پیج های با بیشترین میزان کاربر</a:t>
            </a:r>
            <a:endParaRPr lang="en-US" sz="2800" b="1" dirty="0">
              <a:solidFill>
                <a:schemeClr val="bg1"/>
              </a:solidFill>
              <a:cs typeface="B Nazanin" pitchFamily="2" charset="-78"/>
            </a:endParaRPr>
          </a:p>
        </p:txBody>
      </p:sp>
      <p:sp>
        <p:nvSpPr>
          <p:cNvPr id="42" name="Rectangle 41"/>
          <p:cNvSpPr/>
          <p:nvPr/>
        </p:nvSpPr>
        <p:spPr>
          <a:xfrm>
            <a:off x="1889780" y="4536"/>
            <a:ext cx="7244695" cy="68534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p:cNvSpPr txBox="1"/>
          <p:nvPr/>
        </p:nvSpPr>
        <p:spPr>
          <a:xfrm>
            <a:off x="1889780" y="204159"/>
            <a:ext cx="7244694" cy="1200329"/>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rtl="1"/>
            <a:r>
              <a:rPr lang="fa-IR" sz="2400" b="1" dirty="0" smtClean="0">
                <a:solidFill>
                  <a:schemeClr val="bg1"/>
                </a:solidFill>
                <a:cs typeface="B Nazanin" pitchFamily="2" charset="-78"/>
              </a:rPr>
              <a:t>در یک تحقیق صورت گرفته </a:t>
            </a:r>
            <a:r>
              <a:rPr lang="fa-IR" sz="2400" b="1" dirty="0">
                <a:solidFill>
                  <a:schemeClr val="bg1"/>
                </a:solidFill>
                <a:cs typeface="B Nazanin" pitchFamily="2" charset="-78"/>
              </a:rPr>
              <a:t>در میان کاربران شبکه های اجتماعی 137 کشور </a:t>
            </a:r>
            <a:r>
              <a:rPr lang="fa-IR" sz="2400" b="1" dirty="0" smtClean="0">
                <a:solidFill>
                  <a:schemeClr val="bg1"/>
                </a:solidFill>
                <a:cs typeface="B Nazanin" pitchFamily="2" charset="-78"/>
              </a:rPr>
              <a:t>در سال 2012 مشخص گردید که شبکه اجتماعی فیسبوک در میان کاربران 126 کشور جایگاه نخست بازدید را دارا می باشد.</a:t>
            </a:r>
            <a:endParaRPr lang="en-US" sz="2400" b="1" dirty="0">
              <a:solidFill>
                <a:schemeClr val="bg1"/>
              </a:solidFill>
              <a:cs typeface="B Nazanin" pitchFamily="2" charset="-78"/>
            </a:endParaRPr>
          </a:p>
        </p:txBody>
      </p:sp>
      <p:pic>
        <p:nvPicPr>
          <p:cNvPr id="4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7320" y="1442588"/>
            <a:ext cx="5025580" cy="5377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linds(horizontal)">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blinds(horizontal)">
                                      <p:cBhvr>
                                        <p:cTn id="57" dur="500"/>
                                        <p:tgtEl>
                                          <p:spTgt spid="29"/>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ppt_x"/>
                                          </p:val>
                                        </p:tav>
                                        <p:tav tm="100000">
                                          <p:val>
                                            <p:strVal val="#ppt_x"/>
                                          </p:val>
                                        </p:tav>
                                      </p:tavLst>
                                    </p:anim>
                                    <p:anim calcmode="lin" valueType="num">
                                      <p:cBhvr additive="base">
                                        <p:cTn id="6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ppt_x"/>
                                          </p:val>
                                        </p:tav>
                                        <p:tav tm="100000">
                                          <p:val>
                                            <p:strVal val="#ppt_x"/>
                                          </p:val>
                                        </p:tav>
                                      </p:tavLst>
                                    </p:anim>
                                    <p:anim calcmode="lin" valueType="num">
                                      <p:cBhvr additive="base">
                                        <p:cTn id="8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P spid="42" grpId="0" animBg="1"/>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990"/>
            <a:ext cx="9144000" cy="6858000"/>
          </a:xfrm>
          <a:prstGeom prst="rect">
            <a:avLst/>
          </a:prstGeom>
        </p:spPr>
      </p:pic>
      <p:pic>
        <p:nvPicPr>
          <p:cNvPr id="5" name="Picture 3" descr="C:\Users\CSRI\Desktop\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9456" y="1447654"/>
            <a:ext cx="6283325" cy="469530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CSRI\Desktop\1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31133" y="1459331"/>
            <a:ext cx="6259971" cy="46719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CSRI\Desktop\1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11668" y="1431278"/>
            <a:ext cx="6291109" cy="46563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CSRI\Desktop\16.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41984" y="1435979"/>
            <a:ext cx="6275540" cy="469530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C:\Users\CSRI\Desktop\17.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19457" y="1459331"/>
            <a:ext cx="6283325" cy="46719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C:\Users\CSRI\Desktop\18.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34201" y="1369232"/>
            <a:ext cx="6291109" cy="46485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9" descr="C:\Users\CSRI\Desktop\1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41988" y="1411342"/>
            <a:ext cx="6291109" cy="468751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C:\Users\CSRI\Desktop\12.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419451" y="1431280"/>
            <a:ext cx="6283325" cy="467194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522514" y="457202"/>
            <a:ext cx="8077200" cy="769441"/>
          </a:xfrm>
          <a:prstGeom prst="rect">
            <a:avLst/>
          </a:prstGeom>
          <a:noFill/>
        </p:spPr>
        <p:txBody>
          <a:bodyPr wrap="square" rtlCol="0">
            <a:spAutoFit/>
          </a:bodyPr>
          <a:lstStyle/>
          <a:p>
            <a:pPr algn="ctr" rtl="1"/>
            <a:r>
              <a:rPr lang="fa-IR" sz="2400" b="1" dirty="0" smtClean="0">
                <a:solidFill>
                  <a:schemeClr val="accent3">
                    <a:lumMod val="40000"/>
                    <a:lumOff val="60000"/>
                  </a:schemeClr>
                </a:solidFill>
                <a:cs typeface="B Nazanin" pitchFamily="2" charset="-78"/>
              </a:rPr>
              <a:t>10 پیج پرطرفدار کاربران ایرانی در شبکه اجتماعی </a:t>
            </a:r>
            <a:r>
              <a:rPr lang="en-US" sz="2400" b="1" dirty="0" err="1" smtClean="0">
                <a:solidFill>
                  <a:schemeClr val="accent3">
                    <a:lumMod val="40000"/>
                    <a:lumOff val="60000"/>
                  </a:schemeClr>
                </a:solidFill>
                <a:cs typeface="B Nazanin" pitchFamily="2" charset="-78"/>
              </a:rPr>
              <a:t>facebook</a:t>
            </a:r>
            <a:endParaRPr lang="fa-IR" sz="2400" b="1" dirty="0" smtClean="0">
              <a:solidFill>
                <a:schemeClr val="accent3">
                  <a:lumMod val="40000"/>
                  <a:lumOff val="60000"/>
                </a:schemeClr>
              </a:solidFill>
              <a:cs typeface="B Nazanin" pitchFamily="2" charset="-78"/>
            </a:endParaRPr>
          </a:p>
          <a:p>
            <a:pPr algn="ctr" rtl="1"/>
            <a:r>
              <a:rPr lang="fa-IR" sz="2000" b="1" dirty="0" smtClean="0">
                <a:solidFill>
                  <a:schemeClr val="accent3">
                    <a:lumMod val="40000"/>
                    <a:lumOff val="60000"/>
                  </a:schemeClr>
                </a:solidFill>
                <a:cs typeface="B Nazanin" pitchFamily="2" charset="-78"/>
              </a:rPr>
              <a:t>در حالت کلی و نیز به تفکیک</a:t>
            </a:r>
            <a:endParaRPr lang="en-US" sz="2000" b="1" dirty="0">
              <a:solidFill>
                <a:schemeClr val="accent3">
                  <a:lumMod val="40000"/>
                  <a:lumOff val="60000"/>
                </a:schemeClr>
              </a:solidFill>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6"/>
                                        </p:tgtEl>
                                      </p:cBhvr>
                                    </p:animEffect>
                                    <p:set>
                                      <p:cBhvr>
                                        <p:cTn id="39" dur="1" fill="hold">
                                          <p:stCondLst>
                                            <p:cond delay="499"/>
                                          </p:stCondLst>
                                        </p:cTn>
                                        <p:tgtEl>
                                          <p:spTgt spid="6"/>
                                        </p:tgtEl>
                                        <p:attrNameLst>
                                          <p:attrName>style.visibility</p:attrName>
                                        </p:attrNameLst>
                                      </p:cBhvr>
                                      <p:to>
                                        <p:strVal val="hidden"/>
                                      </p:to>
                                    </p:set>
                                  </p:childTnLst>
                                </p:cTn>
                              </p:par>
                            </p:childTnLst>
                          </p:cTn>
                        </p:par>
                        <p:par>
                          <p:cTn id="40" fill="hold">
                            <p:stCondLst>
                              <p:cond delay="500"/>
                            </p:stCondLst>
                            <p:childTnLst>
                              <p:par>
                                <p:cTn id="41" presetID="10"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8"/>
                                        </p:tgtEl>
                                      </p:cBhvr>
                                    </p:animEffect>
                                    <p:set>
                                      <p:cBhvr>
                                        <p:cTn id="57" dur="1" fill="hold">
                                          <p:stCondLst>
                                            <p:cond delay="499"/>
                                          </p:stCondLst>
                                        </p:cTn>
                                        <p:tgtEl>
                                          <p:spTgt spid="8"/>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5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9"/>
                                        </p:tgtEl>
                                      </p:cBhvr>
                                    </p:animEffect>
                                    <p:set>
                                      <p:cBhvr>
                                        <p:cTn id="66" dur="1" fill="hold">
                                          <p:stCondLst>
                                            <p:cond delay="499"/>
                                          </p:stCondLst>
                                        </p:cTn>
                                        <p:tgtEl>
                                          <p:spTgt spid="9"/>
                                        </p:tgtEl>
                                        <p:attrNameLst>
                                          <p:attrName>style.visibility</p:attrName>
                                        </p:attrNameLst>
                                      </p:cBhvr>
                                      <p:to>
                                        <p:strVal val="hidden"/>
                                      </p:to>
                                    </p:se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fade">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990"/>
            <a:ext cx="9144000" cy="6858000"/>
          </a:xfrm>
          <a:prstGeom prst="rect">
            <a:avLst/>
          </a:prstGeom>
        </p:spPr>
      </p:pic>
      <p:grpSp>
        <p:nvGrpSpPr>
          <p:cNvPr id="2" name="Group 4"/>
          <p:cNvGrpSpPr/>
          <p:nvPr/>
        </p:nvGrpSpPr>
        <p:grpSpPr>
          <a:xfrm>
            <a:off x="5486400" y="4191005"/>
            <a:ext cx="1752600" cy="1447802"/>
            <a:chOff x="5486400" y="4191000"/>
            <a:chExt cx="1752600" cy="1371600"/>
          </a:xfrm>
        </p:grpSpPr>
        <p:sp>
          <p:nvSpPr>
            <p:cNvPr id="6" name="Rectangle 5"/>
            <p:cNvSpPr/>
            <p:nvPr/>
          </p:nvSpPr>
          <p:spPr>
            <a:xfrm>
              <a:off x="5522678" y="4191000"/>
              <a:ext cx="1677600" cy="13716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7" name="TextBox 6"/>
            <p:cNvSpPr txBox="1"/>
            <p:nvPr/>
          </p:nvSpPr>
          <p:spPr>
            <a:xfrm>
              <a:off x="5486400" y="4229100"/>
              <a:ext cx="1752600" cy="1253783"/>
            </a:xfrm>
            <a:prstGeom prst="rect">
              <a:avLst/>
            </a:prstGeom>
            <a:noFill/>
          </p:spPr>
          <p:txBody>
            <a:bodyPr wrap="square" rtlCol="1">
              <a:spAutoFit/>
            </a:bodyPr>
            <a:lstStyle/>
            <a:p>
              <a:pPr algn="ctr" rtl="1"/>
              <a:r>
                <a:rPr lang="fa-IR" sz="2000" b="1" dirty="0" smtClean="0">
                  <a:cs typeface="B Nazanin" pitchFamily="2" charset="-78"/>
                </a:rPr>
                <a:t>ترافيك ماهيانه</a:t>
              </a:r>
            </a:p>
            <a:p>
              <a:pPr algn="ctr" rtl="1"/>
              <a:r>
                <a:rPr lang="fa-IR" sz="2000" b="1" dirty="0" smtClean="0">
                  <a:cs typeface="B Nazanin" pitchFamily="2" charset="-78"/>
                </a:rPr>
                <a:t>سايت برابر</a:t>
              </a:r>
            </a:p>
            <a:p>
              <a:pPr algn="ctr" rtl="1"/>
              <a:r>
                <a:rPr lang="fa-IR" sz="2000" b="1" dirty="0" smtClean="0">
                  <a:cs typeface="B Nazanin" pitchFamily="2" charset="-78"/>
                </a:rPr>
                <a:t>3500000نفرساعت مي</a:t>
              </a:r>
              <a:r>
                <a:rPr lang="fa-IR" sz="2000" b="1" dirty="0" smtClean="0">
                  <a:cs typeface="B Nazanin"/>
                </a:rPr>
                <a:t>‌</a:t>
              </a:r>
              <a:r>
                <a:rPr lang="fa-IR" sz="2000" b="1" dirty="0" smtClean="0">
                  <a:cs typeface="B Nazanin" pitchFamily="2" charset="-78"/>
                </a:rPr>
                <a:t>باشد</a:t>
              </a:r>
              <a:endParaRPr lang="fa-IR" sz="2000" b="1" dirty="0">
                <a:cs typeface="B Nazanin" pitchFamily="2" charset="-78"/>
              </a:endParaRPr>
            </a:p>
          </p:txBody>
        </p:sp>
      </p:grpSp>
      <p:grpSp>
        <p:nvGrpSpPr>
          <p:cNvPr id="3" name="Group 7"/>
          <p:cNvGrpSpPr/>
          <p:nvPr/>
        </p:nvGrpSpPr>
        <p:grpSpPr>
          <a:xfrm>
            <a:off x="7251700" y="3733803"/>
            <a:ext cx="1752600" cy="1524000"/>
            <a:chOff x="4457700" y="2819400"/>
            <a:chExt cx="1752600" cy="1524000"/>
          </a:xfrm>
        </p:grpSpPr>
        <p:sp>
          <p:nvSpPr>
            <p:cNvPr id="9" name="Rectangle 8"/>
            <p:cNvSpPr/>
            <p:nvPr/>
          </p:nvSpPr>
          <p:spPr>
            <a:xfrm>
              <a:off x="4495800" y="2819400"/>
              <a:ext cx="16764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0" name="TextBox 9"/>
            <p:cNvSpPr txBox="1"/>
            <p:nvPr/>
          </p:nvSpPr>
          <p:spPr>
            <a:xfrm>
              <a:off x="4457700" y="2921000"/>
              <a:ext cx="1752600" cy="1384995"/>
            </a:xfrm>
            <a:prstGeom prst="rect">
              <a:avLst/>
            </a:prstGeom>
            <a:noFill/>
          </p:spPr>
          <p:txBody>
            <a:bodyPr wrap="square" rtlCol="1">
              <a:spAutoFit/>
            </a:bodyPr>
            <a:lstStyle/>
            <a:p>
              <a:pPr algn="ctr" rtl="1"/>
              <a:r>
                <a:rPr lang="fa-IR" sz="2000" b="1" dirty="0" smtClean="0">
                  <a:cs typeface="B Nazanin" pitchFamily="2" charset="-78"/>
                </a:rPr>
                <a:t>ميانگين عضويت روزانه</a:t>
              </a:r>
            </a:p>
            <a:p>
              <a:pPr algn="ctr" rtl="1"/>
              <a:r>
                <a:rPr lang="fa-IR" sz="2000" b="1" dirty="0" smtClean="0">
                  <a:cs typeface="B Nazanin" pitchFamily="2" charset="-78"/>
                </a:rPr>
                <a:t> </a:t>
              </a:r>
              <a:r>
                <a:rPr lang="fa-IR" sz="2400" b="1" dirty="0" smtClean="0">
                  <a:cs typeface="B Nazanin" pitchFamily="2" charset="-78"/>
                </a:rPr>
                <a:t>1500 نفر </a:t>
              </a:r>
              <a:r>
                <a:rPr lang="fa-IR" sz="2000" b="1" dirty="0" smtClean="0">
                  <a:cs typeface="B Nazanin" pitchFamily="2" charset="-78"/>
                </a:rPr>
                <a:t>مي</a:t>
              </a:r>
              <a:r>
                <a:rPr lang="fa-IR" sz="2000" b="1" dirty="0" smtClean="0">
                  <a:cs typeface="B Nazanin"/>
                </a:rPr>
                <a:t>‌</a:t>
              </a:r>
              <a:r>
                <a:rPr lang="fa-IR" sz="2000" b="1" dirty="0" smtClean="0">
                  <a:cs typeface="B Nazanin" pitchFamily="2" charset="-78"/>
                </a:rPr>
                <a:t>باشد.</a:t>
              </a:r>
              <a:endParaRPr lang="fa-IR" sz="2000" b="1" dirty="0">
                <a:cs typeface="B Nazanin" pitchFamily="2" charset="-78"/>
              </a:endParaRPr>
            </a:p>
          </p:txBody>
        </p:sp>
      </p:grpSp>
      <p:sp>
        <p:nvSpPr>
          <p:cNvPr id="11" name="Rectangle 10"/>
          <p:cNvSpPr/>
          <p:nvPr/>
        </p:nvSpPr>
        <p:spPr>
          <a:xfrm>
            <a:off x="5524500" y="1765300"/>
            <a:ext cx="1676400" cy="23495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2" name="TextBox 11"/>
          <p:cNvSpPr txBox="1"/>
          <p:nvPr/>
        </p:nvSpPr>
        <p:spPr>
          <a:xfrm>
            <a:off x="5499100" y="1765300"/>
            <a:ext cx="1752600" cy="2369880"/>
          </a:xfrm>
          <a:prstGeom prst="rect">
            <a:avLst/>
          </a:prstGeom>
          <a:noFill/>
        </p:spPr>
        <p:txBody>
          <a:bodyPr wrap="square" rtlCol="1">
            <a:spAutoFit/>
          </a:bodyPr>
          <a:lstStyle/>
          <a:p>
            <a:pPr algn="ctr" rtl="1"/>
            <a:r>
              <a:rPr lang="fa-IR" sz="2000" b="1" dirty="0" smtClean="0">
                <a:cs typeface="B Nazanin" pitchFamily="2" charset="-78"/>
              </a:rPr>
              <a:t>متوسط تعداد كاربر آنلاين روزانه </a:t>
            </a:r>
            <a:r>
              <a:rPr lang="fa-IR" sz="2400" b="1" dirty="0" smtClean="0">
                <a:cs typeface="B Nazanin" pitchFamily="2" charset="-78"/>
              </a:rPr>
              <a:t>10000 نفر </a:t>
            </a:r>
          </a:p>
          <a:p>
            <a:pPr algn="ctr" rtl="1"/>
            <a:r>
              <a:rPr lang="fa-IR" sz="2000" b="1" dirty="0" smtClean="0">
                <a:cs typeface="B Nazanin" pitchFamily="2" charset="-78"/>
              </a:rPr>
              <a:t>و بيشترين تعداد كاربر بر خط </a:t>
            </a:r>
            <a:r>
              <a:rPr lang="fa-IR" sz="2400" b="1" dirty="0" smtClean="0">
                <a:cs typeface="B Nazanin" pitchFamily="2" charset="-78"/>
              </a:rPr>
              <a:t>13000 نفر </a:t>
            </a:r>
          </a:p>
          <a:p>
            <a:pPr algn="ctr" rtl="1"/>
            <a:r>
              <a:rPr lang="fa-IR" sz="2000" b="1" dirty="0" smtClean="0">
                <a:cs typeface="B Nazanin" pitchFamily="2" charset="-78"/>
              </a:rPr>
              <a:t>مي</a:t>
            </a:r>
            <a:r>
              <a:rPr lang="fa-IR" sz="2000" b="1" dirty="0" smtClean="0">
                <a:cs typeface="B Nazanin"/>
              </a:rPr>
              <a:t>‌</a:t>
            </a:r>
            <a:r>
              <a:rPr lang="fa-IR" sz="2000" b="1" dirty="0" smtClean="0">
                <a:cs typeface="B Nazanin" pitchFamily="2" charset="-78"/>
              </a:rPr>
              <a:t>باشد.</a:t>
            </a:r>
            <a:endParaRPr lang="fa-IR" sz="1600" b="1" dirty="0">
              <a:cs typeface="B Nazanin" pitchFamily="2" charset="-78"/>
            </a:endParaRPr>
          </a:p>
        </p:txBody>
      </p:sp>
      <p:grpSp>
        <p:nvGrpSpPr>
          <p:cNvPr id="4" name="Group 12"/>
          <p:cNvGrpSpPr/>
          <p:nvPr/>
        </p:nvGrpSpPr>
        <p:grpSpPr>
          <a:xfrm>
            <a:off x="3733800" y="1765299"/>
            <a:ext cx="1752600" cy="1905002"/>
            <a:chOff x="838200" y="762000"/>
            <a:chExt cx="1752600" cy="1905000"/>
          </a:xfrm>
        </p:grpSpPr>
        <p:sp>
          <p:nvSpPr>
            <p:cNvPr id="14" name="Rectangle 13"/>
            <p:cNvSpPr/>
            <p:nvPr/>
          </p:nvSpPr>
          <p:spPr>
            <a:xfrm>
              <a:off x="876300" y="762000"/>
              <a:ext cx="1676400" cy="1905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5" name="TextBox 14"/>
            <p:cNvSpPr txBox="1"/>
            <p:nvPr/>
          </p:nvSpPr>
          <p:spPr>
            <a:xfrm>
              <a:off x="838200" y="863600"/>
              <a:ext cx="1752600" cy="1692769"/>
            </a:xfrm>
            <a:prstGeom prst="rect">
              <a:avLst/>
            </a:prstGeom>
            <a:noFill/>
          </p:spPr>
          <p:txBody>
            <a:bodyPr wrap="square" rtlCol="1">
              <a:spAutoFit/>
            </a:bodyPr>
            <a:lstStyle/>
            <a:p>
              <a:pPr algn="ctr" rtl="1"/>
              <a:r>
                <a:rPr lang="fa-IR" sz="2000" b="1" dirty="0" smtClean="0">
                  <a:cs typeface="B Nazanin" pitchFamily="2" charset="-78"/>
                </a:rPr>
                <a:t>بيش از</a:t>
              </a:r>
            </a:p>
            <a:p>
              <a:pPr algn="ctr" rtl="1"/>
              <a:r>
                <a:rPr lang="fa-IR" sz="2000" b="1" dirty="0" smtClean="0">
                  <a:cs typeface="B Nazanin" pitchFamily="2" charset="-78"/>
                </a:rPr>
                <a:t> </a:t>
              </a:r>
              <a:r>
                <a:rPr lang="fa-IR" sz="2400" b="1" dirty="0" smtClean="0">
                  <a:cs typeface="B Nazanin" pitchFamily="2" charset="-78"/>
                </a:rPr>
                <a:t>21000 كلوب </a:t>
              </a:r>
            </a:p>
            <a:p>
              <a:pPr algn="ctr" rtl="1"/>
              <a:r>
                <a:rPr lang="fa-IR" sz="2000" b="1" dirty="0" smtClean="0">
                  <a:cs typeface="B Nazanin" pitchFamily="2" charset="-78"/>
                </a:rPr>
                <a:t>در 22 طبقه بندي موضوعي وجود دارد.</a:t>
              </a:r>
              <a:endParaRPr lang="fa-IR" sz="2000" b="1" dirty="0">
                <a:cs typeface="B Nazanin" pitchFamily="2" charset="-78"/>
              </a:endParaRPr>
            </a:p>
          </p:txBody>
        </p:sp>
      </p:grpSp>
      <p:grpSp>
        <p:nvGrpSpPr>
          <p:cNvPr id="5" name="Group 15"/>
          <p:cNvGrpSpPr/>
          <p:nvPr/>
        </p:nvGrpSpPr>
        <p:grpSpPr>
          <a:xfrm>
            <a:off x="2006600" y="1778002"/>
            <a:ext cx="1677600" cy="1886400"/>
            <a:chOff x="2006600" y="1765300"/>
            <a:chExt cx="1677600" cy="1886400"/>
          </a:xfrm>
        </p:grpSpPr>
        <p:sp>
          <p:nvSpPr>
            <p:cNvPr id="17" name="Rectangle 16"/>
            <p:cNvSpPr/>
            <p:nvPr/>
          </p:nvSpPr>
          <p:spPr>
            <a:xfrm>
              <a:off x="2006600" y="1765300"/>
              <a:ext cx="1677600" cy="18864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18" name="TextBox 17"/>
            <p:cNvSpPr txBox="1"/>
            <p:nvPr/>
          </p:nvSpPr>
          <p:spPr>
            <a:xfrm>
              <a:off x="2044700" y="1841500"/>
              <a:ext cx="1600200" cy="1692771"/>
            </a:xfrm>
            <a:prstGeom prst="rect">
              <a:avLst/>
            </a:prstGeom>
            <a:noFill/>
          </p:spPr>
          <p:txBody>
            <a:bodyPr wrap="square" rtlCol="1">
              <a:spAutoFit/>
            </a:bodyPr>
            <a:lstStyle/>
            <a:p>
              <a:pPr algn="ctr" rtl="1"/>
              <a:r>
                <a:rPr lang="fa-IR" sz="2000" b="1" dirty="0" smtClean="0">
                  <a:cs typeface="B Nazanin" pitchFamily="2" charset="-78"/>
                </a:rPr>
                <a:t>روزانه به صورت ميانگين </a:t>
              </a:r>
            </a:p>
            <a:p>
              <a:pPr algn="ctr" rtl="1"/>
              <a:r>
                <a:rPr lang="fa-IR" sz="2400" b="1" dirty="0" smtClean="0">
                  <a:cs typeface="B Nazanin" pitchFamily="2" charset="-78"/>
                </a:rPr>
                <a:t>500 گزارش</a:t>
              </a:r>
            </a:p>
            <a:p>
              <a:pPr algn="ctr" rtl="1"/>
              <a:r>
                <a:rPr lang="fa-IR" sz="2000" b="1" dirty="0" smtClean="0">
                  <a:cs typeface="B Nazanin" pitchFamily="2" charset="-78"/>
                </a:rPr>
                <a:t>به پليس كلوب ارسال مي</a:t>
              </a:r>
              <a:r>
                <a:rPr lang="fa-IR" sz="2000" b="1" dirty="0" smtClean="0">
                  <a:cs typeface="B Nazanin"/>
                </a:rPr>
                <a:t>‌</a:t>
              </a:r>
              <a:r>
                <a:rPr lang="fa-IR" sz="2000" b="1" dirty="0" smtClean="0">
                  <a:cs typeface="B Nazanin" pitchFamily="2" charset="-78"/>
                </a:rPr>
                <a:t>گردد.</a:t>
              </a:r>
              <a:endParaRPr lang="fa-IR" sz="2000" b="1" dirty="0">
                <a:cs typeface="B Nazanin" pitchFamily="2" charset="-78"/>
              </a:endParaRPr>
            </a:p>
          </p:txBody>
        </p:sp>
      </p:grpSp>
      <p:grpSp>
        <p:nvGrpSpPr>
          <p:cNvPr id="8" name="Group 18"/>
          <p:cNvGrpSpPr/>
          <p:nvPr/>
        </p:nvGrpSpPr>
        <p:grpSpPr>
          <a:xfrm>
            <a:off x="1993900" y="3771902"/>
            <a:ext cx="1696184" cy="1890000"/>
            <a:chOff x="1993900" y="3784600"/>
            <a:chExt cx="1696184" cy="1890000"/>
          </a:xfrm>
        </p:grpSpPr>
        <p:sp>
          <p:nvSpPr>
            <p:cNvPr id="20" name="Rectangle 19"/>
            <p:cNvSpPr/>
            <p:nvPr/>
          </p:nvSpPr>
          <p:spPr>
            <a:xfrm>
              <a:off x="2006600" y="3784600"/>
              <a:ext cx="1676400" cy="1890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1" name="TextBox 20"/>
            <p:cNvSpPr txBox="1"/>
            <p:nvPr/>
          </p:nvSpPr>
          <p:spPr>
            <a:xfrm>
              <a:off x="1993900" y="3860800"/>
              <a:ext cx="1696184" cy="1692771"/>
            </a:xfrm>
            <a:prstGeom prst="rect">
              <a:avLst/>
            </a:prstGeom>
            <a:noFill/>
          </p:spPr>
          <p:txBody>
            <a:bodyPr wrap="square" rtlCol="1">
              <a:spAutoFit/>
            </a:bodyPr>
            <a:lstStyle/>
            <a:p>
              <a:pPr algn="ctr" rtl="1"/>
              <a:r>
                <a:rPr lang="fa-IR" sz="2000" b="1" dirty="0" smtClean="0">
                  <a:cs typeface="B Nazanin" pitchFamily="2" charset="-78"/>
                </a:rPr>
                <a:t>روزانه به طور ميانگين</a:t>
              </a:r>
            </a:p>
            <a:p>
              <a:pPr algn="ctr" rtl="1"/>
              <a:r>
                <a:rPr lang="fa-IR" sz="2000" b="1" dirty="0" smtClean="0">
                  <a:cs typeface="B Nazanin" pitchFamily="2" charset="-78"/>
                </a:rPr>
                <a:t> </a:t>
              </a:r>
              <a:r>
                <a:rPr lang="fa-IR" sz="2400" b="1" dirty="0" smtClean="0">
                  <a:cs typeface="B Nazanin" pitchFamily="2" charset="-78"/>
                </a:rPr>
                <a:t>6000 تصوير </a:t>
              </a:r>
              <a:r>
                <a:rPr lang="fa-IR" sz="2000" b="1" dirty="0" smtClean="0">
                  <a:cs typeface="B Nazanin" pitchFamily="2" charset="-78"/>
                </a:rPr>
                <a:t> </a:t>
              </a:r>
            </a:p>
            <a:p>
              <a:pPr algn="ctr" rtl="1"/>
              <a:r>
                <a:rPr lang="fa-IR" sz="2000" b="1" dirty="0" smtClean="0">
                  <a:cs typeface="B Nazanin" pitchFamily="2" charset="-78"/>
                </a:rPr>
                <a:t>توسط تيم كنترل بررسي مي</a:t>
              </a:r>
              <a:r>
                <a:rPr lang="fa-IR" sz="2000" b="1" dirty="0" smtClean="0">
                  <a:cs typeface="B Nazanin"/>
                </a:rPr>
                <a:t>‌</a:t>
              </a:r>
              <a:r>
                <a:rPr lang="fa-IR" sz="2000" b="1" dirty="0" smtClean="0">
                  <a:cs typeface="B Nazanin" pitchFamily="2" charset="-78"/>
                </a:rPr>
                <a:t>گردد.</a:t>
              </a:r>
              <a:endParaRPr lang="fa-IR" sz="2000" b="1" dirty="0">
                <a:cs typeface="B Nazanin" pitchFamily="2" charset="-78"/>
              </a:endParaRPr>
            </a:p>
          </p:txBody>
        </p:sp>
      </p:grpSp>
      <p:grpSp>
        <p:nvGrpSpPr>
          <p:cNvPr id="13" name="Group 21"/>
          <p:cNvGrpSpPr/>
          <p:nvPr/>
        </p:nvGrpSpPr>
        <p:grpSpPr>
          <a:xfrm>
            <a:off x="7164606" y="2108200"/>
            <a:ext cx="1890494" cy="1524000"/>
            <a:chOff x="7164606" y="3871686"/>
            <a:chExt cx="1890494" cy="1524000"/>
          </a:xfrm>
        </p:grpSpPr>
        <p:sp>
          <p:nvSpPr>
            <p:cNvPr id="23" name="Rectangle 22"/>
            <p:cNvSpPr/>
            <p:nvPr/>
          </p:nvSpPr>
          <p:spPr>
            <a:xfrm>
              <a:off x="7291606" y="3871686"/>
              <a:ext cx="1676400" cy="1524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4" name="TextBox 23"/>
            <p:cNvSpPr txBox="1"/>
            <p:nvPr/>
          </p:nvSpPr>
          <p:spPr>
            <a:xfrm>
              <a:off x="7164606" y="4043930"/>
              <a:ext cx="1890494" cy="1077218"/>
            </a:xfrm>
            <a:prstGeom prst="rect">
              <a:avLst/>
            </a:prstGeom>
            <a:noFill/>
          </p:spPr>
          <p:txBody>
            <a:bodyPr wrap="square" rtlCol="1">
              <a:spAutoFit/>
            </a:bodyPr>
            <a:lstStyle/>
            <a:p>
              <a:pPr algn="ctr" rtl="1"/>
              <a:r>
                <a:rPr lang="fa-IR" sz="2000" b="1" dirty="0" smtClean="0">
                  <a:cs typeface="B Nazanin" pitchFamily="2" charset="-78"/>
                </a:rPr>
                <a:t>تعداد كاربران  </a:t>
              </a:r>
              <a:r>
                <a:rPr lang="fa-IR" sz="2400" b="1" dirty="0" smtClean="0">
                  <a:cs typeface="B Nazanin" pitchFamily="2" charset="-78"/>
                </a:rPr>
                <a:t>بيش از 2000000 </a:t>
              </a:r>
              <a:r>
                <a:rPr lang="fa-IR" sz="2000" b="1" dirty="0" smtClean="0">
                  <a:cs typeface="B Nazanin" pitchFamily="2" charset="-78"/>
                </a:rPr>
                <a:t>نفر مي</a:t>
              </a:r>
              <a:r>
                <a:rPr lang="fa-IR" sz="2000" b="1" dirty="0" smtClean="0">
                  <a:cs typeface="B Nazanin"/>
                </a:rPr>
                <a:t>‌</a:t>
              </a:r>
              <a:r>
                <a:rPr lang="fa-IR" sz="2000" b="1" dirty="0" smtClean="0">
                  <a:cs typeface="B Nazanin" pitchFamily="2" charset="-78"/>
                </a:rPr>
                <a:t>باشد.</a:t>
              </a:r>
              <a:endParaRPr lang="fa-IR" sz="1600" b="1" dirty="0">
                <a:cs typeface="B Nazanin" pitchFamily="2" charset="-78"/>
              </a:endParaRPr>
            </a:p>
          </p:txBody>
        </p:sp>
      </p:grpSp>
      <p:grpSp>
        <p:nvGrpSpPr>
          <p:cNvPr id="16" name="Group 24"/>
          <p:cNvGrpSpPr/>
          <p:nvPr/>
        </p:nvGrpSpPr>
        <p:grpSpPr>
          <a:xfrm>
            <a:off x="3771900" y="3771900"/>
            <a:ext cx="1676400" cy="1894114"/>
            <a:chOff x="1984820" y="1001486"/>
            <a:chExt cx="1676400" cy="1894114"/>
          </a:xfrm>
        </p:grpSpPr>
        <p:sp>
          <p:nvSpPr>
            <p:cNvPr id="26" name="Rectangle 25"/>
            <p:cNvSpPr/>
            <p:nvPr/>
          </p:nvSpPr>
          <p:spPr>
            <a:xfrm>
              <a:off x="1984820" y="1001486"/>
              <a:ext cx="1676400" cy="1894114"/>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7" name="TextBox 26"/>
            <p:cNvSpPr txBox="1"/>
            <p:nvPr/>
          </p:nvSpPr>
          <p:spPr>
            <a:xfrm>
              <a:off x="2017840" y="1141186"/>
              <a:ext cx="1592580" cy="1692771"/>
            </a:xfrm>
            <a:prstGeom prst="rect">
              <a:avLst/>
            </a:prstGeom>
            <a:noFill/>
          </p:spPr>
          <p:txBody>
            <a:bodyPr wrap="square" rtlCol="1">
              <a:spAutoFit/>
            </a:bodyPr>
            <a:lstStyle/>
            <a:p>
              <a:pPr algn="ctr" rtl="1"/>
              <a:r>
                <a:rPr lang="fa-IR" sz="2000" b="1" dirty="0" smtClean="0">
                  <a:cs typeface="B Nazanin" pitchFamily="2" charset="-78"/>
                </a:rPr>
                <a:t>مهمترين انگيزه از عضويت در شبكه اجتماعي </a:t>
              </a:r>
              <a:r>
                <a:rPr lang="fa-IR" sz="2400" b="1" dirty="0" smtClean="0">
                  <a:cs typeface="B Nazanin" pitchFamily="2" charset="-78"/>
                </a:rPr>
                <a:t>دوست</a:t>
              </a:r>
              <a:r>
                <a:rPr lang="fa-IR" sz="2400" b="1" dirty="0" smtClean="0">
                  <a:cs typeface="B Nazanin"/>
                </a:rPr>
                <a:t>‌</a:t>
              </a:r>
              <a:r>
                <a:rPr lang="fa-IR" sz="2400" b="1" dirty="0" smtClean="0">
                  <a:cs typeface="B Nazanin" pitchFamily="2" charset="-78"/>
                </a:rPr>
                <a:t>يابي</a:t>
              </a:r>
            </a:p>
            <a:p>
              <a:pPr algn="ctr" rtl="1"/>
              <a:r>
                <a:rPr lang="fa-IR" sz="2000" b="1" dirty="0" smtClean="0">
                  <a:cs typeface="B Nazanin" pitchFamily="2" charset="-78"/>
                </a:rPr>
                <a:t>مي</a:t>
              </a:r>
              <a:r>
                <a:rPr lang="fa-IR" sz="2000" b="1" dirty="0" smtClean="0">
                  <a:cs typeface="B Nazanin"/>
                </a:rPr>
                <a:t>‌</a:t>
              </a:r>
              <a:r>
                <a:rPr lang="fa-IR" sz="2000" b="1" dirty="0" smtClean="0">
                  <a:cs typeface="B Nazanin" pitchFamily="2" charset="-78"/>
                </a:rPr>
                <a:t>باشد.</a:t>
              </a:r>
              <a:endParaRPr lang="fa-IR" sz="2000" b="1" dirty="0">
                <a:cs typeface="B Nazanin" pitchFamily="2" charset="-78"/>
              </a:endParaRPr>
            </a:p>
          </p:txBody>
        </p:sp>
      </p:grpSp>
      <p:sp>
        <p:nvSpPr>
          <p:cNvPr id="28" name="Rectangle 27"/>
          <p:cNvSpPr/>
          <p:nvPr/>
        </p:nvSpPr>
        <p:spPr>
          <a:xfrm>
            <a:off x="243106" y="2228850"/>
            <a:ext cx="1676400" cy="3048000"/>
          </a:xfrm>
          <a:prstGeom prst="rect">
            <a:avLst/>
          </a:prstGeom>
        </p:spPr>
        <p:style>
          <a:lnRef idx="3">
            <a:schemeClr val="lt1"/>
          </a:lnRef>
          <a:fillRef idx="1">
            <a:schemeClr val="accent3"/>
          </a:fillRef>
          <a:effectRef idx="1">
            <a:schemeClr val="accent3"/>
          </a:effectRef>
          <a:fontRef idx="minor">
            <a:schemeClr val="lt1"/>
          </a:fontRef>
        </p:style>
        <p:txBody>
          <a:bodyPr rtlCol="1" anchor="ctr"/>
          <a:lstStyle/>
          <a:p>
            <a:pPr algn="ctr"/>
            <a:endParaRPr lang="fa-IR"/>
          </a:p>
        </p:txBody>
      </p:sp>
      <p:sp>
        <p:nvSpPr>
          <p:cNvPr id="29" name="TextBox 28"/>
          <p:cNvSpPr txBox="1"/>
          <p:nvPr/>
        </p:nvSpPr>
        <p:spPr>
          <a:xfrm>
            <a:off x="152400" y="2626160"/>
            <a:ext cx="1828800" cy="2000548"/>
          </a:xfrm>
          <a:prstGeom prst="rect">
            <a:avLst/>
          </a:prstGeom>
          <a:noFill/>
        </p:spPr>
        <p:txBody>
          <a:bodyPr wrap="square" rtlCol="1">
            <a:spAutoFit/>
          </a:bodyPr>
          <a:lstStyle/>
          <a:p>
            <a:pPr algn="ctr" rtl="1"/>
            <a:r>
              <a:rPr lang="fa-IR" sz="2000" b="1" dirty="0" smtClean="0">
                <a:cs typeface="B Nazanin" pitchFamily="2" charset="-78"/>
              </a:rPr>
              <a:t>قابليت </a:t>
            </a:r>
          </a:p>
          <a:p>
            <a:pPr algn="ctr" rtl="1"/>
            <a:r>
              <a:rPr lang="fa-IR" sz="2400" b="1" dirty="0" smtClean="0">
                <a:cs typeface="B Nazanin" pitchFamily="2" charset="-78"/>
              </a:rPr>
              <a:t>كنترل هوشمند </a:t>
            </a:r>
          </a:p>
          <a:p>
            <a:pPr algn="ctr" rtl="1"/>
            <a:r>
              <a:rPr lang="fa-IR" sz="2000" b="1" dirty="0" smtClean="0">
                <a:cs typeface="B Nazanin" pitchFamily="2" charset="-78"/>
              </a:rPr>
              <a:t>محتوا با استفاده از ليست كليد واژه هاي فعال وجود دارد.</a:t>
            </a:r>
            <a:endParaRPr lang="fa-IR" sz="1600" b="1" dirty="0">
              <a:cs typeface="B Nazanin" pitchFamily="2" charset="-78"/>
            </a:endParaRPr>
          </a:p>
        </p:txBody>
      </p:sp>
      <p:pic>
        <p:nvPicPr>
          <p:cNvPr id="30" name="Picture 2" descr="C:\Documents and Settings\USER\Desktop\New Folder\cl.png"/>
          <p:cNvPicPr>
            <a:picLocks noChangeAspect="1" noChangeArrowheads="1"/>
          </p:cNvPicPr>
          <p:nvPr/>
        </p:nvPicPr>
        <p:blipFill>
          <a:blip r:embed="rId3" cstate="print"/>
          <a:srcRect t="19905" b="52377"/>
          <a:stretch>
            <a:fillRect/>
          </a:stretch>
        </p:blipFill>
        <p:spPr bwMode="auto">
          <a:xfrm>
            <a:off x="0" y="3"/>
            <a:ext cx="9144000" cy="144779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ox(in)">
                                      <p:cBhvr>
                                        <p:cTn id="17" dur="500"/>
                                        <p:tgtEl>
                                          <p:spTgt spid="11"/>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ox(in)">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ox(in)">
                                      <p:cBhvr>
                                        <p:cTn id="31" dur="5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ox(in)">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linds(horizontal)">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checkerboard(across)">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blinds(horizontal)">
                                      <p:cBhvr>
                                        <p:cTn id="51" dur="500"/>
                                        <p:tgtEl>
                                          <p:spTgt spid="28"/>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blinds(horizontal)">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28" grpId="0" animBg="1"/>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6" descr="C:\Users\INSPIRON\Desktop\inwhdex.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2771" y="2852936"/>
            <a:ext cx="2143125" cy="214312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457200" y="274638"/>
            <a:ext cx="7620000" cy="1143000"/>
          </a:xfrm>
        </p:spPr>
        <p:txBody>
          <a:bodyPr/>
          <a:lstStyle/>
          <a:p>
            <a:r>
              <a:rPr lang="en-US" b="1" dirty="0"/>
              <a:t>Mobile Messaging App</a:t>
            </a:r>
            <a:endParaRPr lang="en-US" dirty="0"/>
          </a:p>
        </p:txBody>
      </p:sp>
      <p:pic>
        <p:nvPicPr>
          <p:cNvPr id="6" name="Picture 2" descr="C:\Users\INSPIRON\Desktop\timage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1653530"/>
            <a:ext cx="3409950" cy="13430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Users\INSPIRON\Desktop\نindex.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0781"/>
          <a:stretch/>
        </p:blipFill>
        <p:spPr bwMode="auto">
          <a:xfrm>
            <a:off x="133272" y="4797153"/>
            <a:ext cx="2143125" cy="19120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C:\Users\INSPIRON\Desktop\imagddddes.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9567" r="33139"/>
          <a:stretch/>
        </p:blipFill>
        <p:spPr bwMode="auto">
          <a:xfrm rot="20926285">
            <a:off x="5121353" y="3828534"/>
            <a:ext cx="1491947"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C:\Users\INSPIRON\Desktop\imfffages.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18095" y="4657750"/>
            <a:ext cx="1873165" cy="18483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C:\Users\INSPIRON\Desktop\iviberndex.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3306" r="20951"/>
          <a:stretch/>
        </p:blipFill>
        <p:spPr bwMode="auto">
          <a:xfrm>
            <a:off x="6318091" y="1788244"/>
            <a:ext cx="1592854" cy="1600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descr="C:\Users\INSPIRON\Desktop\imagedd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943042" y="4553200"/>
            <a:ext cx="205740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C:\Users\INSPIRON\Desktop\lineindex.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971742" y="1916833"/>
            <a:ext cx="1777382" cy="17773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941"/>
            <a:ext cx="8229600" cy="749332"/>
          </a:xfrm>
        </p:spPr>
        <p:txBody>
          <a:bodyPr>
            <a:normAutofit/>
          </a:bodyPr>
          <a:lstStyle/>
          <a:p>
            <a:pPr algn="r" rtl="1">
              <a:spcAft>
                <a:spcPts val="1800"/>
              </a:spcAft>
            </a:pPr>
            <a:r>
              <a:rPr lang="fa-IR" sz="2200" b="1" dirty="0" smtClean="0">
                <a:cs typeface="B Zar" pitchFamily="2" charset="-78"/>
              </a:rPr>
              <a:t>مهمترين شبكه هاي پيام‏رسان‏ دنيا</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dirty="0"/>
          </a:p>
        </p:txBody>
      </p:sp>
      <p:cxnSp>
        <p:nvCxnSpPr>
          <p:cNvPr id="23" name="Straight Connector 22"/>
          <p:cNvCxnSpPr/>
          <p:nvPr/>
        </p:nvCxnSpPr>
        <p:spPr>
          <a:xfrm>
            <a:off x="2000250" y="1028700"/>
            <a:ext cx="6686550" cy="1588"/>
          </a:xfrm>
          <a:prstGeom prst="line">
            <a:avLst/>
          </a:prstGeom>
          <a:ln w="44450">
            <a:solidFill>
              <a:srgbClr val="D4541A"/>
            </a:solidFill>
          </a:ln>
        </p:spPr>
        <p:style>
          <a:lnRef idx="1">
            <a:schemeClr val="accent1"/>
          </a:lnRef>
          <a:fillRef idx="0">
            <a:schemeClr val="accent1"/>
          </a:fillRef>
          <a:effectRef idx="0">
            <a:schemeClr val="accent1"/>
          </a:effectRef>
          <a:fontRef idx="minor">
            <a:schemeClr val="tx1"/>
          </a:fontRef>
        </p:style>
      </p:cxnSp>
      <p:sp>
        <p:nvSpPr>
          <p:cNvPr id="24" name="Footer Placeholder 3"/>
          <p:cNvSpPr txBox="1">
            <a:spLocks/>
          </p:cNvSpPr>
          <p:nvPr/>
        </p:nvSpPr>
        <p:spPr>
          <a:xfrm>
            <a:off x="8534400" y="6381753"/>
            <a:ext cx="533400" cy="384810"/>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effectLst/>
              <a:uLnTx/>
              <a:uFillTx/>
              <a:latin typeface="Cambria" pitchFamily="18" charset="0"/>
              <a:cs typeface="B Zar" pitchFamily="2" charset="-78"/>
            </a:endParaRPr>
          </a:p>
        </p:txBody>
      </p:sp>
      <p:pic>
        <p:nvPicPr>
          <p:cNvPr id="11" name="Picture 2"/>
          <p:cNvPicPr>
            <a:picLocks noChangeAspect="1" noChangeArrowheads="1"/>
          </p:cNvPicPr>
          <p:nvPr/>
        </p:nvPicPr>
        <p:blipFill>
          <a:blip r:embed="rId3"/>
          <a:stretch>
            <a:fillRect/>
          </a:stretch>
        </p:blipFill>
        <p:spPr bwMode="auto">
          <a:xfrm>
            <a:off x="1011061" y="1136825"/>
            <a:ext cx="7225351" cy="5155210"/>
          </a:xfrm>
          <a:prstGeom prst="rect">
            <a:avLst/>
          </a:prstGeom>
          <a:noFill/>
          <a:ln w="9525">
            <a:noFill/>
            <a:miter lim="800000"/>
            <a:headEnd/>
            <a:tailEnd/>
          </a:ln>
          <a:effectLst/>
        </p:spPr>
      </p:pic>
    </p:spTree>
    <p:extLst>
      <p:ext uri="{BB962C8B-B14F-4D97-AF65-F5344CB8AC3E}">
        <p14:creationId xmlns:p14="http://schemas.microsoft.com/office/powerpoint/2010/main" val="3025342222"/>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941"/>
            <a:ext cx="8534400" cy="749332"/>
          </a:xfrm>
        </p:spPr>
        <p:txBody>
          <a:bodyPr>
            <a:normAutofit/>
          </a:bodyPr>
          <a:lstStyle/>
          <a:p>
            <a:pPr algn="r" rtl="1">
              <a:spcAft>
                <a:spcPts val="1800"/>
              </a:spcAft>
            </a:pPr>
            <a:r>
              <a:rPr lang="fa-IR" sz="2200" b="1" dirty="0" smtClean="0">
                <a:cs typeface="B Zar" pitchFamily="2" charset="-78"/>
              </a:rPr>
              <a:t>محبوبترين پيام‏رسان‏ها بر اساس رصد 112 پيام رسان بالاي 10 هزار كاربر در ايران</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dirty="0"/>
          </a:p>
        </p:txBody>
      </p:sp>
      <p:cxnSp>
        <p:nvCxnSpPr>
          <p:cNvPr id="23" name="Straight Connector 22"/>
          <p:cNvCxnSpPr/>
          <p:nvPr/>
        </p:nvCxnSpPr>
        <p:spPr>
          <a:xfrm>
            <a:off x="2000250" y="1028700"/>
            <a:ext cx="6686550" cy="1588"/>
          </a:xfrm>
          <a:prstGeom prst="line">
            <a:avLst/>
          </a:prstGeom>
          <a:ln w="44450">
            <a:solidFill>
              <a:srgbClr val="D4541A"/>
            </a:solidFill>
          </a:ln>
        </p:spPr>
        <p:style>
          <a:lnRef idx="1">
            <a:schemeClr val="accent1"/>
          </a:lnRef>
          <a:fillRef idx="0">
            <a:schemeClr val="accent1"/>
          </a:fillRef>
          <a:effectRef idx="0">
            <a:schemeClr val="accent1"/>
          </a:effectRef>
          <a:fontRef idx="minor">
            <a:schemeClr val="tx1"/>
          </a:fontRef>
        </p:style>
      </p:cxnSp>
      <p:sp>
        <p:nvSpPr>
          <p:cNvPr id="24" name="Footer Placeholder 3"/>
          <p:cNvSpPr txBox="1">
            <a:spLocks/>
          </p:cNvSpPr>
          <p:nvPr/>
        </p:nvSpPr>
        <p:spPr>
          <a:xfrm>
            <a:off x="8534400" y="6381753"/>
            <a:ext cx="533400" cy="384810"/>
          </a:xfrm>
          <a:prstGeom prst="rect">
            <a:avLst/>
          </a:prstGeom>
        </p:spPr>
        <p:txBody>
          <a:bodyPr vert="horz" lIns="91440" tIns="45720" rIns="91440" bIns="45720"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effectLst/>
              <a:uLnTx/>
              <a:uFillTx/>
              <a:latin typeface="Cambria" pitchFamily="18" charset="0"/>
              <a:cs typeface="B Zar" pitchFamily="2" charset="-78"/>
            </a:endParaRPr>
          </a:p>
        </p:txBody>
      </p:sp>
      <p:graphicFrame>
        <p:nvGraphicFramePr>
          <p:cNvPr id="9" name="Content Placeholder 4"/>
          <p:cNvGraphicFramePr>
            <a:graphicFrameLocks noGrp="1"/>
          </p:cNvGraphicFramePr>
          <p:nvPr>
            <p:ph idx="1"/>
            <p:extLst>
              <p:ext uri="{D42A27DB-BD31-4B8C-83A1-F6EECF244321}">
                <p14:modId xmlns:p14="http://schemas.microsoft.com/office/powerpoint/2010/main" val="2805482307"/>
              </p:ext>
            </p:extLst>
          </p:nvPr>
        </p:nvGraphicFramePr>
        <p:xfrm>
          <a:off x="2590800" y="1676402"/>
          <a:ext cx="4891776" cy="4317150"/>
        </p:xfrm>
        <a:graphic>
          <a:graphicData uri="http://schemas.openxmlformats.org/drawingml/2006/table">
            <a:tbl>
              <a:tblPr firstRow="1" bandRow="1">
                <a:tableStyleId>{00A15C55-8517-42AA-B614-E9B94910E393}</a:tableStyleId>
              </a:tblPr>
              <a:tblGrid>
                <a:gridCol w="3082226"/>
                <a:gridCol w="1809550"/>
              </a:tblGrid>
              <a:tr h="780288">
                <a:tc>
                  <a:txBody>
                    <a:bodyPr/>
                    <a:lstStyle/>
                    <a:p>
                      <a:pPr algn="ctr" rtl="1"/>
                      <a:r>
                        <a:rPr lang="fa-IR" sz="2200" dirty="0" smtClean="0">
                          <a:cs typeface="B Zar" pitchFamily="2" charset="-78"/>
                        </a:rPr>
                        <a:t>برآورد تعداد نصب شده در کشور</a:t>
                      </a:r>
                      <a:endParaRPr lang="en-US" sz="2200" dirty="0">
                        <a:cs typeface="B Zar" pitchFamily="2" charset="-78"/>
                      </a:endParaRPr>
                    </a:p>
                  </a:txBody>
                  <a:tcPr marT="54864" marB="54864" anchor="ctr"/>
                </a:tc>
                <a:tc>
                  <a:txBody>
                    <a:bodyPr/>
                    <a:lstStyle/>
                    <a:p>
                      <a:pPr algn="ctr" rtl="1"/>
                      <a:r>
                        <a:rPr lang="fa-IR" sz="2200" dirty="0" smtClean="0">
                          <a:cs typeface="B Zar" pitchFamily="2" charset="-78"/>
                        </a:rPr>
                        <a:t>نرم</a:t>
                      </a:r>
                      <a:r>
                        <a:rPr lang="fa-IR" sz="2200" baseline="0" dirty="0" smtClean="0">
                          <a:cs typeface="B Zar" pitchFamily="2" charset="-78"/>
                        </a:rPr>
                        <a:t> افزار</a:t>
                      </a:r>
                      <a:endParaRPr lang="en-US" sz="2200" dirty="0">
                        <a:cs typeface="B Zar" pitchFamily="2" charset="-78"/>
                      </a:endParaRPr>
                    </a:p>
                  </a:txBody>
                  <a:tcPr marT="54864" marB="54864" anchor="ctr"/>
                </a:tc>
              </a:tr>
              <a:tr h="505266">
                <a:tc>
                  <a:txBody>
                    <a:bodyPr/>
                    <a:lstStyle/>
                    <a:p>
                      <a:pPr algn="ctr" rtl="1"/>
                      <a:r>
                        <a:rPr lang="fa-IR" sz="1900" b="1" dirty="0" smtClean="0">
                          <a:cs typeface="B Zar" pitchFamily="2" charset="-78"/>
                        </a:rPr>
                        <a:t>21 میلیون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تلگرام</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18 میلیون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واتس اپ</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9 ميليون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لاين</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9 میلیون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وایبر</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6 میلیون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ایمو</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5 میلیون</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تانگو</a:t>
                      </a:r>
                      <a:endParaRPr lang="en-US" sz="1900" b="1" dirty="0">
                        <a:cs typeface="B Zar" pitchFamily="2" charset="-78"/>
                      </a:endParaRPr>
                    </a:p>
                  </a:txBody>
                  <a:tcPr marT="54864" marB="54864" anchor="ctr"/>
                </a:tc>
              </a:tr>
              <a:tr h="505266">
                <a:tc>
                  <a:txBody>
                    <a:bodyPr/>
                    <a:lstStyle/>
                    <a:p>
                      <a:pPr algn="ctr" rtl="1"/>
                      <a:r>
                        <a:rPr lang="fa-IR" sz="1900" b="1" dirty="0" smtClean="0">
                          <a:cs typeface="B Zar" pitchFamily="2" charset="-78"/>
                        </a:rPr>
                        <a:t>2 میلیون (500</a:t>
                      </a:r>
                      <a:r>
                        <a:rPr lang="fa-IR" sz="1900" b="1" baseline="0" dirty="0" smtClean="0">
                          <a:cs typeface="B Zar" pitchFamily="2" charset="-78"/>
                        </a:rPr>
                        <a:t> هزار کاربر فعال)</a:t>
                      </a:r>
                      <a:endParaRPr lang="en-US" sz="1900" b="1" dirty="0">
                        <a:cs typeface="B Zar" pitchFamily="2" charset="-78"/>
                      </a:endParaRPr>
                    </a:p>
                  </a:txBody>
                  <a:tcPr marT="54864" marB="54864" anchor="ctr"/>
                </a:tc>
                <a:tc>
                  <a:txBody>
                    <a:bodyPr/>
                    <a:lstStyle/>
                    <a:p>
                      <a:pPr algn="ctr" rtl="1"/>
                      <a:r>
                        <a:rPr lang="fa-IR" sz="1900" b="1" dirty="0" smtClean="0">
                          <a:cs typeface="B Zar" pitchFamily="2" charset="-78"/>
                        </a:rPr>
                        <a:t>بیسفون</a:t>
                      </a:r>
                      <a:endParaRPr lang="en-US" sz="1900" b="1" dirty="0">
                        <a:cs typeface="B Zar" pitchFamily="2" charset="-78"/>
                      </a:endParaRPr>
                    </a:p>
                  </a:txBody>
                  <a:tcPr marT="54864" marB="54864" anchor="ctr"/>
                </a:tc>
              </a:tr>
            </a:tbl>
          </a:graphicData>
        </a:graphic>
      </p:graphicFrame>
    </p:spTree>
    <p:extLst>
      <p:ext uri="{BB962C8B-B14F-4D97-AF65-F5344CB8AC3E}">
        <p14:creationId xmlns:p14="http://schemas.microsoft.com/office/powerpoint/2010/main" val="302534222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3200" b="1" dirty="0" smtClean="0">
                <a:cs typeface="B Nazanin" pitchFamily="2" charset="-78"/>
              </a:rPr>
              <a:t>حضور كاربران ايراني در اينستاگرام به تفكيك ساعت </a:t>
            </a:r>
            <a:br>
              <a:rPr lang="fa-IR" sz="3200" b="1" dirty="0" smtClean="0">
                <a:cs typeface="B Nazanin" pitchFamily="2" charset="-78"/>
              </a:rPr>
            </a:br>
            <a:r>
              <a:rPr lang="fa-IR" sz="1600" b="1" dirty="0" smtClean="0">
                <a:cs typeface="B Nazanin" pitchFamily="2" charset="-78"/>
              </a:rPr>
              <a:t>(بر اساس تحليل 200 هزار كاربر) </a:t>
            </a:r>
            <a:endParaRPr lang="en-US" sz="1600" b="1" dirty="0">
              <a:cs typeface="B Nazanin" pitchFamily="2" charset="-78"/>
            </a:endParaRPr>
          </a:p>
        </p:txBody>
      </p:sp>
      <p:pic>
        <p:nvPicPr>
          <p:cNvPr id="8194" name="Picture 2"/>
          <p:cNvPicPr>
            <a:picLocks noGrp="1" noChangeAspect="1" noChangeArrowheads="1"/>
          </p:cNvPicPr>
          <p:nvPr>
            <p:ph idx="1"/>
          </p:nvPr>
        </p:nvPicPr>
        <p:blipFill>
          <a:blip r:embed="rId2"/>
          <a:srcRect/>
          <a:stretch>
            <a:fillRect/>
          </a:stretch>
        </p:blipFill>
        <p:spPr bwMode="auto">
          <a:xfrm>
            <a:off x="762000" y="1371600"/>
            <a:ext cx="8001000" cy="5257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normAutofit/>
          </a:bodyPr>
          <a:lstStyle/>
          <a:p>
            <a:pPr rtl="1"/>
            <a:r>
              <a:rPr lang="fa-IR" sz="3200" b="1" dirty="0" smtClean="0">
                <a:cs typeface="B Nazanin" pitchFamily="2" charset="-78"/>
              </a:rPr>
              <a:t>حضور كاربران ايراني در اينستاگرام به تفكيك روزهاي هفته </a:t>
            </a:r>
            <a:br>
              <a:rPr lang="fa-IR" sz="3200" b="1" dirty="0" smtClean="0">
                <a:cs typeface="B Nazanin" pitchFamily="2" charset="-78"/>
              </a:rPr>
            </a:br>
            <a:r>
              <a:rPr lang="fa-IR" sz="1600" b="1" dirty="0" smtClean="0">
                <a:cs typeface="B Nazanin" pitchFamily="2" charset="-78"/>
              </a:rPr>
              <a:t>(بر اساس تحليل 200 هزار كاربر)</a:t>
            </a:r>
            <a:r>
              <a:rPr lang="fa-IR" sz="3200" b="1" dirty="0" smtClean="0">
                <a:cs typeface="B Nazanin" pitchFamily="2" charset="-78"/>
              </a:rPr>
              <a:t> </a:t>
            </a:r>
            <a:endParaRPr lang="en-US" sz="3200" dirty="0"/>
          </a:p>
        </p:txBody>
      </p:sp>
      <p:pic>
        <p:nvPicPr>
          <p:cNvPr id="9218" name="Picture 2"/>
          <p:cNvPicPr>
            <a:picLocks noGrp="1" noChangeAspect="1" noChangeArrowheads="1"/>
          </p:cNvPicPr>
          <p:nvPr>
            <p:ph idx="1"/>
          </p:nvPr>
        </p:nvPicPr>
        <p:blipFill>
          <a:blip r:embed="rId2"/>
          <a:srcRect/>
          <a:stretch>
            <a:fillRect/>
          </a:stretch>
        </p:blipFill>
        <p:spPr bwMode="auto">
          <a:xfrm>
            <a:off x="609600" y="1447800"/>
            <a:ext cx="7848600" cy="5105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effectLst>
                  <a:outerShdw blurRad="38100" dist="38100" dir="2700000" algn="tl">
                    <a:srgbClr val="000000">
                      <a:alpha val="43137"/>
                    </a:srgbClr>
                  </a:outerShdw>
                </a:effectLst>
                <a:cs typeface="B Nazanin" pitchFamily="2" charset="-78"/>
              </a:rPr>
              <a:t>کاربران بازی های رایانه ای در ایران</a:t>
            </a:r>
            <a:endParaRPr lang="en-US" dirty="0">
              <a:cs typeface="B Nazanin"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57714" y="2834610"/>
            <a:ext cx="3428572" cy="2057143"/>
          </a:xfrm>
          <a:prstGeom prst="rect">
            <a:avLst/>
          </a:prstGeom>
        </p:spPr>
      </p:pic>
      <p:sp>
        <p:nvSpPr>
          <p:cNvPr id="5" name="TextBox 4"/>
          <p:cNvSpPr txBox="1"/>
          <p:nvPr/>
        </p:nvSpPr>
        <p:spPr>
          <a:xfrm rot="16200000">
            <a:off x="1448377" y="3491877"/>
            <a:ext cx="2400514" cy="369332"/>
          </a:xfrm>
          <a:prstGeom prst="rect">
            <a:avLst/>
          </a:prstGeom>
          <a:noFill/>
        </p:spPr>
        <p:txBody>
          <a:bodyPr wrap="square" rtlCol="0">
            <a:spAutoFit/>
          </a:bodyPr>
          <a:lstStyle/>
          <a:p>
            <a:pPr algn="ctr"/>
            <a:r>
              <a:rPr lang="fa-IR" dirty="0">
                <a:solidFill>
                  <a:srgbClr val="7030A0"/>
                </a:solidFill>
                <a:cs typeface="B Nazanin" panose="00000400000000000000" pitchFamily="2" charset="-78"/>
              </a:rPr>
              <a:t>99 %  بازی های خارجی</a:t>
            </a:r>
            <a:endParaRPr lang="en-US" dirty="0">
              <a:solidFill>
                <a:srgbClr val="7030A0"/>
              </a:solidFill>
              <a:cs typeface="B Nazanin" panose="00000400000000000000" pitchFamily="2" charset="-78"/>
            </a:endParaRPr>
          </a:p>
        </p:txBody>
      </p:sp>
      <p:sp>
        <p:nvSpPr>
          <p:cNvPr id="6" name="TextBox 5"/>
          <p:cNvSpPr txBox="1"/>
          <p:nvPr/>
        </p:nvSpPr>
        <p:spPr>
          <a:xfrm>
            <a:off x="3340733" y="2052938"/>
            <a:ext cx="2483372" cy="461665"/>
          </a:xfrm>
          <a:prstGeom prst="rect">
            <a:avLst/>
          </a:prstGeom>
          <a:noFill/>
        </p:spPr>
        <p:txBody>
          <a:bodyPr wrap="none" rtlCol="0">
            <a:spAutoFit/>
          </a:bodyPr>
          <a:lstStyle/>
          <a:p>
            <a:r>
              <a:rPr lang="fa-IR" sz="2400" b="1" dirty="0" smtClean="0">
                <a:effectLst>
                  <a:outerShdw blurRad="38100" dist="38100" dir="2700000" algn="tl">
                    <a:srgbClr val="000000">
                      <a:alpha val="43137"/>
                    </a:srgbClr>
                  </a:outerShdw>
                </a:effectLst>
                <a:cs typeface="B Nazanin" pitchFamily="2" charset="-78"/>
              </a:rPr>
              <a:t>18</a:t>
            </a:r>
            <a:r>
              <a:rPr lang="fa-IR" sz="2400" b="1" dirty="0" smtClean="0">
                <a:cs typeface="B Nazanin" pitchFamily="2" charset="-78"/>
              </a:rPr>
              <a:t> </a:t>
            </a:r>
            <a:r>
              <a:rPr lang="fa-IR" sz="2400" b="1" dirty="0">
                <a:cs typeface="B Nazanin" pitchFamily="2" charset="-78"/>
              </a:rPr>
              <a:t>میلیون بازی کننده</a:t>
            </a:r>
            <a:endParaRPr lang="en-US" sz="2400" b="1" dirty="0">
              <a:cs typeface="B Nazanin" pitchFamily="2" charset="-78"/>
            </a:endParaRPr>
          </a:p>
        </p:txBody>
      </p:sp>
      <p:sp>
        <p:nvSpPr>
          <p:cNvPr id="7" name="TextBox 6"/>
          <p:cNvSpPr txBox="1"/>
          <p:nvPr/>
        </p:nvSpPr>
        <p:spPr>
          <a:xfrm>
            <a:off x="3429001" y="4648200"/>
            <a:ext cx="2164375" cy="400110"/>
          </a:xfrm>
          <a:prstGeom prst="rect">
            <a:avLst/>
          </a:prstGeom>
          <a:noFill/>
        </p:spPr>
        <p:txBody>
          <a:bodyPr wrap="none" rtlCol="0">
            <a:spAutoFit/>
          </a:bodyPr>
          <a:lstStyle/>
          <a:p>
            <a:r>
              <a:rPr lang="fa-IR" sz="2000" b="1" dirty="0" smtClean="0">
                <a:effectLst>
                  <a:outerShdw blurRad="38100" dist="38100" dir="2700000" algn="tl">
                    <a:srgbClr val="000000">
                      <a:alpha val="43137"/>
                    </a:srgbClr>
                  </a:outerShdw>
                </a:effectLst>
                <a:cs typeface="B Nazanin" pitchFamily="2" charset="-78"/>
              </a:rPr>
              <a:t>60% پسر        4% دختر</a:t>
            </a:r>
            <a:endParaRPr lang="en-US" sz="2000" b="1" dirty="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1000"/>
                                        <p:tgtEl>
                                          <p:spTgt spid="7">
                                            <p:txEl>
                                              <p:pRg st="0" end="0"/>
                                            </p:txEl>
                                          </p:spTgt>
                                        </p:tgtEl>
                                      </p:cBhvr>
                                    </p:animEffect>
                                    <p:anim calcmode="lin" valueType="num">
                                      <p:cBhvr>
                                        <p:cTn id="25"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381003"/>
            <a:ext cx="7847013" cy="6095999"/>
          </a:xfrm>
        </p:spPr>
        <p:txBody>
          <a:bodyPr rtlCol="1">
            <a:normAutofit/>
          </a:bodyPr>
          <a:lstStyle/>
          <a:p>
            <a:pPr algn="just" rtl="1" fontAlgn="auto">
              <a:spcAft>
                <a:spcPts val="0"/>
              </a:spcAft>
              <a:defRPr/>
            </a:pPr>
            <a:r>
              <a:rPr lang="fa-IR" sz="2400" dirty="0" smtClean="0">
                <a:cs typeface="B Nazanin" pitchFamily="2" charset="-78"/>
              </a:rPr>
              <a:t>«</a:t>
            </a:r>
            <a:r>
              <a:rPr lang="fa-IR" sz="2800" b="1" dirty="0" smtClean="0">
                <a:solidFill>
                  <a:srgbClr val="FF0000"/>
                </a:solidFill>
                <a:cs typeface="B Nazanin" pitchFamily="2" charset="-78"/>
              </a:rPr>
              <a:t>رسانه‌های </a:t>
            </a:r>
            <a:r>
              <a:rPr lang="fa-IR" sz="2800" b="1" dirty="0">
                <a:solidFill>
                  <a:srgbClr val="FF0000"/>
                </a:solidFill>
                <a:cs typeface="B Nazanin" pitchFamily="2" charset="-78"/>
              </a:rPr>
              <a:t>نوین» </a:t>
            </a:r>
            <a:r>
              <a:rPr lang="fa-IR" sz="2400" dirty="0">
                <a:cs typeface="B Nazanin" pitchFamily="2" charset="-78"/>
              </a:rPr>
              <a:t>مجموعه متمایزی از فناوری‌های </a:t>
            </a:r>
            <a:r>
              <a:rPr lang="fa-IR" sz="2400" dirty="0" smtClean="0">
                <a:cs typeface="B Nazanin" pitchFamily="2" charset="-78"/>
              </a:rPr>
              <a:t>ارتباطات و دارای ویژگی‌های </a:t>
            </a:r>
            <a:r>
              <a:rPr lang="fa-IR" sz="2400" dirty="0">
                <a:cs typeface="B Nazanin" pitchFamily="2" charset="-78"/>
              </a:rPr>
              <a:t>مشترک </a:t>
            </a:r>
            <a:r>
              <a:rPr lang="fa-IR" sz="2800" b="1" dirty="0">
                <a:solidFill>
                  <a:srgbClr val="FF0000"/>
                </a:solidFill>
                <a:cs typeface="B Nazanin" pitchFamily="2" charset="-78"/>
              </a:rPr>
              <a:t>«دیجیتالی بودن» </a:t>
            </a:r>
            <a:r>
              <a:rPr lang="fa-IR" sz="2400" dirty="0">
                <a:cs typeface="B Nazanin" pitchFamily="2" charset="-78"/>
              </a:rPr>
              <a:t>و دسترسی گسترده شهروندان به آن برای «</a:t>
            </a:r>
            <a:r>
              <a:rPr lang="fa-IR" sz="2800" b="1" dirty="0">
                <a:solidFill>
                  <a:srgbClr val="FF0000"/>
                </a:solidFill>
                <a:cs typeface="B Nazanin" pitchFamily="2" charset="-78"/>
              </a:rPr>
              <a:t>استفاده شخصی</a:t>
            </a:r>
            <a:r>
              <a:rPr lang="fa-IR" sz="2400" dirty="0">
                <a:cs typeface="B Nazanin" pitchFamily="2" charset="-78"/>
              </a:rPr>
              <a:t>» است. </a:t>
            </a:r>
            <a:r>
              <a:rPr lang="fa-IR" sz="2400" dirty="0" smtClean="0">
                <a:cs typeface="B Nazanin" pitchFamily="2" charset="-78"/>
              </a:rPr>
              <a:t>از </a:t>
            </a:r>
            <a:r>
              <a:rPr lang="fa-IR" sz="2400" dirty="0">
                <a:cs typeface="B Nazanin" pitchFamily="2" charset="-78"/>
              </a:rPr>
              <a:t>این میان اینترنت به عنوان نمونه بارز این رسانه‌ها شناخته می‌شود. </a:t>
            </a:r>
            <a:endParaRPr lang="fa-IR" sz="2400" dirty="0" smtClean="0">
              <a:cs typeface="B Nazanin" pitchFamily="2" charset="-78"/>
            </a:endParaRPr>
          </a:p>
          <a:p>
            <a:pPr algn="just" rtl="1" fontAlgn="auto">
              <a:spcAft>
                <a:spcPts val="0"/>
              </a:spcAft>
              <a:defRPr/>
            </a:pPr>
            <a:r>
              <a:rPr lang="ar-SA" sz="2400" dirty="0">
                <a:cs typeface="B Nazanin" pitchFamily="2" charset="-78"/>
              </a:rPr>
              <a:t>با گسترش فضاي مجازي و پيشرفت فناوري‌هاي جديد رسانه‌اي، انواع سايت‌ها و فضاهاي ارتباطي براي مشاركت و ارائه مذهب و معارف ديني شكل گرفت و دين و مشاركت مذهبي، محيط و فضاهاي جديدي را تجربه كرد و در برخي مواقع، اين تجربه‌ها با </a:t>
            </a:r>
            <a:r>
              <a:rPr lang="ar-SA" sz="2800" b="1" dirty="0">
                <a:solidFill>
                  <a:srgbClr val="FF0000"/>
                </a:solidFill>
                <a:cs typeface="B Nazanin" pitchFamily="2" charset="-78"/>
              </a:rPr>
              <a:t>تجربه‌هاي مذهبي معمول متفاوت و متمايز </a:t>
            </a:r>
            <a:r>
              <a:rPr lang="ar-SA" sz="2400" dirty="0">
                <a:cs typeface="B Nazanin" pitchFamily="2" charset="-78"/>
              </a:rPr>
              <a:t>شدند. </a:t>
            </a:r>
            <a:endParaRPr lang="fa-IR" sz="2400" dirty="0" smtClean="0">
              <a:cs typeface="B Nazanin" pitchFamily="2" charset="-78"/>
            </a:endParaRPr>
          </a:p>
          <a:p>
            <a:pPr algn="just" rtl="1" fontAlgn="auto">
              <a:spcAft>
                <a:spcPts val="0"/>
              </a:spcAft>
              <a:defRPr/>
            </a:pPr>
            <a:r>
              <a:rPr lang="ar-SA" sz="2400" dirty="0" smtClean="0">
                <a:cs typeface="B Nazanin" pitchFamily="2" charset="-78"/>
              </a:rPr>
              <a:t>با </a:t>
            </a:r>
            <a:r>
              <a:rPr lang="ar-SA" sz="2400" dirty="0">
                <a:cs typeface="B Nazanin" pitchFamily="2" charset="-78"/>
              </a:rPr>
              <a:t>گسترش فضاي مجازي و فناوري‌هاي </a:t>
            </a:r>
            <a:r>
              <a:rPr lang="ar-SA" sz="2400" dirty="0" smtClean="0">
                <a:cs typeface="B Nazanin" pitchFamily="2" charset="-78"/>
              </a:rPr>
              <a:t>رسانه</a:t>
            </a:r>
            <a:r>
              <a:rPr lang="fa-IR" sz="2400" dirty="0" smtClean="0">
                <a:cs typeface="B Nazanin" pitchFamily="2" charset="-78"/>
              </a:rPr>
              <a:t>‌</a:t>
            </a:r>
            <a:r>
              <a:rPr lang="ar-SA" sz="2400" dirty="0" smtClean="0">
                <a:cs typeface="B Nazanin" pitchFamily="2" charset="-78"/>
              </a:rPr>
              <a:t>اي </a:t>
            </a:r>
            <a:r>
              <a:rPr lang="ar-SA" sz="2400" dirty="0">
                <a:cs typeface="B Nazanin" pitchFamily="2" charset="-78"/>
              </a:rPr>
              <a:t>جديد، دگرگوني‌هايي در عرصه دين و معارف ديني در اينترنت شكل گرفت؛ به طوري كه افراد به طور آزادانه مي‌توانند افزون بر به دست آوردن اطلاعات، خود نيز در ارائه مطالب و معارف ديني مشاركت داشته باشند و به طور</a:t>
            </a:r>
            <a:r>
              <a:rPr lang="ar-SA" sz="2800" b="1" dirty="0">
                <a:solidFill>
                  <a:srgbClr val="FF0000"/>
                </a:solidFill>
                <a:cs typeface="B Nazanin" pitchFamily="2" charset="-78"/>
              </a:rPr>
              <a:t> تعاملي </a:t>
            </a:r>
            <a:r>
              <a:rPr lang="ar-SA" sz="2400" dirty="0">
                <a:cs typeface="B Nazanin" pitchFamily="2" charset="-78"/>
              </a:rPr>
              <a:t>درباره دين و مسائل ديني بحث و گفت‌وگو كنند. اين مسئله از تحولات فضاي وب از وب 1 به وب 2 سرچشمه مي‌گيرد.</a:t>
            </a:r>
            <a:endParaRPr lang="fa-IR" sz="2400" dirty="0" smtClean="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effectLst>
                  <a:outerShdw blurRad="38100" dist="38100" dir="2700000" algn="tl">
                    <a:srgbClr val="000000">
                      <a:alpha val="43137"/>
                    </a:srgbClr>
                  </a:outerShdw>
                </a:effectLst>
                <a:cs typeface="B Nazanin" pitchFamily="2" charset="-78"/>
              </a:rPr>
              <a:t>کاربران بازی های رایانه ای در ایران</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02288588"/>
              </p:ext>
            </p:extLst>
          </p:nvPr>
        </p:nvGraphicFramePr>
        <p:xfrm>
          <a:off x="2590800" y="1676400"/>
          <a:ext cx="3581400" cy="304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effectLst>
                  <a:outerShdw blurRad="38100" dist="38100" dir="2700000" algn="tl">
                    <a:srgbClr val="000000">
                      <a:alpha val="43137"/>
                    </a:srgbClr>
                  </a:outerShdw>
                </a:effectLst>
                <a:cs typeface="B Nazanin" pitchFamily="2" charset="-78"/>
              </a:rPr>
              <a:t>کاربران بازی های رایانه ای در ایران</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1676400" y="3575338"/>
            <a:ext cx="5639160" cy="1738044"/>
          </a:xfrm>
          <a:prstGeom prst="rect">
            <a:avLst/>
          </a:prstGeom>
          <a:solidFill>
            <a:srgbClr val="285EA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fa-IR" dirty="0">
              <a:solidFill>
                <a:prstClr val="white"/>
              </a:solidFill>
              <a:cs typeface="B Titr" panose="00000700000000000000" pitchFamily="2" charset="-78"/>
            </a:endParaRPr>
          </a:p>
          <a:p>
            <a:pPr algn="r" rtl="1"/>
            <a:r>
              <a:rPr lang="fa-IR" dirty="0">
                <a:solidFill>
                  <a:prstClr val="white"/>
                </a:solidFill>
                <a:cs typeface="B Titr" panose="00000700000000000000" pitchFamily="2" charset="-78"/>
              </a:rPr>
              <a:t>میانگین سنی بازی بازها</a:t>
            </a:r>
          </a:p>
          <a:p>
            <a:pPr algn="r" rtl="1"/>
            <a:endParaRPr lang="fa-IR" dirty="0">
              <a:solidFill>
                <a:prstClr val="white"/>
              </a:solidFill>
              <a:cs typeface="B Titr" panose="00000700000000000000" pitchFamily="2" charset="-78"/>
            </a:endParaRPr>
          </a:p>
          <a:p>
            <a:pPr algn="r" rtl="1"/>
            <a:r>
              <a:rPr lang="fa-IR" sz="4800" dirty="0">
                <a:solidFill>
                  <a:srgbClr val="FFC000"/>
                </a:solidFill>
                <a:cs typeface="B Titr" panose="00000700000000000000" pitchFamily="2" charset="-78"/>
              </a:rPr>
              <a:t>16 سال</a:t>
            </a:r>
          </a:p>
          <a:p>
            <a:pPr algn="r" rtl="1"/>
            <a:endParaRPr lang="en-US" dirty="0">
              <a:solidFill>
                <a:prstClr val="white"/>
              </a:solidFill>
              <a:cs typeface="B Titr" panose="00000700000000000000" pitchFamily="2" charset="-78"/>
            </a:endParaRPr>
          </a:p>
        </p:txBody>
      </p:sp>
      <p:sp>
        <p:nvSpPr>
          <p:cNvPr id="5" name="Rectangle 4"/>
          <p:cNvSpPr/>
          <p:nvPr/>
        </p:nvSpPr>
        <p:spPr>
          <a:xfrm>
            <a:off x="1676400" y="1863984"/>
            <a:ext cx="5639160" cy="164592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fa-IR" dirty="0">
              <a:solidFill>
                <a:prstClr val="white"/>
              </a:solidFill>
              <a:cs typeface="B Titr" panose="00000700000000000000" pitchFamily="2" charset="-78"/>
            </a:endParaRPr>
          </a:p>
          <a:p>
            <a:pPr rtl="1"/>
            <a:r>
              <a:rPr lang="fa-IR" dirty="0">
                <a:solidFill>
                  <a:prstClr val="white"/>
                </a:solidFill>
                <a:cs typeface="B Titr" panose="00000700000000000000" pitchFamily="2" charset="-78"/>
              </a:rPr>
              <a:t>میانگین زمان بازی کردن در بین بازی بازها</a:t>
            </a:r>
          </a:p>
          <a:p>
            <a:pPr rtl="1"/>
            <a:endParaRPr lang="fa-IR" dirty="0">
              <a:solidFill>
                <a:prstClr val="white"/>
              </a:solidFill>
              <a:cs typeface="B Titr" panose="00000700000000000000" pitchFamily="2" charset="-78"/>
            </a:endParaRPr>
          </a:p>
          <a:p>
            <a:pPr rtl="1"/>
            <a:r>
              <a:rPr lang="fa-IR" sz="4800" dirty="0">
                <a:solidFill>
                  <a:srgbClr val="FFC000"/>
                </a:solidFill>
                <a:cs typeface="B Titr" panose="00000700000000000000" pitchFamily="2" charset="-78"/>
              </a:rPr>
              <a:t>روزانه 54 دقیقه</a:t>
            </a:r>
          </a:p>
          <a:p>
            <a:pPr rtl="1"/>
            <a:endParaRPr lang="en-US" dirty="0">
              <a:solidFill>
                <a:prstClr val="white"/>
              </a:solidFill>
              <a:cs typeface="B Titr" panose="00000700000000000000" pitchFamily="2" charset="-78"/>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5754" y="3444470"/>
            <a:ext cx="1732069" cy="18895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Nazanin" pitchFamily="2" charset="-78"/>
              </a:rPr>
              <a:t>شرکت های تولید کننده بازی در دنیا</a:t>
            </a:r>
            <a:endParaRPr lang="en-US" dirty="0">
              <a:cs typeface="B Nazanin" pitchFamily="2" charset="-78"/>
            </a:endParaRPr>
          </a:p>
        </p:txBody>
      </p:sp>
      <p:pic>
        <p:nvPicPr>
          <p:cNvPr id="4" name="Picture 2" descr="D:\des\محتوا\كار\اسلايد\اهميت فرهنگي\other\Jarfa1\Jarfa 10\data\repo\_01.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00" y="1371600"/>
            <a:ext cx="9067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1560" y="317788"/>
            <a:ext cx="7920880" cy="86409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chemeClr val="tx1"/>
                </a:solidFill>
                <a:effectLst/>
                <a:uLnTx/>
                <a:uFillTx/>
                <a:latin typeface="+mj-lt"/>
                <a:ea typeface="+mj-ea"/>
                <a:cs typeface="B Nazanin" pitchFamily="2" charset="-78"/>
              </a:rPr>
              <a:t>درآمد صنعت بازی در جهان و آمریکا</a:t>
            </a:r>
            <a:endParaRPr kumimoji="0" lang="en-US" sz="4400" b="0" i="0" u="none" strike="noStrike" kern="1200" cap="none" spc="0" normalizeH="0" baseline="0" noProof="0" dirty="0">
              <a:ln>
                <a:noFill/>
              </a:ln>
              <a:solidFill>
                <a:schemeClr val="tx1"/>
              </a:solidFill>
              <a:effectLst/>
              <a:uLnTx/>
              <a:uFillTx/>
              <a:latin typeface="+mj-lt"/>
              <a:ea typeface="+mj-ea"/>
              <a:cs typeface="B Nazanin" pitchFamily="2" charset="-78"/>
            </a:endParaRPr>
          </a:p>
        </p:txBody>
      </p:sp>
      <p:sp>
        <p:nvSpPr>
          <p:cNvPr id="5" name="Content Placeholder 2"/>
          <p:cNvSpPr txBox="1">
            <a:spLocks/>
          </p:cNvSpPr>
          <p:nvPr/>
        </p:nvSpPr>
        <p:spPr>
          <a:xfrm>
            <a:off x="611560" y="1295400"/>
            <a:ext cx="7986340" cy="4221832"/>
          </a:xfrm>
          <a:prstGeom prst="rect">
            <a:avLst/>
          </a:prstGeom>
        </p:spPr>
        <p:txBody>
          <a:bodyPr vert="horz" lIns="91440" tIns="45720" rIns="91440" bIns="45720" rtlCol="0">
            <a:normAutofit/>
          </a:bodyPr>
          <a:lstStyle/>
          <a:p>
            <a:pPr marL="162900" marR="0" lvl="0" indent="-342900" algn="just" defTabSz="914400" rtl="1"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درآمد صنعت بازی جهان</a:t>
            </a:r>
          </a:p>
          <a:p>
            <a:pPr marL="162900" marR="0" lvl="0" indent="-342900" algn="just" defTabSz="914400" rtl="1" eaLnBrk="1" fontAlgn="auto" latinLnBrk="0" hangingPunct="1">
              <a:lnSpc>
                <a:spcPct val="100000"/>
              </a:lnSpc>
              <a:spcBef>
                <a:spcPct val="20000"/>
              </a:spcBef>
              <a:spcAft>
                <a:spcPts val="0"/>
              </a:spcAft>
              <a:buClrTx/>
              <a:buSzTx/>
              <a:tabLst/>
              <a:defRPr/>
            </a:pPr>
            <a:endParaRPr lang="fa-IR" sz="2400" dirty="0" smtClean="0">
              <a:cs typeface="B Nazanin" pitchFamily="2" charset="-78"/>
            </a:endParaRPr>
          </a:p>
          <a:p>
            <a:pPr marL="162900" marR="0" lvl="0" indent="-342900" algn="just" defTabSz="914400" rtl="1" eaLnBrk="1" fontAlgn="auto" latinLnBrk="0" hangingPunct="1">
              <a:lnSpc>
                <a:spcPct val="100000"/>
              </a:lnSpc>
              <a:spcBef>
                <a:spcPct val="20000"/>
              </a:spcBef>
              <a:spcAft>
                <a:spcPts val="0"/>
              </a:spcAft>
              <a:buClrTx/>
              <a:buSzTx/>
              <a:tabLst/>
              <a:defRPr/>
            </a:pPr>
            <a:endParaRPr kumimoji="0" lang="fa-IR" sz="2400" b="0" i="0" u="none" strike="noStrike" kern="1200" cap="none" spc="0" normalizeH="0" baseline="0" noProof="0" dirty="0" smtClean="0">
              <a:ln>
                <a:noFill/>
              </a:ln>
              <a:solidFill>
                <a:schemeClr val="tx1"/>
              </a:solidFill>
              <a:effectLst/>
              <a:uLnTx/>
              <a:uFillTx/>
              <a:cs typeface="B Nazanin" pitchFamily="2" charset="-78"/>
            </a:endParaRPr>
          </a:p>
          <a:p>
            <a:pPr marL="162900" marR="0" lvl="0" indent="-342900" algn="just" defTabSz="914400" rtl="1"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fa-IR" sz="2400" b="0" i="0" u="none" strike="noStrike" kern="1200" cap="none" spc="0" normalizeH="0" baseline="0" noProof="0" dirty="0" smtClean="0">
              <a:ln>
                <a:noFill/>
              </a:ln>
              <a:solidFill>
                <a:schemeClr val="tx1"/>
              </a:solidFill>
              <a:effectLst/>
              <a:uLnTx/>
              <a:uFillTx/>
              <a:cs typeface="B Nazanin" pitchFamily="2" charset="-78"/>
            </a:endParaRPr>
          </a:p>
          <a:p>
            <a:pPr marL="162900" marR="0" lvl="0" indent="-342900" algn="just" defTabSz="914400" rtl="1"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fa-IR" sz="2400" b="0" i="0" u="none" strike="noStrike" kern="1200" cap="none" spc="0" normalizeH="0" baseline="0" noProof="0" dirty="0" smtClean="0">
              <a:ln>
                <a:noFill/>
              </a:ln>
              <a:solidFill>
                <a:schemeClr val="tx1"/>
              </a:solidFill>
              <a:effectLst/>
              <a:uLnTx/>
              <a:uFillTx/>
              <a:cs typeface="B Nazanin" pitchFamily="2" charset="-78"/>
            </a:endParaRPr>
          </a:p>
          <a:p>
            <a:pPr marL="162900" marR="0" lvl="0" indent="-342900" algn="just" defTabSz="914400" rtl="1"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fa-IR" sz="2400" b="0" i="0" u="none" strike="noStrike" kern="1200" cap="none" spc="0" normalizeH="0" baseline="0" noProof="0" dirty="0" smtClean="0">
                <a:ln>
                  <a:noFill/>
                </a:ln>
                <a:solidFill>
                  <a:schemeClr val="tx1"/>
                </a:solidFill>
                <a:effectLst/>
                <a:uLnTx/>
                <a:uFillTx/>
                <a:cs typeface="B Nazanin" pitchFamily="2" charset="-78"/>
              </a:rPr>
              <a:t>درآمد آمریکا در سال 2012</a:t>
            </a:r>
            <a:endParaRPr kumimoji="0" lang="en-US" sz="2400" b="0" i="0" u="none" strike="noStrike" kern="1200" cap="none" spc="0" normalizeH="0" baseline="0" noProof="0" dirty="0">
              <a:ln>
                <a:noFill/>
              </a:ln>
              <a:solidFill>
                <a:schemeClr val="tx1"/>
              </a:solidFill>
              <a:effectLst/>
              <a:uLnTx/>
              <a:uFillTx/>
              <a:cs typeface="B Nazanin" pitchFamily="2" charset="-78"/>
            </a:endParaRPr>
          </a:p>
        </p:txBody>
      </p:sp>
      <p:graphicFrame>
        <p:nvGraphicFramePr>
          <p:cNvPr id="6" name="Diagram 5"/>
          <p:cNvGraphicFramePr/>
          <p:nvPr>
            <p:extLst>
              <p:ext uri="{D42A27DB-BD31-4B8C-83A1-F6EECF244321}">
                <p14:modId xmlns:p14="http://schemas.microsoft.com/office/powerpoint/2010/main" val="3509391057"/>
              </p:ext>
            </p:extLst>
          </p:nvPr>
        </p:nvGraphicFramePr>
        <p:xfrm>
          <a:off x="1524000" y="889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Diagram 6"/>
          <p:cNvGraphicFramePr/>
          <p:nvPr>
            <p:extLst/>
          </p:nvPr>
        </p:nvGraphicFramePr>
        <p:xfrm>
          <a:off x="1600200" y="3886200"/>
          <a:ext cx="6096000" cy="152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8" name="Hexagon 7"/>
          <p:cNvSpPr/>
          <p:nvPr/>
        </p:nvSpPr>
        <p:spPr>
          <a:xfrm rot="19819541">
            <a:off x="381906" y="3769889"/>
            <a:ext cx="2209800" cy="19812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dirty="0" smtClean="0">
                <a:solidFill>
                  <a:srgbClr val="FFFFF0"/>
                </a:solidFill>
                <a:cs typeface="B Titr" panose="00000700000000000000" pitchFamily="2" charset="-78"/>
              </a:rPr>
              <a:t>درآمد نفتی ایران در سال 1390:</a:t>
            </a:r>
          </a:p>
          <a:p>
            <a:pPr algn="ctr"/>
            <a:endParaRPr lang="fa-IR" dirty="0">
              <a:solidFill>
                <a:srgbClr val="FFFFF0"/>
              </a:solidFill>
              <a:cs typeface="B Titr" panose="00000700000000000000" pitchFamily="2" charset="-78"/>
            </a:endParaRPr>
          </a:p>
          <a:p>
            <a:pPr algn="ctr"/>
            <a:r>
              <a:rPr lang="fa-IR" dirty="0" smtClean="0">
                <a:solidFill>
                  <a:srgbClr val="FFFFF0"/>
                </a:solidFill>
                <a:cs typeface="B Titr" panose="00000700000000000000" pitchFamily="2" charset="-78"/>
              </a:rPr>
              <a:t>حدود 120 میلیارد دلار</a:t>
            </a:r>
            <a:endParaRPr lang="en-US" dirty="0">
              <a:solidFill>
                <a:srgbClr val="FFFFF0"/>
              </a:solidFill>
              <a:cs typeface="B Titr" panose="000007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graphicEl>
                                              <a:dgm id="{E102C927-FCDF-4DEB-B7EA-A5C93FED5935}"/>
                                            </p:graphicEl>
                                          </p:spTgt>
                                        </p:tgtEl>
                                        <p:attrNameLst>
                                          <p:attrName>style.visibility</p:attrName>
                                        </p:attrNameLst>
                                      </p:cBhvr>
                                      <p:to>
                                        <p:strVal val="visible"/>
                                      </p:to>
                                    </p:set>
                                    <p:animEffect transition="in" filter="fade">
                                      <p:cBhvr>
                                        <p:cTn id="14" dur="500"/>
                                        <p:tgtEl>
                                          <p:spTgt spid="6">
                                            <p:graphicEl>
                                              <a:dgm id="{E102C927-FCDF-4DEB-B7EA-A5C93FED5935}"/>
                                            </p:graphic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graphicEl>
                                              <a:dgm id="{1BE741EC-55B4-47BC-A402-E041D313B1ED}"/>
                                            </p:graphicEl>
                                          </p:spTgt>
                                        </p:tgtEl>
                                        <p:attrNameLst>
                                          <p:attrName>style.visibility</p:attrName>
                                        </p:attrNameLst>
                                      </p:cBhvr>
                                      <p:to>
                                        <p:strVal val="visible"/>
                                      </p:to>
                                    </p:set>
                                    <p:animEffect transition="in" filter="fade">
                                      <p:cBhvr>
                                        <p:cTn id="19" dur="500"/>
                                        <p:tgtEl>
                                          <p:spTgt spid="6">
                                            <p:graphicEl>
                                              <a:dgm id="{1BE741EC-55B4-47BC-A402-E041D313B1ED}"/>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graphicEl>
                                              <a:dgm id="{CAF3FA88-304B-4713-9C6F-C5A407BA16F5}"/>
                                            </p:graphicEl>
                                          </p:spTgt>
                                        </p:tgtEl>
                                        <p:attrNameLst>
                                          <p:attrName>style.visibility</p:attrName>
                                        </p:attrNameLst>
                                      </p:cBhvr>
                                      <p:to>
                                        <p:strVal val="visible"/>
                                      </p:to>
                                    </p:set>
                                    <p:animEffect transition="in" filter="fade">
                                      <p:cBhvr>
                                        <p:cTn id="24" dur="500"/>
                                        <p:tgtEl>
                                          <p:spTgt spid="6">
                                            <p:graphicEl>
                                              <a:dgm id="{CAF3FA88-304B-4713-9C6F-C5A407BA16F5}"/>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graphicEl>
                                              <a:dgm id="{B0581A1C-0260-473C-B5B2-E4BF584F3C3F}"/>
                                            </p:graphicEl>
                                          </p:spTgt>
                                        </p:tgtEl>
                                        <p:attrNameLst>
                                          <p:attrName>style.visibility</p:attrName>
                                        </p:attrNameLst>
                                      </p:cBhvr>
                                      <p:to>
                                        <p:strVal val="visible"/>
                                      </p:to>
                                    </p:set>
                                    <p:animEffect transition="in" filter="fade">
                                      <p:cBhvr>
                                        <p:cTn id="29" dur="500"/>
                                        <p:tgtEl>
                                          <p:spTgt spid="6">
                                            <p:graphicEl>
                                              <a:dgm id="{B0581A1C-0260-473C-B5B2-E4BF584F3C3F}"/>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5">
                                            <p:txEl>
                                              <p:pRg st="5" end="5"/>
                                            </p:txEl>
                                          </p:spTgt>
                                        </p:tgtEl>
                                        <p:attrNameLst>
                                          <p:attrName>style.visibility</p:attrName>
                                        </p:attrNameLst>
                                      </p:cBhvr>
                                      <p:to>
                                        <p:strVal val="visible"/>
                                      </p:to>
                                    </p:set>
                                    <p:animEffect transition="in" filter="fade">
                                      <p:cBhvr>
                                        <p:cTn id="34" dur="1000"/>
                                        <p:tgtEl>
                                          <p:spTgt spid="5">
                                            <p:txEl>
                                              <p:pRg st="5" end="5"/>
                                            </p:txEl>
                                          </p:spTgt>
                                        </p:tgtEl>
                                      </p:cBhvr>
                                    </p:animEffect>
                                    <p:anim calcmode="lin" valueType="num">
                                      <p:cBhvr>
                                        <p:cTn id="35"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graphicEl>
                                              <a:dgm id="{0F62063C-0508-4797-98CA-C4FE935C709A}"/>
                                            </p:graphicEl>
                                          </p:spTgt>
                                        </p:tgtEl>
                                        <p:attrNameLst>
                                          <p:attrName>style.visibility</p:attrName>
                                        </p:attrNameLst>
                                      </p:cBhvr>
                                      <p:to>
                                        <p:strVal val="visible"/>
                                      </p:to>
                                    </p:set>
                                    <p:animEffect transition="in" filter="fade">
                                      <p:cBhvr>
                                        <p:cTn id="41" dur="500"/>
                                        <p:tgtEl>
                                          <p:spTgt spid="7">
                                            <p:graphicEl>
                                              <a:dgm id="{0F62063C-0508-4797-98CA-C4FE935C709A}"/>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7">
                                            <p:graphicEl>
                                              <a:dgm id="{C7D2C651-7648-44DB-8366-D4DA35A78B5C}"/>
                                            </p:graphicEl>
                                          </p:spTgt>
                                        </p:tgtEl>
                                        <p:attrNameLst>
                                          <p:attrName>style.visibility</p:attrName>
                                        </p:attrNameLst>
                                      </p:cBhvr>
                                      <p:to>
                                        <p:strVal val="visible"/>
                                      </p:to>
                                    </p:set>
                                    <p:animEffect transition="in" filter="fade">
                                      <p:cBhvr>
                                        <p:cTn id="46" dur="500"/>
                                        <p:tgtEl>
                                          <p:spTgt spid="7">
                                            <p:graphicEl>
                                              <a:dgm id="{C7D2C651-7648-44DB-8366-D4DA35A78B5C}"/>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graphicEl>
                                              <a:dgm id="{A3835E94-B267-4D11-9636-6FDC7F9FAA89}"/>
                                            </p:graphicEl>
                                          </p:spTgt>
                                        </p:tgtEl>
                                        <p:attrNameLst>
                                          <p:attrName>style.visibility</p:attrName>
                                        </p:attrNameLst>
                                      </p:cBhvr>
                                      <p:to>
                                        <p:strVal val="visible"/>
                                      </p:to>
                                    </p:set>
                                    <p:animEffect transition="in" filter="fade">
                                      <p:cBhvr>
                                        <p:cTn id="51" dur="500"/>
                                        <p:tgtEl>
                                          <p:spTgt spid="7">
                                            <p:graphicEl>
                                              <a:dgm id="{A3835E94-B267-4D11-9636-6FDC7F9FAA89}"/>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7">
                                            <p:graphicEl>
                                              <a:dgm id="{0DBEBC1D-4FD5-45D5-87E5-D8466B5D292D}"/>
                                            </p:graphicEl>
                                          </p:spTgt>
                                        </p:tgtEl>
                                        <p:attrNameLst>
                                          <p:attrName>style.visibility</p:attrName>
                                        </p:attrNameLst>
                                      </p:cBhvr>
                                      <p:to>
                                        <p:strVal val="visible"/>
                                      </p:to>
                                    </p:set>
                                    <p:animEffect transition="in" filter="fade">
                                      <p:cBhvr>
                                        <p:cTn id="56" dur="500"/>
                                        <p:tgtEl>
                                          <p:spTgt spid="7">
                                            <p:graphicEl>
                                              <a:dgm id="{0DBEBC1D-4FD5-45D5-87E5-D8466B5D292D}"/>
                                            </p:graphicEl>
                                          </p:spTgt>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p:cTn id="61" dur="1000" fill="hold"/>
                                        <p:tgtEl>
                                          <p:spTgt spid="8"/>
                                        </p:tgtEl>
                                        <p:attrNameLst>
                                          <p:attrName>ppt_w</p:attrName>
                                        </p:attrNameLst>
                                      </p:cBhvr>
                                      <p:tavLst>
                                        <p:tav tm="0">
                                          <p:val>
                                            <p:fltVal val="0"/>
                                          </p:val>
                                        </p:tav>
                                        <p:tav tm="100000">
                                          <p:val>
                                            <p:strVal val="#ppt_w"/>
                                          </p:val>
                                        </p:tav>
                                      </p:tavLst>
                                    </p:anim>
                                    <p:anim calcmode="lin" valueType="num">
                                      <p:cBhvr>
                                        <p:cTn id="62" dur="1000" fill="hold"/>
                                        <p:tgtEl>
                                          <p:spTgt spid="8"/>
                                        </p:tgtEl>
                                        <p:attrNameLst>
                                          <p:attrName>ppt_h</p:attrName>
                                        </p:attrNameLst>
                                      </p:cBhvr>
                                      <p:tavLst>
                                        <p:tav tm="0">
                                          <p:val>
                                            <p:fltVal val="0"/>
                                          </p:val>
                                        </p:tav>
                                        <p:tav tm="100000">
                                          <p:val>
                                            <p:strVal val="#ppt_h"/>
                                          </p:val>
                                        </p:tav>
                                      </p:tavLst>
                                    </p:anim>
                                    <p:anim calcmode="lin" valueType="num">
                                      <p:cBhvr>
                                        <p:cTn id="63" dur="1000" fill="hold"/>
                                        <p:tgtEl>
                                          <p:spTgt spid="8"/>
                                        </p:tgtEl>
                                        <p:attrNameLst>
                                          <p:attrName>style.rotation</p:attrName>
                                        </p:attrNameLst>
                                      </p:cBhvr>
                                      <p:tavLst>
                                        <p:tav tm="0">
                                          <p:val>
                                            <p:fltVal val="90"/>
                                          </p:val>
                                        </p:tav>
                                        <p:tav tm="100000">
                                          <p:val>
                                            <p:fltVal val="0"/>
                                          </p:val>
                                        </p:tav>
                                      </p:tavLst>
                                    </p:anim>
                                    <p:animEffect transition="in" filter="fade">
                                      <p:cBhvr>
                                        <p:cTn id="6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Graphic spid="7" grpId="0">
        <p:bldSub>
          <a:bldDgm bld="one"/>
        </p:bldSub>
      </p:bldGraphic>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1560" y="317788"/>
            <a:ext cx="7920880" cy="864096"/>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smtClean="0">
                <a:ln>
                  <a:noFill/>
                </a:ln>
                <a:solidFill>
                  <a:schemeClr val="tx1"/>
                </a:solidFill>
                <a:effectLst/>
                <a:uLnTx/>
                <a:uFillTx/>
                <a:latin typeface="+mj-lt"/>
                <a:ea typeface="+mj-ea"/>
                <a:cs typeface="B Titr" pitchFamily="2" charset="-78"/>
              </a:rPr>
              <a:t>جایگاه ایران در میان سایر کشور ها</a:t>
            </a:r>
            <a:endParaRPr kumimoji="0" lang="en-US" sz="4400" b="0" i="0" u="none" strike="noStrike" kern="1200" cap="none" spc="0" normalizeH="0" baseline="0" noProof="0" dirty="0">
              <a:ln>
                <a:noFill/>
              </a:ln>
              <a:solidFill>
                <a:schemeClr val="tx1"/>
              </a:solidFill>
              <a:effectLst/>
              <a:uLnTx/>
              <a:uFillTx/>
              <a:latin typeface="+mj-lt"/>
              <a:ea typeface="+mj-ea"/>
              <a:cs typeface="B Titr"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4273253397"/>
              </p:ext>
            </p:extLst>
          </p:nvPr>
        </p:nvGraphicFramePr>
        <p:xfrm>
          <a:off x="146656" y="1317146"/>
          <a:ext cx="8882016" cy="4227432"/>
        </p:xfrm>
        <a:graphic>
          <a:graphicData uri="http://schemas.openxmlformats.org/drawingml/2006/table">
            <a:tbl>
              <a:tblPr rtl="1">
                <a:tableStyleId>{D7AC3CCA-C797-4891-BE02-D94E43425B78}</a:tableStyleId>
              </a:tblPr>
              <a:tblGrid>
                <a:gridCol w="353136"/>
                <a:gridCol w="882841"/>
                <a:gridCol w="1008962"/>
                <a:gridCol w="1087787"/>
                <a:gridCol w="1021574"/>
                <a:gridCol w="1097246"/>
                <a:gridCol w="1248591"/>
                <a:gridCol w="1072022"/>
                <a:gridCol w="1109857"/>
              </a:tblGrid>
              <a:tr h="980368">
                <a:tc>
                  <a:txBody>
                    <a:bodyPr/>
                    <a:lstStyle/>
                    <a:p>
                      <a:pPr algn="ctr" rtl="1" fontAlgn="ctr"/>
                      <a:r>
                        <a:rPr lang="fa-IR" sz="1100" u="none" strike="noStrike" dirty="0">
                          <a:effectLst/>
                          <a:cs typeface="B Nazanin" panose="00000400000000000000" pitchFamily="2" charset="-78"/>
                        </a:rPr>
                        <a:t>رتبه</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کشور</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جمعیت</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جمعیت دارای دسترسی به اینترنت</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کل درآمد (به دلار)</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تولید ناخالص داخلی (میلیون دلار)</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نسبت درآمد صنعت به تولید ناخالص داخلی (درصد)</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درآمد صنعت به ازای هر </a:t>
                      </a:r>
                      <a:r>
                        <a:rPr lang="fa-IR" sz="1100" u="none" strike="noStrike" dirty="0" smtClean="0">
                          <a:effectLst/>
                          <a:cs typeface="B Nazanin" panose="00000400000000000000" pitchFamily="2" charset="-78"/>
                        </a:rPr>
                        <a:t>نفر (دلار)</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c>
                  <a:txBody>
                    <a:bodyPr/>
                    <a:lstStyle/>
                    <a:p>
                      <a:pPr algn="ctr" rtl="1" fontAlgn="ctr"/>
                      <a:r>
                        <a:rPr lang="fa-IR" sz="1100" u="none" strike="noStrike" dirty="0">
                          <a:effectLst/>
                          <a:cs typeface="B Nazanin" panose="00000400000000000000" pitchFamily="2" charset="-78"/>
                        </a:rPr>
                        <a:t>درآمد صنعت به ازای هر نفر دارای دسترسی به </a:t>
                      </a:r>
                      <a:r>
                        <a:rPr lang="fa-IR" sz="1100" u="none" strike="noStrike" dirty="0" smtClean="0">
                          <a:effectLst/>
                          <a:cs typeface="B Nazanin" panose="00000400000000000000" pitchFamily="2" charset="-78"/>
                        </a:rPr>
                        <a:t>اینترنت (دلار)</a:t>
                      </a:r>
                      <a:endParaRPr lang="fa-IR" sz="1100" b="1" i="0" u="none" strike="noStrike" dirty="0">
                        <a:solidFill>
                          <a:srgbClr val="366092"/>
                        </a:solidFill>
                        <a:effectLst/>
                        <a:latin typeface="B Nazanin"/>
                        <a:cs typeface="B Nazanin" panose="00000400000000000000" pitchFamily="2" charset="-78"/>
                      </a:endParaRPr>
                    </a:p>
                  </a:txBody>
                  <a:tcPr marL="8763" marR="8763" marT="8764" marB="0" anchor="ctr"/>
                </a:tc>
              </a:tr>
              <a:tr h="695735">
                <a:tc>
                  <a:txBody>
                    <a:bodyPr/>
                    <a:lstStyle/>
                    <a:p>
                      <a:pPr algn="r" rtl="0" fontAlgn="b"/>
                      <a:r>
                        <a:rPr lang="en-US" sz="1100" u="none" strike="noStrike">
                          <a:effectLst/>
                          <a:cs typeface="B Nazanin" panose="00000400000000000000" pitchFamily="2" charset="-78"/>
                        </a:rPr>
                        <a:t>1</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ایالات متحده امریکا</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322,583,006</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274,292,330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20,484,628,000</a:t>
                      </a:r>
                      <a:endParaRPr lang="en-US" sz="1100" b="1"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17,416,253</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0.118</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63.50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74.68</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2</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چین</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1,393,783,836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701,073,270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17,866,677,000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10,355,350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0.173</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12.82</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25.48</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3</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ژاپن</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126,999,808</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101,663,346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12,219,552,000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4,769,804</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0.256</a:t>
                      </a:r>
                      <a:endParaRPr lang="en-US" sz="1100" b="1"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96.22</a:t>
                      </a:r>
                      <a:endParaRPr lang="en-US" sz="1100" b="1"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120.20</a:t>
                      </a:r>
                      <a:endParaRPr lang="en-US" sz="1100" b="1" i="0" u="none" strike="noStrike" dirty="0">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آلمان</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82,652,256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71,080,940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3,528,196,000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3,820,464</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0.092</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42.69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49.64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5</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بریتانیا</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63,489,234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55,476,893</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3,426,259,000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2,847,604</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0.120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53.97</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61.76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کره جنوبی</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49,512,026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42,629,854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3,356,202,000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1,449,494</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0.232</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67.79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78.73</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7</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فرانسه</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64,641,279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56,237,913</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2,608,818,000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2,902,330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0.090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40.36</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46.39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8</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کانادا</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35,524,732</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31,890,552</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1,717,991,000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1,793,797</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0.096</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smtClean="0">
                          <a:effectLst/>
                          <a:cs typeface="B Nazanin" panose="00000400000000000000" pitchFamily="2" charset="-78"/>
                        </a:rPr>
                        <a:t>48.36</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53.87</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ایتالیا</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61,070,224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36,886,415</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1,514,067,000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2,129,276</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0.071</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24.79</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41.05</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r>
              <a:tr h="283481">
                <a:tc>
                  <a:txBody>
                    <a:bodyPr/>
                    <a:lstStyle/>
                    <a:p>
                      <a:pPr algn="r" rtl="0" fontAlgn="b"/>
                      <a:r>
                        <a:rPr lang="en-US" sz="1100" u="none" strike="noStrike">
                          <a:effectLst/>
                          <a:cs typeface="B Nazanin" panose="00000400000000000000" pitchFamily="2" charset="-78"/>
                        </a:rPr>
                        <a:t>10</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r" rtl="1" fontAlgn="b"/>
                      <a:r>
                        <a:rPr lang="fa-IR" sz="1600" u="none" strike="noStrike" dirty="0">
                          <a:effectLst/>
                          <a:cs typeface="B Nazanin" panose="00000400000000000000" pitchFamily="2" charset="-78"/>
                        </a:rPr>
                        <a:t>اسپانیا</a:t>
                      </a:r>
                      <a:endParaRPr lang="fa-IR" sz="16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47,066,402</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37,370,723</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1,489,366,000</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1,400,483</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0.106</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a:effectLst/>
                          <a:cs typeface="B Nazanin" panose="00000400000000000000" pitchFamily="2" charset="-78"/>
                        </a:rPr>
                        <a:t>31.64</a:t>
                      </a:r>
                      <a:endParaRPr lang="en-US" sz="1100" b="0" i="0" u="none" strike="noStrike">
                        <a:solidFill>
                          <a:srgbClr val="366092"/>
                        </a:solidFill>
                        <a:effectLst/>
                        <a:latin typeface="B Nazanin"/>
                        <a:cs typeface="B Nazanin" panose="00000400000000000000" pitchFamily="2" charset="-78"/>
                      </a:endParaRPr>
                    </a:p>
                  </a:txBody>
                  <a:tcPr marL="9935" marR="9935" marT="9935" marB="0" anchor="b"/>
                </a:tc>
                <a:tc>
                  <a:txBody>
                    <a:bodyPr/>
                    <a:lstStyle/>
                    <a:p>
                      <a:pPr algn="ctr" rtl="0" fontAlgn="b"/>
                      <a:r>
                        <a:rPr lang="en-US" sz="1100" u="none" strike="noStrike" dirty="0">
                          <a:effectLst/>
                          <a:cs typeface="B Nazanin" panose="00000400000000000000" pitchFamily="2" charset="-78"/>
                        </a:rPr>
                        <a:t>39.85</a:t>
                      </a:r>
                      <a:endParaRPr lang="en-US" sz="1100" b="0" i="0" u="none" strike="noStrike" dirty="0">
                        <a:solidFill>
                          <a:srgbClr val="366092"/>
                        </a:solidFill>
                        <a:effectLst/>
                        <a:latin typeface="B Nazanin"/>
                        <a:cs typeface="B Nazanin" panose="00000400000000000000" pitchFamily="2" charset="-78"/>
                      </a:endParaRPr>
                    </a:p>
                  </a:txBody>
                  <a:tcPr marL="9935" marR="9935" marT="9935" marB="0" anchor="b"/>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11560" y="317788"/>
            <a:ext cx="7920880" cy="864096"/>
          </a:xfrm>
          <a:prstGeom prst="rect">
            <a:avLst/>
          </a:prstGeom>
        </p:spPr>
        <p:txBody>
          <a:bodyPr vert="horz" lIns="91440" tIns="45720" rIns="91440" bIns="45720" rtlCol="0" anchor="ctr">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smtClean="0">
                <a:ln>
                  <a:noFill/>
                </a:ln>
                <a:solidFill>
                  <a:schemeClr val="tx1"/>
                </a:solidFill>
                <a:effectLst/>
                <a:uLnTx/>
                <a:uFillTx/>
                <a:latin typeface="+mj-lt"/>
                <a:ea typeface="+mj-ea"/>
                <a:cs typeface="B Titr" pitchFamily="2" charset="-78"/>
              </a:rPr>
              <a:t>جایگاه ایران در میان سایر کشور ها</a:t>
            </a:r>
            <a:endParaRPr kumimoji="0" lang="en-US" sz="4400" b="0" i="0" u="none" strike="noStrike" kern="1200" cap="none" spc="0" normalizeH="0" baseline="0" noProof="0" dirty="0">
              <a:ln>
                <a:noFill/>
              </a:ln>
              <a:solidFill>
                <a:schemeClr val="tx1"/>
              </a:solidFill>
              <a:effectLst/>
              <a:uLnTx/>
              <a:uFillTx/>
              <a:latin typeface="+mj-lt"/>
              <a:ea typeface="+mj-ea"/>
              <a:cs typeface="B Titr"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3396572779"/>
              </p:ext>
            </p:extLst>
          </p:nvPr>
        </p:nvGraphicFramePr>
        <p:xfrm>
          <a:off x="84074" y="1929737"/>
          <a:ext cx="8983726" cy="2032297"/>
        </p:xfrm>
        <a:graphic>
          <a:graphicData uri="http://schemas.openxmlformats.org/drawingml/2006/table">
            <a:tbl>
              <a:tblPr rtl="1">
                <a:tableStyleId>{D7AC3CCA-C797-4891-BE02-D94E43425B78}</a:tableStyleId>
              </a:tblPr>
              <a:tblGrid>
                <a:gridCol w="357180"/>
                <a:gridCol w="892951"/>
                <a:gridCol w="1020515"/>
                <a:gridCol w="1100243"/>
                <a:gridCol w="1033273"/>
                <a:gridCol w="1109811"/>
                <a:gridCol w="1262889"/>
                <a:gridCol w="1084298"/>
                <a:gridCol w="1122566"/>
              </a:tblGrid>
              <a:tr h="991594">
                <a:tc>
                  <a:txBody>
                    <a:bodyPr/>
                    <a:lstStyle/>
                    <a:p>
                      <a:pPr algn="ctr" rtl="1" fontAlgn="ctr"/>
                      <a:r>
                        <a:rPr lang="fa-IR" sz="1100" u="none" strike="noStrike" dirty="0">
                          <a:effectLst/>
                          <a:cs typeface="B Nazanin" panose="00000400000000000000" pitchFamily="2" charset="-78"/>
                        </a:rPr>
                        <a:t>رتبه</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کشور</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a:effectLst/>
                          <a:cs typeface="B Nazanin" panose="00000400000000000000" pitchFamily="2" charset="-78"/>
                        </a:rPr>
                        <a:t>جمعیت</a:t>
                      </a:r>
                      <a:endParaRPr lang="fa-IR" sz="1100" b="1" i="0" u="none" strike="noStrike">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جمعیت دارای دسترسی به اینترنت</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کل درآمد (به دلار)</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تولید ناخالص داخلی (میلیون دلار)</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نسبت درآمد صنعت به تولید ناخالص داخلی (درصد)</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درآمد صنعت به ازای هر </a:t>
                      </a:r>
                      <a:r>
                        <a:rPr lang="fa-IR" sz="1100" u="none" strike="noStrike" dirty="0" smtClean="0">
                          <a:effectLst/>
                          <a:cs typeface="B Nazanin" panose="00000400000000000000" pitchFamily="2" charset="-78"/>
                        </a:rPr>
                        <a:t>نفر (دلار)</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c>
                  <a:txBody>
                    <a:bodyPr/>
                    <a:lstStyle/>
                    <a:p>
                      <a:pPr algn="ctr" rtl="1" fontAlgn="ctr"/>
                      <a:r>
                        <a:rPr lang="fa-IR" sz="1100" u="none" strike="noStrike" dirty="0">
                          <a:effectLst/>
                          <a:cs typeface="B Nazanin" panose="00000400000000000000" pitchFamily="2" charset="-78"/>
                        </a:rPr>
                        <a:t>درآمد صنعت به ازای هر نفر دارای دسترسی به </a:t>
                      </a:r>
                      <a:r>
                        <a:rPr lang="fa-IR" sz="1100" u="none" strike="noStrike" dirty="0" smtClean="0">
                          <a:effectLst/>
                          <a:cs typeface="B Nazanin" panose="00000400000000000000" pitchFamily="2" charset="-78"/>
                        </a:rPr>
                        <a:t>اینترنت (دلار)</a:t>
                      </a:r>
                      <a:endParaRPr lang="fa-IR" sz="1100" b="1" i="0" u="none" strike="noStrike" dirty="0">
                        <a:solidFill>
                          <a:srgbClr val="366092"/>
                        </a:solidFill>
                        <a:effectLst/>
                        <a:latin typeface="B Nazanin"/>
                        <a:cs typeface="B Nazanin" panose="00000400000000000000" pitchFamily="2" charset="-78"/>
                      </a:endParaRPr>
                    </a:p>
                  </a:txBody>
                  <a:tcPr marL="8864" marR="8864" marT="8864" marB="0" anchor="ctr"/>
                </a:tc>
              </a:tr>
              <a:tr h="286727">
                <a:tc>
                  <a:txBody>
                    <a:bodyPr/>
                    <a:lstStyle/>
                    <a:p>
                      <a:pPr algn="r" rtl="0" fontAlgn="b"/>
                      <a:r>
                        <a:rPr lang="fa-IR" sz="1100" u="none" strike="noStrike" dirty="0" smtClean="0">
                          <a:effectLst/>
                          <a:cs typeface="B Nazanin" panose="00000400000000000000" pitchFamily="2" charset="-78"/>
                        </a:rPr>
                        <a:t>40</a:t>
                      </a:r>
                      <a:endParaRPr lang="en-US" sz="1100" b="0" i="0" u="none" strike="noStrike" dirty="0">
                        <a:solidFill>
                          <a:srgbClr val="366092"/>
                        </a:solidFill>
                        <a:effectLst/>
                        <a:latin typeface="B Nazanin"/>
                        <a:cs typeface="B Nazanin" panose="00000400000000000000" pitchFamily="2" charset="-78"/>
                      </a:endParaRPr>
                    </a:p>
                  </a:txBody>
                  <a:tcPr marL="10049" marR="10049" marT="10049" marB="0" anchor="b"/>
                </a:tc>
                <a:tc>
                  <a:txBody>
                    <a:bodyPr/>
                    <a:lstStyle/>
                    <a:p>
                      <a:pPr algn="r" rtl="1" fontAlgn="b"/>
                      <a:r>
                        <a:rPr lang="fa-IR" sz="1600" u="none" strike="noStrike" kern="1200" dirty="0">
                          <a:effectLst/>
                          <a:cs typeface="B Nazanin" panose="00000400000000000000" pitchFamily="2" charset="-78"/>
                        </a:rPr>
                        <a:t>شیلی</a:t>
                      </a:r>
                      <a:endParaRPr lang="fa-IR" sz="16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dirty="0">
                          <a:effectLst/>
                          <a:cs typeface="B Nazanin" panose="00000400000000000000" pitchFamily="2" charset="-78"/>
                        </a:rPr>
                        <a:t>17,772,871</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dirty="0">
                          <a:effectLst/>
                          <a:cs typeface="B Nazanin" panose="00000400000000000000" pitchFamily="2" charset="-78"/>
                        </a:rPr>
                        <a:t>12,707,603</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136,214,196</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257,968</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0.05</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7.66</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10.72</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r>
              <a:tr h="286727">
                <a:tc>
                  <a:txBody>
                    <a:bodyPr/>
                    <a:lstStyle/>
                    <a:p>
                      <a:pPr algn="r" rtl="0" fontAlgn="b"/>
                      <a:r>
                        <a:rPr lang="en-US" sz="1100" u="none" strike="noStrike" dirty="0">
                          <a:effectLst/>
                          <a:cs typeface="B Nazanin" panose="00000400000000000000" pitchFamily="2" charset="-78"/>
                        </a:rPr>
                        <a:t>49</a:t>
                      </a:r>
                      <a:endParaRPr lang="en-US" sz="1100" b="0" i="0" u="none" strike="noStrike" dirty="0">
                        <a:solidFill>
                          <a:srgbClr val="366092"/>
                        </a:solidFill>
                        <a:effectLst/>
                        <a:latin typeface="B Nazanin"/>
                        <a:cs typeface="B Nazanin" panose="00000400000000000000" pitchFamily="2" charset="-78"/>
                      </a:endParaRPr>
                    </a:p>
                  </a:txBody>
                  <a:tcPr marL="10049" marR="10049" marT="10049" marB="0" anchor="b">
                    <a:solidFill>
                      <a:schemeClr val="accent5"/>
                    </a:solidFill>
                  </a:tcPr>
                </a:tc>
                <a:tc>
                  <a:txBody>
                    <a:bodyPr/>
                    <a:lstStyle/>
                    <a:p>
                      <a:pPr algn="r" rtl="1" fontAlgn="b"/>
                      <a:r>
                        <a:rPr lang="fa-IR" sz="1600" u="none" strike="noStrike" kern="1200" dirty="0">
                          <a:effectLst/>
                          <a:cs typeface="B Nazanin" panose="00000400000000000000" pitchFamily="2" charset="-78"/>
                        </a:rPr>
                        <a:t>ایران</a:t>
                      </a:r>
                      <a:endParaRPr lang="fa-IR" sz="16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78,470,222</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28,877,042</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123,876,709</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367,098</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0.03</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1.58</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c>
                  <a:txBody>
                    <a:bodyPr/>
                    <a:lstStyle/>
                    <a:p>
                      <a:pPr algn="ctr" rtl="0" fontAlgn="b"/>
                      <a:r>
                        <a:rPr lang="en-US" sz="1100" u="none" strike="noStrike" kern="1200" dirty="0">
                          <a:effectLst/>
                          <a:cs typeface="B Nazanin" panose="00000400000000000000" pitchFamily="2" charset="-78"/>
                        </a:rPr>
                        <a:t>4.29</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solidFill>
                      <a:schemeClr val="accent5"/>
                    </a:solidFill>
                  </a:tcPr>
                </a:tc>
              </a:tr>
              <a:tr h="467249">
                <a:tc>
                  <a:txBody>
                    <a:bodyPr/>
                    <a:lstStyle/>
                    <a:p>
                      <a:pPr algn="r" rtl="0" fontAlgn="b"/>
                      <a:r>
                        <a:rPr lang="en-US" sz="1100" u="none" strike="noStrike">
                          <a:effectLst/>
                          <a:cs typeface="B Nazanin" panose="00000400000000000000" pitchFamily="2" charset="-78"/>
                        </a:rPr>
                        <a:t>50</a:t>
                      </a:r>
                      <a:endParaRPr lang="en-US" sz="1100" b="0" i="0" u="none" strike="noStrike">
                        <a:solidFill>
                          <a:srgbClr val="366092"/>
                        </a:solidFill>
                        <a:effectLst/>
                        <a:latin typeface="B Nazanin"/>
                        <a:cs typeface="B Nazanin" panose="00000400000000000000" pitchFamily="2" charset="-78"/>
                      </a:endParaRPr>
                    </a:p>
                  </a:txBody>
                  <a:tcPr marL="10049" marR="10049" marT="10049" marB="0" anchor="b"/>
                </a:tc>
                <a:tc>
                  <a:txBody>
                    <a:bodyPr/>
                    <a:lstStyle/>
                    <a:p>
                      <a:pPr algn="r" rtl="1" fontAlgn="b"/>
                      <a:r>
                        <a:rPr lang="fa-IR" sz="1600" u="none" strike="noStrike" kern="1200" dirty="0">
                          <a:effectLst/>
                          <a:cs typeface="B Nazanin" panose="00000400000000000000" pitchFamily="2" charset="-78"/>
                        </a:rPr>
                        <a:t>جمهوری چک</a:t>
                      </a:r>
                      <a:endParaRPr lang="fa-IR" sz="16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10,740,468</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8,067,208</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123,051,196</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a:effectLst/>
                          <a:cs typeface="B Nazanin" panose="00000400000000000000" pitchFamily="2" charset="-78"/>
                        </a:rPr>
                        <a:t>205,658</a:t>
                      </a:r>
                      <a:endParaRPr lang="en-US" sz="1100" b="0" i="0" u="none" strike="noStrike" kern="120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dirty="0">
                          <a:effectLst/>
                          <a:cs typeface="B Nazanin" panose="00000400000000000000" pitchFamily="2" charset="-78"/>
                        </a:rPr>
                        <a:t>0.06</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dirty="0">
                          <a:effectLst/>
                          <a:cs typeface="B Nazanin" panose="00000400000000000000" pitchFamily="2" charset="-78"/>
                        </a:rPr>
                        <a:t>11.46</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c>
                  <a:txBody>
                    <a:bodyPr/>
                    <a:lstStyle/>
                    <a:p>
                      <a:pPr algn="ctr" rtl="0" fontAlgn="b"/>
                      <a:r>
                        <a:rPr lang="en-US" sz="1100" u="none" strike="noStrike" kern="1200" dirty="0">
                          <a:effectLst/>
                          <a:cs typeface="B Nazanin" panose="00000400000000000000" pitchFamily="2" charset="-78"/>
                        </a:rPr>
                        <a:t>15.25</a:t>
                      </a:r>
                      <a:endParaRPr lang="en-US" sz="1100" b="0" i="0" u="none" strike="noStrike" kern="1200" dirty="0">
                        <a:solidFill>
                          <a:srgbClr val="366092"/>
                        </a:solidFill>
                        <a:effectLst/>
                        <a:latin typeface="B Nazanin"/>
                        <a:ea typeface="+mn-ea"/>
                        <a:cs typeface="B Nazanin" panose="00000400000000000000" pitchFamily="2" charset="-78"/>
                      </a:endParaRPr>
                    </a:p>
                  </a:txBody>
                  <a:tcPr marL="10049" marR="10049" marT="10049" marB="0" anchor="b"/>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611560" y="317788"/>
            <a:ext cx="8227640" cy="86409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3200" b="0" i="0" u="none" strike="noStrike" kern="1200" cap="none" spc="0" normalizeH="0" baseline="0" noProof="0" dirty="0" smtClean="0">
                <a:ln>
                  <a:noFill/>
                </a:ln>
                <a:solidFill>
                  <a:schemeClr val="tx1"/>
                </a:solidFill>
                <a:effectLst/>
                <a:uLnTx/>
                <a:uFillTx/>
                <a:latin typeface="+mj-lt"/>
                <a:ea typeface="+mj-ea"/>
                <a:cs typeface="B Nazanin" pitchFamily="2" charset="-78"/>
              </a:rPr>
              <a:t>فروش بازی های رایانه ای  ایرانی  در کشور طی چند سال گذشته</a:t>
            </a:r>
            <a:br>
              <a:rPr kumimoji="0" lang="fa-IR" sz="3200" b="0" i="0" u="none" strike="noStrike" kern="1200" cap="none" spc="0" normalizeH="0" baseline="0" noProof="0" dirty="0" smtClean="0">
                <a:ln>
                  <a:noFill/>
                </a:ln>
                <a:solidFill>
                  <a:schemeClr val="tx1"/>
                </a:solidFill>
                <a:effectLst/>
                <a:uLnTx/>
                <a:uFillTx/>
                <a:latin typeface="+mj-lt"/>
                <a:ea typeface="+mj-ea"/>
                <a:cs typeface="B Nazanin" pitchFamily="2" charset="-78"/>
              </a:rPr>
            </a:br>
            <a:r>
              <a:rPr kumimoji="0" lang="fa-IR" sz="3200" b="0" i="1" u="sng" strike="noStrike" kern="1200" cap="none" spc="0" normalizeH="0" baseline="0" noProof="0" dirty="0" smtClean="0">
                <a:ln>
                  <a:noFill/>
                </a:ln>
                <a:solidFill>
                  <a:schemeClr val="tx1"/>
                </a:solidFill>
                <a:effectLst/>
                <a:uLnTx/>
                <a:uFillTx/>
                <a:latin typeface="+mj-lt"/>
                <a:ea typeface="+mj-ea"/>
                <a:cs typeface="B Nazanin" pitchFamily="2" charset="-78"/>
              </a:rPr>
              <a:t>بازی های</a:t>
            </a:r>
            <a:r>
              <a:rPr kumimoji="0" lang="en-US" sz="3200" b="0" i="1" u="sng" strike="noStrike" kern="1200" cap="none" spc="0" normalizeH="0" baseline="0" noProof="0" dirty="0" smtClean="0">
                <a:ln>
                  <a:noFill/>
                </a:ln>
                <a:solidFill>
                  <a:schemeClr val="tx1"/>
                </a:solidFill>
                <a:effectLst/>
                <a:uLnTx/>
                <a:uFillTx/>
                <a:latin typeface="+mj-lt"/>
                <a:ea typeface="+mj-ea"/>
                <a:cs typeface="B Nazanin" pitchFamily="2" charset="-78"/>
              </a:rPr>
              <a:t> PC</a:t>
            </a:r>
            <a:endParaRPr kumimoji="0" lang="fa-IR" sz="3200" b="0" i="1" u="sng" strike="noStrike" kern="1200" cap="none" spc="0" normalizeH="0" baseline="0" noProof="0" dirty="0">
              <a:ln>
                <a:noFill/>
              </a:ln>
              <a:solidFill>
                <a:schemeClr val="tx1"/>
              </a:solidFill>
              <a:effectLst/>
              <a:uLnTx/>
              <a:uFillTx/>
              <a:latin typeface="+mj-lt"/>
              <a:ea typeface="+mj-ea"/>
              <a:cs typeface="B Nazanin" pitchFamily="2" charset="-78"/>
            </a:endParaRPr>
          </a:p>
        </p:txBody>
      </p:sp>
      <p:graphicFrame>
        <p:nvGraphicFramePr>
          <p:cNvPr id="5" name="Content Placeholder 4"/>
          <p:cNvGraphicFramePr>
            <a:graphicFrameLocks/>
          </p:cNvGraphicFramePr>
          <p:nvPr>
            <p:extLst>
              <p:ext uri="{D42A27DB-BD31-4B8C-83A1-F6EECF244321}">
                <p14:modId xmlns:p14="http://schemas.microsoft.com/office/powerpoint/2010/main" val="2031374935"/>
              </p:ext>
            </p:extLst>
          </p:nvPr>
        </p:nvGraphicFramePr>
        <p:xfrm>
          <a:off x="611562" y="2224602"/>
          <a:ext cx="7986711" cy="3235960"/>
        </p:xfrm>
        <a:graphic>
          <a:graphicData uri="http://schemas.openxmlformats.org/drawingml/2006/table">
            <a:tbl>
              <a:tblPr rtl="1" firstRow="1" bandRow="1">
                <a:tableStyleId>{284E427A-3D55-4303-BF80-6455036E1DE7}</a:tableStyleId>
              </a:tblPr>
              <a:tblGrid>
                <a:gridCol w="1740271"/>
                <a:gridCol w="1559169"/>
                <a:gridCol w="4687271"/>
              </a:tblGrid>
              <a:tr h="640080">
                <a:tc>
                  <a:txBody>
                    <a:bodyPr/>
                    <a:lstStyle/>
                    <a:p>
                      <a:pPr algn="ctr" rtl="1"/>
                      <a:r>
                        <a:rPr lang="fa-IR" sz="1800" dirty="0" smtClean="0">
                          <a:cs typeface="B Nazanin" panose="00000400000000000000" pitchFamily="2" charset="-78"/>
                        </a:rPr>
                        <a:t>بازی</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تیراژ</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میزان</a:t>
                      </a:r>
                      <a:r>
                        <a:rPr lang="fa-IR" sz="1800" baseline="0" dirty="0" smtClean="0">
                          <a:cs typeface="B Nazanin" panose="00000400000000000000" pitchFamily="2" charset="-78"/>
                        </a:rPr>
                        <a:t> فروش</a:t>
                      </a:r>
                    </a:p>
                    <a:p>
                      <a:pPr algn="ctr" rtl="1"/>
                      <a:r>
                        <a:rPr lang="fa-IR" sz="1800" baseline="0" dirty="0" smtClean="0">
                          <a:cs typeface="B Nazanin" panose="00000400000000000000" pitchFamily="2" charset="-78"/>
                        </a:rPr>
                        <a:t>(قیمت به طور متوسط 4 هزار تومان)</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گرشاسب</a:t>
                      </a:r>
                    </a:p>
                  </a:txBody>
                  <a:tcPr/>
                </a:tc>
                <a:tc>
                  <a:txBody>
                    <a:bodyPr/>
                    <a:lstStyle/>
                    <a:p>
                      <a:pPr algn="ctr" rtl="1"/>
                      <a:r>
                        <a:rPr lang="fa-IR" sz="1800" dirty="0" smtClean="0">
                          <a:cs typeface="B Nazanin" panose="00000400000000000000" pitchFamily="2" charset="-78"/>
                        </a:rPr>
                        <a:t>۲۶۰ هزار </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1.040.000.000</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گاندو</a:t>
                      </a:r>
                      <a:endParaRPr lang="fa-IR" sz="1800" dirty="0">
                        <a:cs typeface="B Nazanin" panose="000004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۶۰ هزار</a:t>
                      </a:r>
                    </a:p>
                  </a:txBody>
                  <a:tcPr/>
                </a:tc>
                <a:tc>
                  <a:txBody>
                    <a:bodyPr/>
                    <a:lstStyle/>
                    <a:p>
                      <a:pPr algn="ctr" rtl="1"/>
                      <a:r>
                        <a:rPr lang="fa-IR" sz="1800" dirty="0" smtClean="0">
                          <a:cs typeface="B Nazanin" panose="00000400000000000000" pitchFamily="2" charset="-78"/>
                        </a:rPr>
                        <a:t>240.000.000</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سیاره میترا </a:t>
                      </a:r>
                      <a:endParaRPr lang="fa-IR" sz="1800" dirty="0">
                        <a:cs typeface="B Nazanin" panose="000004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۶۰ هزار</a:t>
                      </a:r>
                    </a:p>
                  </a:txBody>
                  <a:tcPr/>
                </a:tc>
                <a:tc>
                  <a:txBody>
                    <a:bodyPr/>
                    <a:lstStyle/>
                    <a:p>
                      <a:pPr algn="ctr" rtl="1"/>
                      <a:r>
                        <a:rPr lang="fa-IR" sz="1800" dirty="0" smtClean="0">
                          <a:cs typeface="B Nazanin" panose="00000400000000000000" pitchFamily="2" charset="-78"/>
                        </a:rPr>
                        <a:t>240.000.000</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شبان</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۵۰ هزار</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200.000.000</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کارگاه علوی </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۵۰ هزار</a:t>
                      </a:r>
                      <a:endParaRPr lang="fa-IR" sz="1800" dirty="0">
                        <a:cs typeface="B Nazanin" panose="000004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Nazanin" panose="00000400000000000000" pitchFamily="2" charset="-78"/>
                        </a:rPr>
                        <a:t>200.000.000</a:t>
                      </a:r>
                    </a:p>
                  </a:txBody>
                  <a:tcPr/>
                </a:tc>
              </a:tr>
              <a:tr h="370840">
                <a:tc>
                  <a:txBody>
                    <a:bodyPr/>
                    <a:lstStyle/>
                    <a:p>
                      <a:pPr algn="ctr" rtl="1"/>
                      <a:r>
                        <a:rPr lang="fa-IR" sz="1800" dirty="0" smtClean="0">
                          <a:cs typeface="B Nazanin" panose="00000400000000000000" pitchFamily="2" charset="-78"/>
                        </a:rPr>
                        <a:t>شتاب در شهر </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۱۴۰ هزار </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560.000.000</a:t>
                      </a:r>
                      <a:endParaRPr lang="fa-IR" sz="1800" dirty="0">
                        <a:cs typeface="B Nazanin" panose="00000400000000000000" pitchFamily="2" charset="-78"/>
                      </a:endParaRPr>
                    </a:p>
                  </a:txBody>
                  <a:tcPr/>
                </a:tc>
              </a:tr>
              <a:tr h="370840">
                <a:tc>
                  <a:txBody>
                    <a:bodyPr/>
                    <a:lstStyle/>
                    <a:p>
                      <a:pPr algn="ctr" rtl="1"/>
                      <a:r>
                        <a:rPr lang="fa-IR" sz="1800" dirty="0" smtClean="0">
                          <a:cs typeface="B Nazanin" panose="00000400000000000000" pitchFamily="2" charset="-78"/>
                        </a:rPr>
                        <a:t>مبارزه در خلیج عدن</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360 هزار</a:t>
                      </a:r>
                      <a:endParaRPr lang="fa-IR" sz="1800" dirty="0">
                        <a:cs typeface="B Nazanin" panose="00000400000000000000" pitchFamily="2" charset="-78"/>
                      </a:endParaRPr>
                    </a:p>
                  </a:txBody>
                  <a:tcPr/>
                </a:tc>
                <a:tc>
                  <a:txBody>
                    <a:bodyPr/>
                    <a:lstStyle/>
                    <a:p>
                      <a:pPr algn="ctr" rtl="1"/>
                      <a:r>
                        <a:rPr lang="fa-IR" sz="1800" dirty="0" smtClean="0">
                          <a:cs typeface="B Nazanin" panose="00000400000000000000" pitchFamily="2" charset="-78"/>
                        </a:rPr>
                        <a:t>1.440.000.000</a:t>
                      </a:r>
                      <a:endParaRPr lang="fa-IR" sz="1800" dirty="0">
                        <a:cs typeface="B Nazanin" panose="00000400000000000000" pitchFamily="2" charset="-78"/>
                      </a:endParaRPr>
                    </a:p>
                  </a:txBody>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4144963"/>
          </a:xfrm>
        </p:spPr>
        <p:txBody>
          <a:bodyPr>
            <a:normAutofit/>
          </a:bodyPr>
          <a:lstStyle/>
          <a:p>
            <a:pPr algn="ctr" rtl="1">
              <a:buNone/>
            </a:pPr>
            <a:r>
              <a:rPr lang="fa-IR" sz="3600" b="1" dirty="0" smtClean="0">
                <a:cs typeface="B Nazanin" pitchFamily="2" charset="-78"/>
              </a:rPr>
              <a:t>نگاهي به دين و اعتقادات و اعمال مذهبي و فضاي مجازي</a:t>
            </a:r>
            <a:endParaRPr lang="en-US" sz="3600" b="1" dirty="0">
              <a:cs typeface="B Nazanin"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4000" b="1" dirty="0" smtClean="0">
                <a:cs typeface="B Nazanin" pitchFamily="2" charset="-78"/>
              </a:rPr>
              <a:t>پايگاه هاي اينترنتي اماكن متبركه مسلمانان</a:t>
            </a:r>
            <a:endParaRPr lang="en-US" sz="4000" b="1" dirty="0">
              <a:cs typeface="B Nazanin" pitchFamily="2" charset="-78"/>
            </a:endParaRPr>
          </a:p>
        </p:txBody>
      </p:sp>
      <p:sp>
        <p:nvSpPr>
          <p:cNvPr id="3" name="Content Placeholder 2"/>
          <p:cNvSpPr>
            <a:spLocks noGrp="1"/>
          </p:cNvSpPr>
          <p:nvPr>
            <p:ph idx="1"/>
          </p:nvPr>
        </p:nvSpPr>
        <p:spPr/>
        <p:txBody>
          <a:bodyPr>
            <a:normAutofit/>
          </a:bodyPr>
          <a:lstStyle/>
          <a:p>
            <a:pPr algn="just" rtl="1"/>
            <a:r>
              <a:rPr lang="fa-IR" sz="2800" dirty="0" smtClean="0">
                <a:cs typeface="B Nazanin" pitchFamily="2" charset="-78"/>
              </a:rPr>
              <a:t>در حال حاضر، تقریبا تمامی اماکن مهم و مقدس مسلمانان و به‌ویژه حرم مطهر پیشوایان مذهب تشیع، دارای پایگاه‌های اینترنتی پرمحتوایی است که با جذابیت و امکاناتی مناسب به معرفی، اطلاع‌رسانی و ارائۀ محتوا می‌پردازد. به عنوان نمونه می‌توان به پایگاه‌های </a:t>
            </a:r>
            <a:r>
              <a:rPr lang="fa-IR" sz="2800" dirty="0" smtClean="0">
                <a:cs typeface="B Nazanin" pitchFamily="2" charset="-78"/>
                <a:hlinkClick r:id="rId2"/>
              </a:rPr>
              <a:t>مسجد الحرام و مسجد النبی</a:t>
            </a:r>
            <a:r>
              <a:rPr lang="fa-IR" sz="2800" dirty="0" smtClean="0">
                <a:cs typeface="B Nazanin" pitchFamily="2" charset="-78"/>
              </a:rPr>
              <a:t> (صلی الله علیه و آله)، </a:t>
            </a:r>
            <a:r>
              <a:rPr lang="fa-IR" sz="2800" dirty="0" smtClean="0">
                <a:cs typeface="B Nazanin" pitchFamily="2" charset="-78"/>
                <a:hlinkClick r:id="rId3"/>
              </a:rPr>
              <a:t>حرم امام علی</a:t>
            </a:r>
            <a:r>
              <a:rPr lang="fa-IR" sz="2800" dirty="0" smtClean="0">
                <a:cs typeface="B Nazanin" pitchFamily="2" charset="-78"/>
              </a:rPr>
              <a:t> (علیه‌السلام)، </a:t>
            </a:r>
            <a:r>
              <a:rPr lang="fa-IR" sz="2800" dirty="0" smtClean="0">
                <a:cs typeface="B Nazanin" pitchFamily="2" charset="-78"/>
                <a:hlinkClick r:id="rId4"/>
              </a:rPr>
              <a:t>حرم امام حسین </a:t>
            </a:r>
            <a:r>
              <a:rPr lang="fa-IR" sz="2800" dirty="0" smtClean="0">
                <a:cs typeface="B Nazanin" pitchFamily="2" charset="-78"/>
              </a:rPr>
              <a:t>(علیه‌السلام)، </a:t>
            </a:r>
            <a:r>
              <a:rPr lang="fa-IR" sz="2800" dirty="0" smtClean="0">
                <a:cs typeface="B Nazanin" pitchFamily="2" charset="-78"/>
                <a:hlinkClick r:id="rId5"/>
              </a:rPr>
              <a:t>آستان قدس رضوی</a:t>
            </a:r>
            <a:r>
              <a:rPr lang="fa-IR" sz="2800" dirty="0" smtClean="0">
                <a:cs typeface="B Nazanin" pitchFamily="2" charset="-78"/>
              </a:rPr>
              <a:t> (علیه‌السلام)، </a:t>
            </a:r>
            <a:r>
              <a:rPr lang="fa-IR" sz="2800" dirty="0" smtClean="0">
                <a:cs typeface="B Nazanin" pitchFamily="2" charset="-78"/>
                <a:hlinkClick r:id="rId6"/>
              </a:rPr>
              <a:t>حرم حضرت معصومه</a:t>
            </a:r>
            <a:r>
              <a:rPr lang="fa-IR" sz="2800" dirty="0" smtClean="0">
                <a:cs typeface="B Nazanin" pitchFamily="2" charset="-78"/>
              </a:rPr>
              <a:t> (سلام الله علیها)، </a:t>
            </a:r>
            <a:r>
              <a:rPr lang="fa-IR" sz="2800" dirty="0" smtClean="0">
                <a:cs typeface="B Nazanin" pitchFamily="2" charset="-78"/>
                <a:hlinkClick r:id="rId7"/>
              </a:rPr>
              <a:t>حرم حضرت شاهچراغ </a:t>
            </a:r>
            <a:r>
              <a:rPr lang="fa-IR" sz="2800" dirty="0" smtClean="0">
                <a:cs typeface="B Nazanin" pitchFamily="2" charset="-78"/>
              </a:rPr>
              <a:t>(علیه‌السلام) و </a:t>
            </a:r>
            <a:r>
              <a:rPr lang="fa-IR" sz="2800" dirty="0" smtClean="0">
                <a:cs typeface="B Nazanin" pitchFamily="2" charset="-78"/>
                <a:hlinkClick r:id="rId8"/>
              </a:rPr>
              <a:t>حرم حضرت عبدالعظیم</a:t>
            </a:r>
            <a:r>
              <a:rPr lang="fa-IR" sz="2800" dirty="0" smtClean="0">
                <a:cs typeface="B Nazanin" pitchFamily="2" charset="-78"/>
              </a:rPr>
              <a:t> (علیه‌السلام) اشاره کرد.</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839200" cy="5973763"/>
          </a:xfrm>
        </p:spPr>
        <p:txBody>
          <a:bodyPr>
            <a:noAutofit/>
          </a:bodyPr>
          <a:lstStyle/>
          <a:p>
            <a:pPr algn="just" rtl="1"/>
            <a:r>
              <a:rPr lang="fa-IR" sz="2400" dirty="0" smtClean="0">
                <a:cs typeface="B Nazanin" pitchFamily="2" charset="-78"/>
                <a:hlinkClick r:id="rId2"/>
              </a:rPr>
              <a:t>تصاویر زندۀ حرمین شریفین</a:t>
            </a:r>
            <a:r>
              <a:rPr lang="fa-IR" sz="2400" dirty="0" smtClean="0">
                <a:cs typeface="B Nazanin" pitchFamily="2" charset="-78"/>
              </a:rPr>
              <a:t> در سرزمین وحی، </a:t>
            </a:r>
            <a:r>
              <a:rPr lang="fa-IR" sz="2400" dirty="0" smtClean="0">
                <a:cs typeface="B Nazanin" pitchFamily="2" charset="-78"/>
                <a:hlinkClick r:id="rId3"/>
              </a:rPr>
              <a:t>پخش زنده از حرم امیرالمؤمنین</a:t>
            </a:r>
            <a:r>
              <a:rPr lang="fa-IR" sz="2400" dirty="0" smtClean="0">
                <a:cs typeface="B Nazanin" pitchFamily="2" charset="-78"/>
              </a:rPr>
              <a:t> (علیه‌السلام)، </a:t>
            </a:r>
            <a:r>
              <a:rPr lang="fa-IR" sz="2400" dirty="0" smtClean="0">
                <a:cs typeface="B Nazanin" pitchFamily="2" charset="-78"/>
                <a:hlinkClick r:id="rId4"/>
              </a:rPr>
              <a:t>پخش زندۀ ضریح امام حسین </a:t>
            </a:r>
            <a:r>
              <a:rPr lang="fa-IR" sz="2400" dirty="0" smtClean="0">
                <a:cs typeface="B Nazanin" pitchFamily="2" charset="-78"/>
              </a:rPr>
              <a:t>(علیه‌السلام) و </a:t>
            </a:r>
            <a:r>
              <a:rPr lang="fa-IR" sz="2400" dirty="0" smtClean="0">
                <a:cs typeface="B Nazanin" pitchFamily="2" charset="-78"/>
                <a:hlinkClick r:id="rId5"/>
              </a:rPr>
              <a:t>پخش زنده از حرم امام رضا </a:t>
            </a:r>
            <a:r>
              <a:rPr lang="fa-IR" sz="2400" dirty="0" smtClean="0">
                <a:cs typeface="B Nazanin" pitchFamily="2" charset="-78"/>
              </a:rPr>
              <a:t>(علیه‌السلام) را مي توان مشاهده کرد. </a:t>
            </a:r>
          </a:p>
          <a:p>
            <a:pPr algn="just" rtl="1"/>
            <a:r>
              <a:rPr lang="fa-IR" sz="2400" dirty="0" smtClean="0">
                <a:cs typeface="B Nazanin" pitchFamily="2" charset="-78"/>
              </a:rPr>
              <a:t>پایگاه اینترنتی حرم امام حسین (علیه‌السلام) و </a:t>
            </a:r>
            <a:r>
              <a:rPr lang="fa-IR" sz="2400" dirty="0" smtClean="0">
                <a:cs typeface="B Nazanin" pitchFamily="2" charset="-78"/>
                <a:hlinkClick r:id="rId6"/>
              </a:rPr>
              <a:t>پایگاه حرم حضرت اباالفضل العباس </a:t>
            </a:r>
            <a:r>
              <a:rPr lang="fa-IR" sz="2400" dirty="0" smtClean="0">
                <a:cs typeface="B Nazanin" pitchFamily="2" charset="-78"/>
              </a:rPr>
              <a:t>(علیه‌السلام) علاوه بر این امکان رایج، در اقدامی ابتکاری، خدمات مجازی را با واقعیت فیزیکی پیوند زده و شرایطی ایجاد کرده ‌است تا مشتاقان بتوانند با ثبت‌نام در </a:t>
            </a:r>
            <a:r>
              <a:rPr lang="fa-IR" sz="2400" dirty="0" smtClean="0">
                <a:cs typeface="B Nazanin" pitchFamily="2" charset="-78"/>
                <a:hlinkClick r:id="rId7"/>
              </a:rPr>
              <a:t>بخش زیارت نیابی</a:t>
            </a:r>
            <a:r>
              <a:rPr lang="fa-IR" sz="2400" dirty="0" smtClean="0">
                <a:cs typeface="B Nazanin" pitchFamily="2" charset="-78"/>
              </a:rPr>
              <a:t>، به خادمان حرم نیابت دهند و آنها واقعا از جانب آنان به‌صورت فیزیکی زیارت کنند. در این بخش اسامی هزاران تن از مشتاقان از مناطق گوناگون جهان به‌چشم می‌خورد که در صف انتظار برای زیارت نیابی هستند.</a:t>
            </a:r>
          </a:p>
          <a:p>
            <a:pPr algn="just" rtl="1"/>
            <a:r>
              <a:rPr lang="fa-IR" sz="2400" dirty="0" smtClean="0">
                <a:cs typeface="B Nazanin" pitchFamily="2" charset="-78"/>
              </a:rPr>
              <a:t>غیر از موضوع زیارت، ظاهرا هیچ امکان و فعالیتی فراتر از جنبه‌های اطلاع‌رسانی در این پایگاه‌ها وجود ندارد و </a:t>
            </a:r>
            <a:r>
              <a:rPr lang="fa-IR" sz="2400" dirty="0" smtClean="0">
                <a:cs typeface="B Nazanin" pitchFamily="2" charset="-78"/>
                <a:hlinkClick r:id="rId8"/>
              </a:rPr>
              <a:t>تالار گفتگویی</a:t>
            </a:r>
            <a:r>
              <a:rPr lang="fa-IR" sz="2400" dirty="0" smtClean="0">
                <a:cs typeface="B Nazanin" pitchFamily="2" charset="-78"/>
              </a:rPr>
              <a:t> که در پایگاه آستان قدس رضوی (علیه‌السلام) ایجاد شده نیز کاملا بی‌رونق و غیر فعال است. این در حالی است که در پایگاه‌های اینترنتی نهادهای مذهبی دیگر ادیان، نشانه‌های بیشتری از سطوح بالاتر فعالیت در فضای مجازی به‌چشم می‌خورد. به عنوان مثال، در پایگاه اینترنتی </a:t>
            </a:r>
            <a:r>
              <a:rPr lang="fa-IR" sz="2400" dirty="0" smtClean="0">
                <a:cs typeface="B Nazanin" pitchFamily="2" charset="-78"/>
                <a:hlinkClick r:id="rId9"/>
              </a:rPr>
              <a:t>کلیسای مجازی</a:t>
            </a:r>
            <a:r>
              <a:rPr lang="fa-IR" sz="2400" dirty="0" smtClean="0">
                <a:cs typeface="B Nazanin" pitchFamily="2" charset="-78"/>
              </a:rPr>
              <a:t> که تنها مسیحیان ایران را پوشش می‌دهد، بخش‌های متنوعی برای انجام عبادت، جلسات موعظه و بحث و گفتگوی آن‌لاین پیش‌بینی شده است. </a:t>
            </a:r>
            <a:endParaRPr lang="en-US" sz="2400" dirty="0">
              <a:cs typeface="B Nazanin"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096000"/>
          </a:xfrm>
        </p:spPr>
        <p:txBody>
          <a:bodyPr>
            <a:noAutofit/>
          </a:bodyPr>
          <a:lstStyle/>
          <a:p>
            <a:pPr algn="just" rtl="1"/>
            <a:r>
              <a:rPr lang="ar-SA" sz="2800" dirty="0" smtClean="0">
                <a:cs typeface="B Nazanin" pitchFamily="2" charset="-78"/>
              </a:rPr>
              <a:t>كم </a:t>
            </a:r>
            <a:r>
              <a:rPr lang="ar-SA" sz="2800" dirty="0">
                <a:cs typeface="B Nazanin" pitchFamily="2" charset="-78"/>
              </a:rPr>
              <a:t>رنگ شدن </a:t>
            </a:r>
            <a:r>
              <a:rPr lang="ar-SA" sz="2800" b="1" dirty="0">
                <a:solidFill>
                  <a:srgbClr val="FF0000"/>
                </a:solidFill>
                <a:cs typeface="B Nazanin" pitchFamily="2" charset="-78"/>
              </a:rPr>
              <a:t>رابطه مكان با هويت ديني </a:t>
            </a:r>
            <a:r>
              <a:rPr lang="ar-SA" sz="2800" dirty="0">
                <a:cs typeface="B Nazanin" pitchFamily="2" charset="-78"/>
              </a:rPr>
              <a:t>است و مبنايي كه پيروان برخي اديان از آن براي تقويت بيگانه هراسي بهره مي گيرند، كم رنگ شده است. </a:t>
            </a:r>
            <a:endParaRPr lang="en-US" sz="2800" dirty="0">
              <a:cs typeface="B Nazanin" pitchFamily="2" charset="-78"/>
            </a:endParaRPr>
          </a:p>
          <a:p>
            <a:pPr algn="just" rtl="1"/>
            <a:r>
              <a:rPr lang="ar-SA" sz="2800" dirty="0" smtClean="0">
                <a:cs typeface="B Nazanin" pitchFamily="2" charset="-78"/>
              </a:rPr>
              <a:t>فناوري جديد</a:t>
            </a:r>
            <a:r>
              <a:rPr lang="en-US" sz="2800" dirty="0" smtClean="0">
                <a:cs typeface="B Nazanin" pitchFamily="2" charset="-78"/>
              </a:rPr>
              <a:t> </a:t>
            </a:r>
            <a:r>
              <a:rPr lang="fa-IR" sz="2800" dirty="0" smtClean="0">
                <a:cs typeface="B Nazanin" pitchFamily="2" charset="-78"/>
              </a:rPr>
              <a:t>می تواند </a:t>
            </a:r>
            <a:r>
              <a:rPr lang="ar-SA" sz="2800" b="1" dirty="0" smtClean="0">
                <a:solidFill>
                  <a:srgbClr val="FF0000"/>
                </a:solidFill>
                <a:cs typeface="B Nazanin" pitchFamily="2" charset="-78"/>
              </a:rPr>
              <a:t>تغيير </a:t>
            </a:r>
            <a:r>
              <a:rPr lang="ar-SA" sz="2800" b="1" dirty="0">
                <a:solidFill>
                  <a:srgbClr val="FF0000"/>
                </a:solidFill>
                <a:cs typeface="B Nazanin" pitchFamily="2" charset="-78"/>
              </a:rPr>
              <a:t>و تحول فرهنگي گسترده </a:t>
            </a:r>
            <a:r>
              <a:rPr lang="ar-SA" sz="2800" dirty="0">
                <a:cs typeface="B Nazanin" pitchFamily="2" charset="-78"/>
              </a:rPr>
              <a:t>اي را دربرداشته و چالش هايي را در برابر دين سنتي قرار </a:t>
            </a:r>
            <a:r>
              <a:rPr lang="ar-SA" sz="2800" dirty="0" smtClean="0">
                <a:cs typeface="B Nazanin" pitchFamily="2" charset="-78"/>
              </a:rPr>
              <a:t>د</a:t>
            </a:r>
            <a:r>
              <a:rPr lang="fa-IR" sz="2800" dirty="0" smtClean="0">
                <a:cs typeface="B Nazanin" pitchFamily="2" charset="-78"/>
              </a:rPr>
              <a:t>هد . </a:t>
            </a:r>
            <a:r>
              <a:rPr lang="ar-SA" sz="2800" dirty="0" smtClean="0">
                <a:cs typeface="B Nazanin" pitchFamily="2" charset="-78"/>
              </a:rPr>
              <a:t>مثال </a:t>
            </a:r>
            <a:r>
              <a:rPr lang="ar-SA" sz="2800" dirty="0">
                <a:cs typeface="B Nazanin" pitchFamily="2" charset="-78"/>
              </a:rPr>
              <a:t>فناوري ارتباطات چاپي، دين را در اروپا متحول كرد و ظهور مارتين لوتر و پروتستانتيسم و بهره گيري از رسانه كتاب در قرن شانزدهم، بيان خطابه اي سنتي كليساي كاتوليك را تضعيف نمود. </a:t>
            </a:r>
            <a:endParaRPr lang="en-US" sz="2800" dirty="0">
              <a:cs typeface="B Nazanin" pitchFamily="2" charset="-78"/>
            </a:endParaRPr>
          </a:p>
          <a:p>
            <a:pPr algn="just" rtl="1"/>
            <a:r>
              <a:rPr lang="ar-SA" sz="2800" dirty="0" smtClean="0">
                <a:cs typeface="B Nazanin" pitchFamily="2" charset="-78"/>
              </a:rPr>
              <a:t>با </a:t>
            </a:r>
            <a:r>
              <a:rPr lang="ar-SA" sz="2800" dirty="0">
                <a:cs typeface="B Nazanin" pitchFamily="2" charset="-78"/>
              </a:rPr>
              <a:t>اين حال روشن نيست كه فناوري ارتباطات به تنهايي بتواند آينده دين را تغيير دهد. فناوريهاي ارتباطي مانند راديو و تلويزيون ها نيز عرضه شدند، ولي تاثير اوليه آنها بر دين در مقايسه با چاپ ناچيز بود. با پديد آمدن و گسترش فضاي مجازي، حضور دين در اين فضا نيز به تدريج گسترش يافته است. </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fa-IR" dirty="0" smtClean="0">
                <a:cs typeface="B Nazanin" pitchFamily="2" charset="-78"/>
              </a:rPr>
              <a:t>مساجد اينترنتي</a:t>
            </a:r>
            <a:endParaRPr lang="en-US" dirty="0">
              <a:cs typeface="B Nazanin" pitchFamily="2" charset="-78"/>
            </a:endParaRPr>
          </a:p>
        </p:txBody>
      </p:sp>
      <p:pic>
        <p:nvPicPr>
          <p:cNvPr id="64514" name="Picture 2" descr="G:\New Picture (9).bmp"/>
          <p:cNvPicPr>
            <a:picLocks noGrp="1" noChangeAspect="1" noChangeArrowheads="1"/>
          </p:cNvPicPr>
          <p:nvPr>
            <p:ph idx="1"/>
          </p:nvPr>
        </p:nvPicPr>
        <p:blipFill>
          <a:blip r:embed="rId2"/>
          <a:srcRect/>
          <a:stretch>
            <a:fillRect/>
          </a:stretch>
        </p:blipFill>
        <p:spPr bwMode="auto">
          <a:xfrm>
            <a:off x="152400" y="1295400"/>
            <a:ext cx="4114800" cy="2895600"/>
          </a:xfrm>
          <a:prstGeom prst="rect">
            <a:avLst/>
          </a:prstGeom>
          <a:noFill/>
        </p:spPr>
      </p:pic>
      <p:pic>
        <p:nvPicPr>
          <p:cNvPr id="64515" name="Picture 3" descr="G:\New Picture (8).bmp"/>
          <p:cNvPicPr>
            <a:picLocks noChangeAspect="1" noChangeArrowheads="1"/>
          </p:cNvPicPr>
          <p:nvPr/>
        </p:nvPicPr>
        <p:blipFill>
          <a:blip r:embed="rId3"/>
          <a:srcRect/>
          <a:stretch>
            <a:fillRect/>
          </a:stretch>
        </p:blipFill>
        <p:spPr bwMode="auto">
          <a:xfrm>
            <a:off x="4800600" y="1219200"/>
            <a:ext cx="4343400" cy="2971800"/>
          </a:xfrm>
          <a:prstGeom prst="rect">
            <a:avLst/>
          </a:prstGeom>
          <a:noFill/>
        </p:spPr>
      </p:pic>
      <p:pic>
        <p:nvPicPr>
          <p:cNvPr id="64516" name="Picture 4" descr="G:\New Picture (10).bmp"/>
          <p:cNvPicPr>
            <a:picLocks noChangeAspect="1" noChangeArrowheads="1"/>
          </p:cNvPicPr>
          <p:nvPr/>
        </p:nvPicPr>
        <p:blipFill>
          <a:blip r:embed="rId4"/>
          <a:srcRect/>
          <a:stretch>
            <a:fillRect/>
          </a:stretch>
        </p:blipFill>
        <p:spPr bwMode="auto">
          <a:xfrm>
            <a:off x="2133600" y="4267200"/>
            <a:ext cx="4267200" cy="25908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lstStyle/>
          <a:p>
            <a:r>
              <a:rPr lang="fa-IR" dirty="0" smtClean="0">
                <a:cs typeface="B Nazanin" pitchFamily="2" charset="-78"/>
              </a:rPr>
              <a:t>مساجد اينترنتي</a:t>
            </a:r>
            <a:endParaRPr lang="en-US" dirty="0">
              <a:cs typeface="B Nazanin" pitchFamily="2" charset="-78"/>
            </a:endParaRPr>
          </a:p>
        </p:txBody>
      </p:sp>
      <p:pic>
        <p:nvPicPr>
          <p:cNvPr id="65538" name="Picture 2" descr="G:\New Picture (7).bmp"/>
          <p:cNvPicPr>
            <a:picLocks noGrp="1" noChangeAspect="1" noChangeArrowheads="1"/>
          </p:cNvPicPr>
          <p:nvPr>
            <p:ph idx="1"/>
          </p:nvPr>
        </p:nvPicPr>
        <p:blipFill>
          <a:blip r:embed="rId2"/>
          <a:srcRect/>
          <a:stretch>
            <a:fillRect/>
          </a:stretch>
        </p:blipFill>
        <p:spPr bwMode="auto">
          <a:xfrm>
            <a:off x="0" y="2057400"/>
            <a:ext cx="5638800" cy="2514600"/>
          </a:xfrm>
          <a:prstGeom prst="rect">
            <a:avLst/>
          </a:prstGeom>
          <a:noFill/>
        </p:spPr>
      </p:pic>
      <p:pic>
        <p:nvPicPr>
          <p:cNvPr id="65539" name="Picture 3" descr="G:\New Picture (2).bmp"/>
          <p:cNvPicPr>
            <a:picLocks noChangeAspect="1" noChangeArrowheads="1"/>
          </p:cNvPicPr>
          <p:nvPr/>
        </p:nvPicPr>
        <p:blipFill>
          <a:blip r:embed="rId3"/>
          <a:srcRect/>
          <a:stretch>
            <a:fillRect/>
          </a:stretch>
        </p:blipFill>
        <p:spPr bwMode="auto">
          <a:xfrm>
            <a:off x="3276600" y="4250128"/>
            <a:ext cx="5867400" cy="2607872"/>
          </a:xfrm>
          <a:prstGeom prst="rect">
            <a:avLst/>
          </a:prstGeom>
          <a:noFill/>
        </p:spPr>
      </p:pic>
      <p:pic>
        <p:nvPicPr>
          <p:cNvPr id="65540" name="Picture 4" descr="G:\New Picture (1).bmp"/>
          <p:cNvPicPr>
            <a:picLocks noChangeAspect="1" noChangeArrowheads="1"/>
          </p:cNvPicPr>
          <p:nvPr/>
        </p:nvPicPr>
        <p:blipFill>
          <a:blip r:embed="rId4"/>
          <a:srcRect/>
          <a:stretch>
            <a:fillRect/>
          </a:stretch>
        </p:blipFill>
        <p:spPr bwMode="auto">
          <a:xfrm>
            <a:off x="4139031" y="914400"/>
            <a:ext cx="5004971" cy="22860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944562"/>
          </a:xfrm>
        </p:spPr>
        <p:txBody>
          <a:bodyPr/>
          <a:lstStyle/>
          <a:p>
            <a:r>
              <a:rPr lang="fa-IR" dirty="0" smtClean="0">
                <a:cs typeface="B Nazanin" pitchFamily="2" charset="-78"/>
              </a:rPr>
              <a:t>زيارت اماكن متبركه</a:t>
            </a:r>
            <a:endParaRPr lang="en-US" dirty="0">
              <a:cs typeface="B Nazanin" pitchFamily="2" charset="-78"/>
            </a:endParaRPr>
          </a:p>
        </p:txBody>
      </p:sp>
      <p:pic>
        <p:nvPicPr>
          <p:cNvPr id="67586" name="Picture 2" descr="G:\New Picture (4).bmp"/>
          <p:cNvPicPr>
            <a:picLocks noGrp="1" noChangeAspect="1" noChangeArrowheads="1"/>
          </p:cNvPicPr>
          <p:nvPr>
            <p:ph idx="1"/>
          </p:nvPr>
        </p:nvPicPr>
        <p:blipFill>
          <a:blip r:embed="rId2" cstate="print"/>
          <a:srcRect/>
          <a:stretch>
            <a:fillRect/>
          </a:stretch>
        </p:blipFill>
        <p:spPr bwMode="auto">
          <a:xfrm>
            <a:off x="0" y="1143000"/>
            <a:ext cx="5638800" cy="3048000"/>
          </a:xfrm>
          <a:prstGeom prst="rect">
            <a:avLst/>
          </a:prstGeom>
          <a:noFill/>
        </p:spPr>
      </p:pic>
      <p:pic>
        <p:nvPicPr>
          <p:cNvPr id="67587" name="Picture 3" descr="G:\New Picture (3).bmp"/>
          <p:cNvPicPr>
            <a:picLocks noChangeAspect="1" noChangeArrowheads="1"/>
          </p:cNvPicPr>
          <p:nvPr/>
        </p:nvPicPr>
        <p:blipFill>
          <a:blip r:embed="rId3"/>
          <a:srcRect/>
          <a:stretch>
            <a:fillRect/>
          </a:stretch>
        </p:blipFill>
        <p:spPr bwMode="auto">
          <a:xfrm>
            <a:off x="2514600" y="3810000"/>
            <a:ext cx="6629400" cy="30480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40"/>
            <a:ext cx="8229600" cy="1020762"/>
          </a:xfrm>
        </p:spPr>
        <p:txBody>
          <a:bodyPr>
            <a:normAutofit/>
          </a:bodyPr>
          <a:lstStyle/>
          <a:p>
            <a:pPr rtl="1"/>
            <a:r>
              <a:rPr lang="fa-IR" sz="4000" b="1" dirty="0" smtClean="0">
                <a:cs typeface="B Nazanin" pitchFamily="2" charset="-78"/>
              </a:rPr>
              <a:t>كليساي اينترنتي</a:t>
            </a:r>
            <a:endParaRPr lang="en-US" sz="4000" b="1" dirty="0">
              <a:cs typeface="B Nazanin" pitchFamily="2" charset="-78"/>
            </a:endParaRPr>
          </a:p>
        </p:txBody>
      </p:sp>
      <p:pic>
        <p:nvPicPr>
          <p:cNvPr id="66562" name="Picture 2" descr="G:\New Picture (6).bmp"/>
          <p:cNvPicPr>
            <a:picLocks noGrp="1" noChangeAspect="1" noChangeArrowheads="1"/>
          </p:cNvPicPr>
          <p:nvPr>
            <p:ph idx="1"/>
          </p:nvPr>
        </p:nvPicPr>
        <p:blipFill>
          <a:blip r:embed="rId2"/>
          <a:srcRect/>
          <a:stretch>
            <a:fillRect/>
          </a:stretch>
        </p:blipFill>
        <p:spPr bwMode="auto">
          <a:xfrm>
            <a:off x="4800600" y="1752601"/>
            <a:ext cx="4191000" cy="2432957"/>
          </a:xfrm>
          <a:prstGeom prst="rect">
            <a:avLst/>
          </a:prstGeom>
          <a:noFill/>
        </p:spPr>
      </p:pic>
      <p:pic>
        <p:nvPicPr>
          <p:cNvPr id="66563" name="Picture 3" descr="G:\New Picture (5).bmp"/>
          <p:cNvPicPr>
            <a:picLocks noChangeAspect="1" noChangeArrowheads="1"/>
          </p:cNvPicPr>
          <p:nvPr/>
        </p:nvPicPr>
        <p:blipFill>
          <a:blip r:embed="rId3"/>
          <a:srcRect/>
          <a:stretch>
            <a:fillRect/>
          </a:stretch>
        </p:blipFill>
        <p:spPr bwMode="auto">
          <a:xfrm>
            <a:off x="152400" y="3733800"/>
            <a:ext cx="5334000" cy="2821704"/>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fa-IR" dirty="0" smtClean="0">
                <a:cs typeface="B Nazanin" pitchFamily="2" charset="-78"/>
              </a:rPr>
              <a:t>نمونه هايي از تحريف در ويكي پديا</a:t>
            </a:r>
            <a:r>
              <a:rPr lang="en-US" dirty="0" smtClean="0">
                <a:cs typeface="B Nazanin" pitchFamily="2" charset="-78"/>
              </a:rPr>
              <a:t/>
            </a:r>
            <a:br>
              <a:rPr lang="en-US" dirty="0" smtClean="0">
                <a:cs typeface="B Nazanin" pitchFamily="2" charset="-78"/>
              </a:rPr>
            </a:br>
            <a:endParaRPr lang="en-US" dirty="0"/>
          </a:p>
        </p:txBody>
      </p:sp>
      <p:sp>
        <p:nvSpPr>
          <p:cNvPr id="4" name="Oval 3"/>
          <p:cNvSpPr/>
          <p:nvPr/>
        </p:nvSpPr>
        <p:spPr bwMode="auto">
          <a:xfrm>
            <a:off x="3124204" y="2590801"/>
            <a:ext cx="2172857" cy="1942745"/>
          </a:xfrm>
          <a:prstGeom prst="ellipse">
            <a:avLst/>
          </a:prstGeom>
          <a:noFill/>
          <a:ln w="57150" cap="flat" cmpd="sng" algn="ctr">
            <a:solidFill>
              <a:srgbClr val="C00000"/>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endParaRPr kumimoji="0" 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cs typeface="Arial" charset="0"/>
            </a:endParaRPr>
          </a:p>
        </p:txBody>
      </p:sp>
      <p:pic>
        <p:nvPicPr>
          <p:cNvPr id="5"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05200" y="2743200"/>
            <a:ext cx="1403920" cy="1679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1"/>
          <p:cNvSpPr txBox="1">
            <a:spLocks noGrp="1"/>
          </p:cNvSpPr>
          <p:nvPr>
            <p:ph idx="1"/>
          </p:nvPr>
        </p:nvSpPr>
        <p:spPr>
          <a:prstGeom prst="rect">
            <a:avLst/>
          </a:prstGeom>
          <a:noFill/>
          <a:ln>
            <a:noFill/>
          </a:ln>
        </p:spPr>
        <p:txBody>
          <a:bodyPr>
            <a:noAutofit/>
          </a:bodyPr>
          <a:lstStyle>
            <a:lvl1pPr algn="ctr" rtl="1" fontAlgn="base">
              <a:spcBef>
                <a:spcPct val="0"/>
              </a:spcBef>
              <a:spcAft>
                <a:spcPct val="0"/>
              </a:spcAft>
              <a:defRPr sz="4400">
                <a:solidFill>
                  <a:schemeClr val="tx2"/>
                </a:solidFill>
                <a:latin typeface="+mj-lt"/>
                <a:ea typeface="+mj-ea"/>
                <a:cs typeface="+mj-cs"/>
              </a:defRPr>
            </a:lvl1pPr>
            <a:lvl2pPr algn="ctr" rtl="1" fontAlgn="base">
              <a:spcBef>
                <a:spcPct val="0"/>
              </a:spcBef>
              <a:spcAft>
                <a:spcPct val="0"/>
              </a:spcAft>
              <a:defRPr sz="4400">
                <a:solidFill>
                  <a:schemeClr val="tx2"/>
                </a:solidFill>
                <a:latin typeface="Arial" charset="0"/>
                <a:cs typeface="Arial" charset="0"/>
              </a:defRPr>
            </a:lvl2pPr>
            <a:lvl3pPr algn="ctr" rtl="1" fontAlgn="base">
              <a:spcBef>
                <a:spcPct val="0"/>
              </a:spcBef>
              <a:spcAft>
                <a:spcPct val="0"/>
              </a:spcAft>
              <a:defRPr sz="4400">
                <a:solidFill>
                  <a:schemeClr val="tx2"/>
                </a:solidFill>
                <a:latin typeface="Arial" charset="0"/>
                <a:cs typeface="Arial" charset="0"/>
              </a:defRPr>
            </a:lvl3pPr>
            <a:lvl4pPr algn="ctr" rtl="1" fontAlgn="base">
              <a:spcBef>
                <a:spcPct val="0"/>
              </a:spcBef>
              <a:spcAft>
                <a:spcPct val="0"/>
              </a:spcAft>
              <a:defRPr sz="4400">
                <a:solidFill>
                  <a:schemeClr val="tx2"/>
                </a:solidFill>
                <a:latin typeface="Arial" charset="0"/>
                <a:cs typeface="Arial" charset="0"/>
              </a:defRPr>
            </a:lvl4pPr>
            <a:lvl5pPr algn="ctr" rtl="1" fontAlgn="base">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fontAlgn="auto">
              <a:lnSpc>
                <a:spcPct val="100000"/>
              </a:lnSpc>
              <a:spcAft>
                <a:spcPts val="0"/>
              </a:spcAft>
              <a:buNone/>
              <a:defRPr/>
            </a:pPr>
            <a:r>
              <a:rPr lang="fa-IR" sz="2400" b="0" kern="0" dirty="0" smtClean="0">
                <a:effectLst/>
                <a:latin typeface="IranNastaliq" pitchFamily="2" charset="0"/>
                <a:cs typeface="B Titr" pitchFamily="2" charset="-78"/>
              </a:rPr>
              <a:t>پربازدیدترین دانشنامه فضای مجازی</a:t>
            </a:r>
            <a:endParaRPr lang="en-US" sz="2400" b="1" kern="0" dirty="0">
              <a:solidFill>
                <a:srgbClr val="0000FF"/>
              </a:solidFill>
              <a:effectLst/>
              <a:latin typeface="IranNastaliq" pitchFamily="2" charset="0"/>
              <a:cs typeface="B 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8" y="0"/>
            <a:ext cx="914485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2"/>
          <p:cNvGrpSpPr/>
          <p:nvPr/>
        </p:nvGrpSpPr>
        <p:grpSpPr>
          <a:xfrm>
            <a:off x="2054581" y="573723"/>
            <a:ext cx="6948772" cy="1595138"/>
            <a:chOff x="2054581" y="573722"/>
            <a:chExt cx="6948772" cy="1595138"/>
          </a:xfrm>
        </p:grpSpPr>
        <p:sp>
          <p:nvSpPr>
            <p:cNvPr id="6" name="Rectangle 5"/>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pic>
        <p:nvPicPr>
          <p:cNvPr id="2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60" y="16667"/>
            <a:ext cx="914485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1"/>
          <p:cNvGrpSpPr/>
          <p:nvPr/>
        </p:nvGrpSpPr>
        <p:grpSpPr>
          <a:xfrm>
            <a:off x="2080578" y="573723"/>
            <a:ext cx="6948772" cy="1595138"/>
            <a:chOff x="2054581" y="573722"/>
            <a:chExt cx="6948772" cy="1595138"/>
          </a:xfrm>
        </p:grpSpPr>
        <p:sp>
          <p:nvSpPr>
            <p:cNvPr id="23" name="Rectangle 22"/>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grpSp>
        <p:nvGrpSpPr>
          <p:cNvPr id="4" name="Group 24"/>
          <p:cNvGrpSpPr/>
          <p:nvPr/>
        </p:nvGrpSpPr>
        <p:grpSpPr>
          <a:xfrm>
            <a:off x="2051720" y="2600908"/>
            <a:ext cx="6948772" cy="1595138"/>
            <a:chOff x="2054581" y="573722"/>
            <a:chExt cx="6948772" cy="1595138"/>
          </a:xfrm>
        </p:grpSpPr>
        <p:sp>
          <p:nvSpPr>
            <p:cNvPr id="26" name="Rectangle 25"/>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grpSp>
        <p:nvGrpSpPr>
          <p:cNvPr id="5" name="Group 27"/>
          <p:cNvGrpSpPr/>
          <p:nvPr/>
        </p:nvGrpSpPr>
        <p:grpSpPr>
          <a:xfrm>
            <a:off x="2187924" y="5691577"/>
            <a:ext cx="6948772" cy="1265815"/>
            <a:chOff x="2054581" y="432838"/>
            <a:chExt cx="6948772" cy="1736022"/>
          </a:xfrm>
        </p:grpSpPr>
        <p:sp>
          <p:nvSpPr>
            <p:cNvPr id="29" name="Rectangle 28"/>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bwMode="auto">
            <a:xfrm>
              <a:off x="4355976" y="432838"/>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spTree>
    <p:extLst>
      <p:ext uri="{BB962C8B-B14F-4D97-AF65-F5344CB8AC3E}">
        <p14:creationId xmlns:p14="http://schemas.microsoft.com/office/powerpoint/2010/main" val="342291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4"/>
          <p:cNvGrpSpPr/>
          <p:nvPr/>
        </p:nvGrpSpPr>
        <p:grpSpPr>
          <a:xfrm>
            <a:off x="1547664" y="1545832"/>
            <a:ext cx="7524328" cy="3251322"/>
            <a:chOff x="2054581" y="573722"/>
            <a:chExt cx="6948772" cy="1595138"/>
          </a:xfrm>
        </p:grpSpPr>
        <p:sp>
          <p:nvSpPr>
            <p:cNvPr id="6" name="Rectangle 5"/>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spTree>
    <p:extLst>
      <p:ext uri="{BB962C8B-B14F-4D97-AF65-F5344CB8AC3E}">
        <p14:creationId xmlns:p14="http://schemas.microsoft.com/office/powerpoint/2010/main" val="253991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1" y="0"/>
            <a:ext cx="939704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5"/>
          <p:cNvGrpSpPr/>
          <p:nvPr/>
        </p:nvGrpSpPr>
        <p:grpSpPr>
          <a:xfrm>
            <a:off x="-108521" y="2035929"/>
            <a:ext cx="9180513" cy="2077148"/>
            <a:chOff x="2054581" y="573722"/>
            <a:chExt cx="6948772" cy="1595138"/>
          </a:xfrm>
        </p:grpSpPr>
        <p:sp>
          <p:nvSpPr>
            <p:cNvPr id="7" name="Rectangle 6"/>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grpSp>
        <p:nvGrpSpPr>
          <p:cNvPr id="3" name="Group 8"/>
          <p:cNvGrpSpPr/>
          <p:nvPr/>
        </p:nvGrpSpPr>
        <p:grpSpPr>
          <a:xfrm>
            <a:off x="-36512" y="4713814"/>
            <a:ext cx="9180513" cy="2077148"/>
            <a:chOff x="2054581" y="573722"/>
            <a:chExt cx="6948772" cy="1595138"/>
          </a:xfrm>
        </p:grpSpPr>
        <p:sp>
          <p:nvSpPr>
            <p:cNvPr id="10" name="Rectangle 9"/>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spTree>
    <p:extLst>
      <p:ext uri="{BB962C8B-B14F-4D97-AF65-F5344CB8AC3E}">
        <p14:creationId xmlns:p14="http://schemas.microsoft.com/office/powerpoint/2010/main" val="337663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94" y="1"/>
            <a:ext cx="9129406"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3"/>
          <p:cNvGrpSpPr/>
          <p:nvPr/>
        </p:nvGrpSpPr>
        <p:grpSpPr>
          <a:xfrm>
            <a:off x="1547664" y="3140969"/>
            <a:ext cx="7524328" cy="1656184"/>
            <a:chOff x="2054581" y="573722"/>
            <a:chExt cx="6948772" cy="1595138"/>
          </a:xfrm>
        </p:grpSpPr>
        <p:sp>
          <p:nvSpPr>
            <p:cNvPr id="5" name="Rectangle 4"/>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spTree>
    <p:extLst>
      <p:ext uri="{BB962C8B-B14F-4D97-AF65-F5344CB8AC3E}">
        <p14:creationId xmlns:p14="http://schemas.microsoft.com/office/powerpoint/2010/main" val="51566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3"/>
          <p:cNvGrpSpPr/>
          <p:nvPr/>
        </p:nvGrpSpPr>
        <p:grpSpPr>
          <a:xfrm>
            <a:off x="3599895" y="4885218"/>
            <a:ext cx="5560821" cy="1604122"/>
            <a:chOff x="2054581" y="573722"/>
            <a:chExt cx="6948772" cy="1595138"/>
          </a:xfrm>
        </p:grpSpPr>
        <p:sp>
          <p:nvSpPr>
            <p:cNvPr id="5" name="Rectangle 4"/>
            <p:cNvSpPr/>
            <p:nvPr/>
          </p:nvSpPr>
          <p:spPr>
            <a:xfrm>
              <a:off x="2054581" y="1016732"/>
              <a:ext cx="6948772" cy="11521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bwMode="auto">
            <a:xfrm>
              <a:off x="4355976" y="573722"/>
              <a:ext cx="1833345" cy="360039"/>
            </a:xfrm>
            <a:prstGeom prst="rect">
              <a:avLst/>
            </a:prstGeom>
            <a:noFill/>
            <a:ln w="38100" cap="flat" cmpd="sng" algn="ctr">
              <a:no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342900" marR="0" indent="-342900" algn="ctr" defTabSz="914400" rtl="1" eaLnBrk="1" fontAlgn="base" latinLnBrk="0" hangingPunct="1">
                <a:lnSpc>
                  <a:spcPct val="90000"/>
                </a:lnSpc>
                <a:spcBef>
                  <a:spcPct val="20000"/>
                </a:spcBef>
                <a:spcAft>
                  <a:spcPct val="0"/>
                </a:spcAft>
                <a:buClrTx/>
                <a:buSzTx/>
                <a:buFontTx/>
                <a:buNone/>
                <a:tabLst/>
              </a:pPr>
              <a:r>
                <a:rPr kumimoji="0" lang="fa-IR"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rPr>
                <a:t>تحریف</a:t>
              </a:r>
              <a:endParaRPr kumimoji="0" lang="en-US" sz="3200" b="1" i="0" u="none" strike="noStrike" cap="none" normalizeH="0" baseline="0" dirty="0" smtClean="0">
                <a:ln>
                  <a:noFill/>
                </a:ln>
                <a:solidFill>
                  <a:srgbClr val="FF0000"/>
                </a:solidFill>
                <a:effectLst>
                  <a:outerShdw blurRad="38100" dist="38100" dir="2700000" algn="tl">
                    <a:srgbClr val="000000">
                      <a:alpha val="43137"/>
                    </a:srgbClr>
                  </a:outerShdw>
                </a:effectLst>
                <a:cs typeface="B Titr" pitchFamily="2" charset="-78"/>
              </a:endParaRPr>
            </a:p>
          </p:txBody>
        </p:sp>
      </p:grpSp>
    </p:spTree>
    <p:extLst>
      <p:ext uri="{BB962C8B-B14F-4D97-AF65-F5344CB8AC3E}">
        <p14:creationId xmlns:p14="http://schemas.microsoft.com/office/powerpoint/2010/main" val="20209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rtl="1"/>
            <a:r>
              <a:rPr lang="ar-SA" sz="3200" b="1" dirty="0" smtClean="0">
                <a:cs typeface="B Nazanin" pitchFamily="2" charset="-78"/>
              </a:rPr>
              <a:t>بازنمايي </a:t>
            </a:r>
            <a:r>
              <a:rPr lang="ar-SA" sz="3200" b="1" dirty="0">
                <a:cs typeface="B Nazanin" pitchFamily="2" charset="-78"/>
              </a:rPr>
              <a:t>دين در فضاي </a:t>
            </a:r>
            <a:r>
              <a:rPr lang="ar-SA" sz="3200" b="1" dirty="0" smtClean="0">
                <a:cs typeface="B Nazanin" pitchFamily="2" charset="-78"/>
              </a:rPr>
              <a:t>مجازي</a:t>
            </a:r>
            <a:r>
              <a:rPr lang="fa-IR" sz="3200" b="1" dirty="0" smtClean="0">
                <a:cs typeface="B Nazanin" pitchFamily="2" charset="-78"/>
              </a:rPr>
              <a:t/>
            </a:r>
            <a:br>
              <a:rPr lang="fa-IR" sz="3200" b="1" dirty="0" smtClean="0">
                <a:cs typeface="B Nazanin" pitchFamily="2" charset="-78"/>
              </a:rPr>
            </a:br>
            <a:r>
              <a:rPr lang="ar-SA" sz="2400" dirty="0">
                <a:cs typeface="B Nazanin" pitchFamily="2" charset="-78"/>
              </a:rPr>
              <a:t>موضوع تعامل و مشاركت مذهبي </a:t>
            </a:r>
            <a:r>
              <a:rPr lang="ar-SA" sz="2400" dirty="0" smtClean="0">
                <a:cs typeface="B Nazanin" pitchFamily="2" charset="-78"/>
              </a:rPr>
              <a:t>در </a:t>
            </a:r>
            <a:r>
              <a:rPr lang="ar-SA" sz="2400" dirty="0">
                <a:cs typeface="B Nazanin" pitchFamily="2" charset="-78"/>
              </a:rPr>
              <a:t>وب‌سايت‌هاي رسمي و </a:t>
            </a:r>
            <a:r>
              <a:rPr lang="ar-SA" sz="2400" dirty="0" smtClean="0">
                <a:cs typeface="B Nazanin" pitchFamily="2" charset="-78"/>
              </a:rPr>
              <a:t>غيررسمي</a:t>
            </a:r>
            <a:endParaRPr lang="en-US" sz="2400" dirty="0">
              <a:cs typeface="B Nazanin" pitchFamily="2" charset="-78"/>
            </a:endParaRPr>
          </a:p>
        </p:txBody>
      </p:sp>
      <p:sp>
        <p:nvSpPr>
          <p:cNvPr id="3" name="Content Placeholder 2"/>
          <p:cNvSpPr>
            <a:spLocks noGrp="1"/>
          </p:cNvSpPr>
          <p:nvPr>
            <p:ph idx="1"/>
          </p:nvPr>
        </p:nvSpPr>
        <p:spPr/>
        <p:txBody>
          <a:bodyPr>
            <a:noAutofit/>
          </a:bodyPr>
          <a:lstStyle/>
          <a:p>
            <a:pPr algn="r" rtl="1"/>
            <a:r>
              <a:rPr lang="ar-SA" sz="2800" b="1" dirty="0">
                <a:cs typeface="B Nazanin" pitchFamily="2" charset="-78"/>
              </a:rPr>
              <a:t>مذهب به شكل </a:t>
            </a:r>
            <a:r>
              <a:rPr lang="ar-SA" sz="2800" b="1" dirty="0" smtClean="0">
                <a:cs typeface="B Nazanin" pitchFamily="2" charset="-78"/>
              </a:rPr>
              <a:t>آنلاين</a:t>
            </a:r>
            <a:r>
              <a:rPr lang="fa-IR" sz="2800" b="1" dirty="0" smtClean="0">
                <a:cs typeface="B Nazanin" pitchFamily="2" charset="-78"/>
              </a:rPr>
              <a:t> </a:t>
            </a:r>
            <a:r>
              <a:rPr lang="en-US" sz="2800" b="1" dirty="0" smtClean="0">
                <a:cs typeface="B Nazanin" pitchFamily="2" charset="-78"/>
                <a:hlinkClick r:id="rId2"/>
              </a:rPr>
              <a:t>religion online</a:t>
            </a:r>
            <a:r>
              <a:rPr lang="fa-IR" sz="2800" b="1" dirty="0" smtClean="0">
                <a:cs typeface="B Nazanin" pitchFamily="2" charset="-78"/>
              </a:rPr>
              <a:t> </a:t>
            </a:r>
          </a:p>
          <a:p>
            <a:pPr marL="744538" indent="0" algn="r" rtl="1">
              <a:buFont typeface="Wingdings" pitchFamily="2" charset="2"/>
              <a:buChar char="ü"/>
            </a:pPr>
            <a:r>
              <a:rPr lang="ar-SA" sz="2800" dirty="0">
                <a:cs typeface="B Nazanin" pitchFamily="2" charset="-78"/>
              </a:rPr>
              <a:t>به مردم اطلاعاتي درباره مذهب داده مي‌شود</a:t>
            </a:r>
            <a:endParaRPr lang="fa-IR" sz="2800" dirty="0" smtClean="0">
              <a:cs typeface="B Nazanin" pitchFamily="2" charset="-78"/>
            </a:endParaRPr>
          </a:p>
          <a:p>
            <a:pPr marL="744538" indent="0" algn="r" rtl="1">
              <a:buFont typeface="Wingdings" pitchFamily="2" charset="2"/>
              <a:buChar char="ü"/>
            </a:pPr>
            <a:r>
              <a:rPr lang="ar-SA" sz="2800" dirty="0" smtClean="0">
                <a:cs typeface="B Nazanin" pitchFamily="2" charset="-78"/>
              </a:rPr>
              <a:t>ارائه </a:t>
            </a:r>
            <a:r>
              <a:rPr lang="ar-SA" sz="2800" dirty="0">
                <a:cs typeface="B Nazanin" pitchFamily="2" charset="-78"/>
              </a:rPr>
              <a:t>اطلاعات درباره مذهب</a:t>
            </a:r>
            <a:endParaRPr lang="fa-IR" sz="2800" dirty="0">
              <a:cs typeface="B Nazanin" pitchFamily="2" charset="-78"/>
            </a:endParaRPr>
          </a:p>
          <a:p>
            <a:pPr marL="744538" indent="0" algn="r" rtl="1">
              <a:buFont typeface="Wingdings" pitchFamily="2" charset="2"/>
              <a:buChar char="ü"/>
            </a:pPr>
            <a:r>
              <a:rPr lang="ar-SA" sz="2800" dirty="0">
                <a:cs typeface="B Nazanin" pitchFamily="2" charset="-78"/>
              </a:rPr>
              <a:t>اشاره به سنت‌هاي مذهبي موجود و آفلاين</a:t>
            </a:r>
            <a:endParaRPr lang="fa-IR" sz="2800" dirty="0" smtClean="0">
              <a:cs typeface="B Nazanin" pitchFamily="2" charset="-78"/>
            </a:endParaRPr>
          </a:p>
          <a:p>
            <a:pPr algn="r" rtl="1"/>
            <a:r>
              <a:rPr lang="ar-SA" sz="2800" b="1" dirty="0" smtClean="0">
                <a:cs typeface="B Nazanin" pitchFamily="2" charset="-78"/>
              </a:rPr>
              <a:t>مذهب آنلاين</a:t>
            </a:r>
            <a:r>
              <a:rPr lang="fa-IR" sz="2800" b="1" dirty="0" smtClean="0">
                <a:cs typeface="B Nazanin" pitchFamily="2" charset="-78"/>
              </a:rPr>
              <a:t>  </a:t>
            </a:r>
            <a:r>
              <a:rPr lang="en-US" sz="2800" b="1" dirty="0" smtClean="0">
                <a:cs typeface="B Nazanin" pitchFamily="2" charset="-78"/>
                <a:hlinkClick r:id="rId2"/>
              </a:rPr>
              <a:t>online religion</a:t>
            </a:r>
            <a:endParaRPr lang="fa-IR" sz="2800" b="1" dirty="0" smtClean="0">
              <a:cs typeface="B Nazanin" pitchFamily="2" charset="-78"/>
            </a:endParaRPr>
          </a:p>
          <a:p>
            <a:pPr marL="971550" indent="-227013" algn="r" rtl="1">
              <a:buFont typeface="Wingdings" pitchFamily="2" charset="2"/>
              <a:buChar char="ü"/>
            </a:pPr>
            <a:r>
              <a:rPr lang="ar-SA" sz="2800" dirty="0">
                <a:cs typeface="B Nazanin" pitchFamily="2" charset="-78"/>
              </a:rPr>
              <a:t>افراد توانايي و فرصت مشاركت در فعاليت مذهبي را دارند</a:t>
            </a:r>
            <a:endParaRPr lang="fa-IR" sz="2800" dirty="0" smtClean="0">
              <a:cs typeface="B Nazanin" pitchFamily="2" charset="-78"/>
            </a:endParaRPr>
          </a:p>
          <a:p>
            <a:pPr marL="971550" indent="-227013" algn="r" rtl="1">
              <a:buFont typeface="Wingdings" pitchFamily="2" charset="2"/>
              <a:buChar char="ü"/>
            </a:pPr>
            <a:r>
              <a:rPr lang="ar-SA" sz="2800" dirty="0" smtClean="0">
                <a:cs typeface="B Nazanin" pitchFamily="2" charset="-78"/>
              </a:rPr>
              <a:t>فرصت </a:t>
            </a:r>
            <a:r>
              <a:rPr lang="ar-SA" sz="2800" dirty="0">
                <a:cs typeface="B Nazanin" pitchFamily="2" charset="-78"/>
              </a:rPr>
              <a:t>براي </a:t>
            </a:r>
            <a:r>
              <a:rPr lang="fa-IR" sz="2800" dirty="0" smtClean="0">
                <a:cs typeface="B Nazanin" pitchFamily="2" charset="-78"/>
              </a:rPr>
              <a:t>تعامل</a:t>
            </a:r>
            <a:r>
              <a:rPr lang="ar-SA" sz="2800" dirty="0" smtClean="0">
                <a:cs typeface="B Nazanin" pitchFamily="2" charset="-78"/>
              </a:rPr>
              <a:t> در </a:t>
            </a:r>
            <a:r>
              <a:rPr lang="ar-SA" sz="2800" dirty="0">
                <a:cs typeface="B Nazanin" pitchFamily="2" charset="-78"/>
              </a:rPr>
              <a:t>فعاليت </a:t>
            </a:r>
            <a:r>
              <a:rPr lang="ar-SA" sz="2800" dirty="0" smtClean="0">
                <a:cs typeface="B Nazanin" pitchFamily="2" charset="-78"/>
              </a:rPr>
              <a:t>مذهبي</a:t>
            </a:r>
            <a:endParaRPr lang="fa-IR" sz="2800" dirty="0" smtClean="0">
              <a:cs typeface="B Nazanin" pitchFamily="2" charset="-78"/>
            </a:endParaRPr>
          </a:p>
          <a:p>
            <a:pPr marL="971550" indent="-227013" algn="r" rtl="1">
              <a:buFont typeface="Wingdings" pitchFamily="2" charset="2"/>
              <a:buChar char="ü"/>
            </a:pPr>
            <a:r>
              <a:rPr lang="ar-SA" sz="2800" dirty="0">
                <a:cs typeface="B Nazanin" pitchFamily="2" charset="-78"/>
              </a:rPr>
              <a:t>اشاره اصلي به فعاليت‌هاي مذهبي اتفاق افتاده در فضاي </a:t>
            </a:r>
            <a:r>
              <a:rPr lang="ar-SA" sz="2800" dirty="0" smtClean="0">
                <a:cs typeface="B Nazanin" pitchFamily="2" charset="-78"/>
              </a:rPr>
              <a:t>آنلاين</a:t>
            </a:r>
            <a:endParaRPr lang="fa-IR" sz="2800" dirty="0" smtClean="0">
              <a:cs typeface="B Nazanin" pitchFamily="2" charset="-7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895600"/>
            <a:ext cx="8229600" cy="1143000"/>
          </a:xfrm>
        </p:spPr>
        <p:txBody>
          <a:bodyPr>
            <a:normAutofit fontScale="90000"/>
          </a:bodyPr>
          <a:lstStyle/>
          <a:p>
            <a:r>
              <a:rPr lang="fa-IR" b="1" dirty="0" smtClean="0">
                <a:cs typeface="B Nazanin" pitchFamily="2" charset="-78"/>
              </a:rPr>
              <a:t>ارائه اعمال و مناسك ديني در بازي </a:t>
            </a:r>
            <a:br>
              <a:rPr lang="fa-IR" b="1" dirty="0" smtClean="0">
                <a:cs typeface="B Nazanin" pitchFamily="2" charset="-78"/>
              </a:rPr>
            </a:br>
            <a:r>
              <a:rPr lang="en-US" b="1" dirty="0" err="1" smtClean="0">
                <a:latin typeface="Times New Roman" pitchFamily="18" charset="0"/>
                <a:cs typeface="Times New Roman" pitchFamily="18" charset="0"/>
              </a:rPr>
              <a:t>Secend</a:t>
            </a:r>
            <a:r>
              <a:rPr lang="en-US" b="1" dirty="0" smtClean="0">
                <a:latin typeface="Times New Roman" pitchFamily="18" charset="0"/>
                <a:cs typeface="Times New Roman" pitchFamily="18" charset="0"/>
              </a:rPr>
              <a:t> Life</a:t>
            </a:r>
            <a:r>
              <a:rPr lang="en-US" b="1" dirty="0" smtClean="0">
                <a:cs typeface="B Nazanin" pitchFamily="2" charset="-78"/>
              </a:rPr>
              <a:t/>
            </a:r>
            <a:br>
              <a:rPr lang="en-US" b="1" dirty="0" smtClean="0">
                <a:cs typeface="B Nazanin" pitchFamily="2" charset="-78"/>
              </a:rPr>
            </a:br>
            <a:r>
              <a:rPr lang="fa-IR" b="1" dirty="0" smtClean="0">
                <a:cs typeface="B Nazanin" pitchFamily="2" charset="-78"/>
              </a:rPr>
              <a:t>زندگي دوم</a:t>
            </a:r>
            <a:endParaRPr lang="en-US" b="1" dirty="0">
              <a:cs typeface="B Nazanin" pitchFamily="2" charset="-78"/>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228600" y="0"/>
            <a:ext cx="88392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srcRect/>
          <a:stretch>
            <a:fillRect/>
          </a:stretch>
        </p:blipFill>
        <p:spPr bwMode="auto">
          <a:xfrm>
            <a:off x="0" y="228600"/>
            <a:ext cx="8991600" cy="6629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a:bodyPr>
          <a:lstStyle/>
          <a:p>
            <a:r>
              <a:rPr lang="fa-IR" sz="3200" dirty="0" smtClean="0">
                <a:cs typeface="B Nazanin" pitchFamily="2" charset="-78"/>
              </a:rPr>
              <a:t>نتيجه گيري</a:t>
            </a:r>
            <a:endParaRPr lang="en-US" sz="3200" dirty="0">
              <a:cs typeface="B Nazanin" pitchFamily="2" charset="-78"/>
            </a:endParaRPr>
          </a:p>
        </p:txBody>
      </p:sp>
      <p:sp>
        <p:nvSpPr>
          <p:cNvPr id="3" name="Content Placeholder 2"/>
          <p:cNvSpPr>
            <a:spLocks noGrp="1"/>
          </p:cNvSpPr>
          <p:nvPr>
            <p:ph idx="1"/>
          </p:nvPr>
        </p:nvSpPr>
        <p:spPr>
          <a:xfrm>
            <a:off x="152400" y="685800"/>
            <a:ext cx="8686800" cy="5440363"/>
          </a:xfrm>
        </p:spPr>
        <p:txBody>
          <a:bodyPr>
            <a:noAutofit/>
          </a:bodyPr>
          <a:lstStyle/>
          <a:p>
            <a:pPr algn="just" rtl="1">
              <a:buNone/>
            </a:pPr>
            <a:r>
              <a:rPr lang="fa-IR" sz="2400" dirty="0" smtClean="0">
                <a:cs typeface="B Nazanin" pitchFamily="2" charset="-78"/>
              </a:rPr>
              <a:t>1- گستردگي و تاثيرگذاري فضاي مجازي ايجاب مي كند تا واقعيت ها/ ويژگي ها و تغييرات اين فضا به خوبي شناخته شود.</a:t>
            </a:r>
          </a:p>
          <a:p>
            <a:pPr algn="just" rtl="1">
              <a:buNone/>
            </a:pPr>
            <a:r>
              <a:rPr lang="fa-IR" sz="2400" dirty="0" smtClean="0">
                <a:cs typeface="B Nazanin" pitchFamily="2" charset="-78"/>
              </a:rPr>
              <a:t>2- بدون ترديد آسيب ها و تهديدهاي اين فضا كم نيست و به تعبير رهبر معظم انقلاب اسلامي «سيلي ويرانگر» است. پس مي بايست در برابر اين تهديدها چاره انديشي و مواجهه هوشمندانه و حكيمانه داشت.</a:t>
            </a:r>
          </a:p>
          <a:p>
            <a:pPr algn="just" rtl="1">
              <a:buNone/>
            </a:pPr>
            <a:r>
              <a:rPr lang="fa-IR" sz="2400" dirty="0" smtClean="0">
                <a:cs typeface="B Nazanin" pitchFamily="2" charset="-78"/>
              </a:rPr>
              <a:t>3- نگاه كلي ما به اين فضا بر اساس رهنمود مقام معظم رهبري «فرصت محور» است. </a:t>
            </a:r>
          </a:p>
          <a:p>
            <a:pPr algn="just" rtl="1">
              <a:buNone/>
            </a:pPr>
            <a:r>
              <a:rPr lang="fa-IR" sz="2400" dirty="0" smtClean="0">
                <a:cs typeface="B Nazanin" pitchFamily="2" charset="-78"/>
              </a:rPr>
              <a:t>فرصت بهره برداري حداكثري براي معرفي دين/ انقلاب اسلامي و روشنگري</a:t>
            </a:r>
          </a:p>
          <a:p>
            <a:pPr algn="just" rtl="1">
              <a:buNone/>
            </a:pPr>
            <a:r>
              <a:rPr lang="fa-IR" sz="2400" dirty="0" smtClean="0">
                <a:cs typeface="B Nazanin" pitchFamily="2" charset="-78"/>
              </a:rPr>
              <a:t>4- نگاه فرصت محوري ايجاب مي نمايد: </a:t>
            </a:r>
          </a:p>
          <a:p>
            <a:pPr algn="just" rtl="1">
              <a:buFont typeface="Wingdings" pitchFamily="2" charset="2"/>
              <a:buChar char="ü"/>
            </a:pPr>
            <a:r>
              <a:rPr lang="fa-IR" sz="2400" dirty="0" smtClean="0">
                <a:cs typeface="B Nazanin" pitchFamily="2" charset="-78"/>
              </a:rPr>
              <a:t>برخورد فعالانه</a:t>
            </a:r>
          </a:p>
          <a:p>
            <a:pPr algn="just" rtl="1">
              <a:buFont typeface="Wingdings" pitchFamily="2" charset="2"/>
              <a:buChar char="ü"/>
            </a:pPr>
            <a:r>
              <a:rPr lang="fa-IR" sz="2400" dirty="0" smtClean="0">
                <a:cs typeface="B Nazanin" pitchFamily="2" charset="-78"/>
              </a:rPr>
              <a:t>تبديل محتواي موجود به توليدات متناسب با ويژگي هاي اين فضا</a:t>
            </a:r>
          </a:p>
          <a:p>
            <a:pPr algn="just" rtl="1">
              <a:buFont typeface="Wingdings" pitchFamily="2" charset="2"/>
              <a:buChar char="ü"/>
            </a:pPr>
            <a:r>
              <a:rPr lang="fa-IR" sz="2400" dirty="0" smtClean="0">
                <a:cs typeface="B Nazanin" pitchFamily="2" charset="-78"/>
              </a:rPr>
              <a:t>تلاش گسترده و فراگير</a:t>
            </a:r>
          </a:p>
          <a:p>
            <a:pPr algn="just" rtl="1">
              <a:buFont typeface="Wingdings" pitchFamily="2" charset="2"/>
              <a:buChar char="ü"/>
            </a:pPr>
            <a:r>
              <a:rPr lang="fa-IR" sz="2400" dirty="0" smtClean="0">
                <a:cs typeface="B Nazanin" pitchFamily="2" charset="-78"/>
              </a:rPr>
              <a:t>شناخت تحولات آينده اين فضا (وب 3 و ...)</a:t>
            </a:r>
          </a:p>
          <a:p>
            <a:pPr algn="just" rtl="1">
              <a:buNone/>
            </a:pPr>
            <a:r>
              <a:rPr lang="fa-IR" sz="2400" dirty="0" smtClean="0">
                <a:cs typeface="B Nazanin" pitchFamily="2" charset="-78"/>
              </a:rPr>
              <a:t>5- آمادگي مركز ملي فضاي مجازي با توجه به موضوعات و محورهاي در دستور كار براي همكاري جدي و همه جانبه</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Content Placeholder 16" descr="2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983163"/>
          </a:xfrm>
        </p:spPr>
        <p:txBody>
          <a:bodyPr>
            <a:normAutofit/>
          </a:bodyPr>
          <a:lstStyle/>
          <a:p>
            <a:pPr algn="just" rtl="1"/>
            <a:r>
              <a:rPr lang="ar-SA" sz="2800" dirty="0" smtClean="0">
                <a:cs typeface="B Nazanin" pitchFamily="2" charset="-78"/>
              </a:rPr>
              <a:t>اكنون در جهان مسيحيت كليساهاي مجازي وجود دارد كه به شكلي گسترده و با مراجعان بسيار ، نه تنها تمامي ويژگي‌هاي يك كليساي واقعي را دارند ، بلكه فعاليت و ارائه خدمات آنها از تنوع بيشتري برخوردار است . دسترس شبانه روزي به كشيش‌هايي كه ساعتها با مراجعين چت مي‌كنند ، موسيقي‌هاي مذهبي كه در تمام ساعات قابل شنيدن است ، استفاده از كتابخانه‌ها و مقالات و تحقيقات آكادميك و علمي و همچنين شركت در دعاهاي دسته جمعي و خواندن كتاب مقدس از جمله متداول‌ترين امور كليساهاي اينترنتي است</a:t>
            </a:r>
            <a:r>
              <a:rPr lang="en-US" sz="2800" dirty="0" smtClean="0">
                <a:cs typeface="B Nazanin" pitchFamily="2" charset="-78"/>
              </a:rPr>
              <a:t> .</a:t>
            </a:r>
            <a:endParaRPr lang="en-US" sz="2800" dirty="0">
              <a:cs typeface="B Nazanin"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33400" y="0"/>
            <a:ext cx="8229600" cy="1143000"/>
          </a:xfrm>
        </p:spPr>
        <p:txBody>
          <a:bodyPr>
            <a:normAutofit/>
          </a:bodyPr>
          <a:lstStyle/>
          <a:p>
            <a:pPr algn="just" rtl="1"/>
            <a:r>
              <a:rPr lang="fa-IR" sz="3200" b="1" dirty="0" smtClean="0">
                <a:cs typeface="B Nazanin" pitchFamily="2" charset="-78"/>
              </a:rPr>
              <a:t>بر اساس پژوهشهاي انجام شده به نظر مي </a:t>
            </a:r>
            <a:r>
              <a:rPr lang="fa-IR" sz="3200" b="1" dirty="0" smtClean="0">
                <a:cs typeface="B Nazanin" pitchFamily="2" charset="-78"/>
              </a:rPr>
              <a:t>رسد اینترنت می تواند باعث : </a:t>
            </a:r>
            <a:endParaRPr lang="en-US" sz="3200" b="1" dirty="0">
              <a:cs typeface="B Nazanin" pitchFamily="2" charset="-78"/>
            </a:endParaRPr>
          </a:p>
        </p:txBody>
      </p:sp>
      <p:sp>
        <p:nvSpPr>
          <p:cNvPr id="5" name="Content Placeholder 4"/>
          <p:cNvSpPr>
            <a:spLocks noGrp="1"/>
          </p:cNvSpPr>
          <p:nvPr>
            <p:ph idx="1"/>
          </p:nvPr>
        </p:nvSpPr>
        <p:spPr>
          <a:xfrm>
            <a:off x="457200" y="1066800"/>
            <a:ext cx="8229600" cy="5059363"/>
          </a:xfrm>
        </p:spPr>
        <p:txBody>
          <a:bodyPr rtlCol="1">
            <a:noAutofit/>
          </a:bodyPr>
          <a:lstStyle/>
          <a:p>
            <a:pPr algn="just" rtl="1" fontAlgn="auto">
              <a:spcAft>
                <a:spcPts val="0"/>
              </a:spcAft>
              <a:defRPr/>
            </a:pPr>
            <a:r>
              <a:rPr lang="fa-IR" sz="3600" dirty="0" smtClean="0">
                <a:cs typeface="B Nazanin" pitchFamily="2" charset="-78"/>
              </a:rPr>
              <a:t>شکل‌گیری</a:t>
            </a:r>
            <a:r>
              <a:rPr lang="fa-IR" sz="3600" dirty="0" smtClean="0">
                <a:cs typeface="B Nazanin" pitchFamily="2" charset="-78"/>
              </a:rPr>
              <a:t>، رشد و گسترش افکار و </a:t>
            </a:r>
            <a:r>
              <a:rPr lang="fa-IR" sz="3600" b="1" dirty="0" smtClean="0">
                <a:solidFill>
                  <a:srgbClr val="FF0000"/>
                </a:solidFill>
                <a:cs typeface="B Nazanin" pitchFamily="2" charset="-78"/>
              </a:rPr>
              <a:t>عقاید منافی و یا متفاوت </a:t>
            </a:r>
            <a:r>
              <a:rPr lang="fa-IR" sz="3600" dirty="0" smtClean="0">
                <a:cs typeface="B Nazanin" pitchFamily="2" charset="-78"/>
              </a:rPr>
              <a:t>با گفتمان‌های غالب سیاسی، مذهبی و فرهنگی جوامع </a:t>
            </a:r>
            <a:r>
              <a:rPr lang="fa-IR" sz="3600" dirty="0" smtClean="0">
                <a:cs typeface="B Nazanin" pitchFamily="2" charset="-78"/>
              </a:rPr>
              <a:t>گردد </a:t>
            </a:r>
            <a:r>
              <a:rPr lang="fa-IR" sz="3600" dirty="0" smtClean="0">
                <a:cs typeface="B Nazanin" pitchFamily="2" charset="-78"/>
              </a:rPr>
              <a:t>. </a:t>
            </a:r>
          </a:p>
          <a:p>
            <a:pPr algn="just" rtl="1" fontAlgn="auto">
              <a:spcAft>
                <a:spcPts val="0"/>
              </a:spcAft>
              <a:defRPr/>
            </a:pPr>
            <a:r>
              <a:rPr lang="fa-IR" sz="3600" dirty="0" smtClean="0">
                <a:cs typeface="B Nazanin" pitchFamily="2" charset="-78"/>
              </a:rPr>
              <a:t>ایجاد </a:t>
            </a:r>
            <a:r>
              <a:rPr lang="fa-IR" sz="3600" b="1" dirty="0" smtClean="0">
                <a:solidFill>
                  <a:srgbClr val="FF0000"/>
                </a:solidFill>
                <a:cs typeface="B Nazanin" pitchFamily="2" charset="-78"/>
              </a:rPr>
              <a:t>افراطی گری </a:t>
            </a:r>
            <a:r>
              <a:rPr lang="fa-IR" sz="3600" dirty="0" smtClean="0">
                <a:cs typeface="B Nazanin" pitchFamily="2" charset="-78"/>
              </a:rPr>
              <a:t>شود.</a:t>
            </a:r>
            <a:endParaRPr lang="fa-IR" sz="3600" dirty="0">
              <a:cs typeface="B Nazanin" pitchFamily="2" charset="-78"/>
            </a:endParaRPr>
          </a:p>
          <a:p>
            <a:pPr algn="just" rtl="1" fontAlgn="auto">
              <a:spcAft>
                <a:spcPts val="0"/>
              </a:spcAft>
              <a:defRPr/>
            </a:pPr>
            <a:r>
              <a:rPr lang="fa-IR" sz="3600" dirty="0" smtClean="0">
                <a:cs typeface="B Nazanin" pitchFamily="2" charset="-78"/>
              </a:rPr>
              <a:t>شکل‌گیری </a:t>
            </a:r>
            <a:r>
              <a:rPr lang="fa-IR" sz="3600" dirty="0">
                <a:cs typeface="B Nazanin" pitchFamily="2" charset="-78"/>
              </a:rPr>
              <a:t>نوعی مدارای گفتمانی میان کاربران با انواع دینداری‌ها شود كه در در اينجا مي توان آن را شیوة دینداری مبتنی بر گفت‌وگو و کنش متقابل دانست و آن را  </a:t>
            </a:r>
            <a:r>
              <a:rPr lang="fa-IR" sz="3600" dirty="0">
                <a:solidFill>
                  <a:srgbClr val="FF0000"/>
                </a:solidFill>
                <a:cs typeface="B Nazanin" pitchFamily="2" charset="-78"/>
              </a:rPr>
              <a:t>«</a:t>
            </a:r>
            <a:r>
              <a:rPr lang="fa-IR" sz="3600" b="1" dirty="0">
                <a:solidFill>
                  <a:srgbClr val="FF0000"/>
                </a:solidFill>
                <a:cs typeface="B Nazanin" pitchFamily="2" charset="-78"/>
              </a:rPr>
              <a:t>سبک دینداری تعاملی»‌ </a:t>
            </a:r>
            <a:r>
              <a:rPr lang="fa-IR" sz="3600" dirty="0">
                <a:cs typeface="B Nazanin" pitchFamily="2" charset="-78"/>
              </a:rPr>
              <a:t>نام گذاشت. </a:t>
            </a:r>
          </a:p>
        </p:txBody>
      </p:sp>
      <p:sp>
        <p:nvSpPr>
          <p:cNvPr id="4" name="Slide Number Placeholder 3"/>
          <p:cNvSpPr>
            <a:spLocks noGrp="1"/>
          </p:cNvSpPr>
          <p:nvPr>
            <p:ph type="sldNum" sz="quarter" idx="12"/>
          </p:nvPr>
        </p:nvSpPr>
        <p:spPr/>
        <p:txBody>
          <a:bodyPr/>
          <a:lstStyle/>
          <a:p>
            <a:pPr>
              <a:defRPr/>
            </a:pPr>
            <a:fld id="{7D4FD980-C98A-4CA6-9F0E-939544C229C0}" type="slidenum">
              <a:rPr lang="fa-IR"/>
              <a:pPr>
                <a:defRPr/>
              </a:pPr>
              <a:t>6</a:t>
            </a:fld>
            <a:endParaRPr lang="fa-I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42" presetClass="entr" presetSubtype="0" fill="hold" grpId="0" nodeType="afterEffect">
                                  <p:stCondLst>
                                    <p:cond delay="1500"/>
                                  </p:stCondLst>
                                  <p:childTnLst>
                                    <p:set>
                                      <p:cBhvr>
                                        <p:cTn id="12" dur="1" fill="hold">
                                          <p:stCondLst>
                                            <p:cond delay="0"/>
                                          </p:stCondLst>
                                        </p:cTn>
                                        <p:tgtEl>
                                          <p:spTgt spid="5">
                                            <p:txEl>
                                              <p:pRg st="1" end="1"/>
                                            </p:txEl>
                                          </p:spTgt>
                                        </p:tgtEl>
                                        <p:attrNameLst>
                                          <p:attrName>style.visibility</p:attrName>
                                        </p:attrNameLst>
                                      </p:cBhvr>
                                      <p:to>
                                        <p:strVal val="visible"/>
                                      </p:to>
                                    </p:set>
                                    <p:animEffect transition="in" filter="fade">
                                      <p:cBhvr>
                                        <p:cTn id="13" dur="1000"/>
                                        <p:tgtEl>
                                          <p:spTgt spid="5">
                                            <p:txEl>
                                              <p:pRg st="1" end="1"/>
                                            </p:txEl>
                                          </p:spTgt>
                                        </p:tgtEl>
                                      </p:cBhvr>
                                    </p:animEffect>
                                    <p:anim calcmode="lin" valueType="num">
                                      <p:cBhvr>
                                        <p:cTn id="14"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5000"/>
                            </p:stCondLst>
                            <p:childTnLst>
                              <p:par>
                                <p:cTn id="17" presetID="42" presetClass="entr" presetSubtype="0" fill="hold" grpId="0" nodeType="afterEffect">
                                  <p:stCondLst>
                                    <p:cond delay="150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200" b="1" dirty="0" smtClean="0">
                <a:solidFill>
                  <a:srgbClr val="FF0000"/>
                </a:solidFill>
                <a:cs typeface="B Nazanin" pitchFamily="2" charset="-78"/>
              </a:rPr>
              <a:t>نگاهي به وضعيت موجود فضاي مجازي از منظر شبكه هاي اجتماعي و </a:t>
            </a:r>
            <a:r>
              <a:rPr lang="fa-IR" sz="3200" b="1" dirty="0" smtClean="0">
                <a:solidFill>
                  <a:srgbClr val="FF0000"/>
                </a:solidFill>
                <a:cs typeface="B Nazanin" pitchFamily="2" charset="-78"/>
              </a:rPr>
              <a:t>بازي هاي </a:t>
            </a:r>
            <a:r>
              <a:rPr lang="fa-IR" sz="3200" b="1" dirty="0" smtClean="0">
                <a:solidFill>
                  <a:srgbClr val="FF0000"/>
                </a:solidFill>
                <a:cs typeface="B Nazanin" pitchFamily="2" charset="-78"/>
              </a:rPr>
              <a:t>رايانه اي</a:t>
            </a:r>
            <a:endParaRPr lang="en-US" sz="3200" b="1" dirty="0">
              <a:solidFill>
                <a:srgbClr val="FF0000"/>
              </a:solidFill>
              <a:cs typeface="B Nazanin" pitchFamily="2" charset="-78"/>
            </a:endParaRPr>
          </a:p>
        </p:txBody>
      </p:sp>
      <p:sp>
        <p:nvSpPr>
          <p:cNvPr id="5" name="Content Placeholder 4"/>
          <p:cNvSpPr>
            <a:spLocks noGrp="1"/>
          </p:cNvSpPr>
          <p:nvPr>
            <p:ph idx="1"/>
          </p:nvPr>
        </p:nvSpPr>
        <p:spPr/>
        <p:txBody>
          <a:bodyPr/>
          <a:lstStyle/>
          <a:p>
            <a:endParaRPr lang="en-US"/>
          </a:p>
        </p:txBody>
      </p:sp>
      <p:pic>
        <p:nvPicPr>
          <p:cNvPr id="6" name="Picture 4" descr="E:\presentations\Rasaneh\social-networking-sites.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52400" y="1447800"/>
            <a:ext cx="8839200" cy="5257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990"/>
            <a:ext cx="9144000" cy="6858000"/>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8239" y="0"/>
            <a:ext cx="6307525" cy="6858000"/>
          </a:xfrm>
          <a:prstGeom prst="rect">
            <a:avLst/>
          </a:prstGeom>
        </p:spPr>
      </p:pic>
    </p:spTree>
    <p:extLst>
      <p:ext uri="{BB962C8B-B14F-4D97-AF65-F5344CB8AC3E}">
        <p14:creationId xmlns:p14="http://schemas.microsoft.com/office/powerpoint/2010/main" val="41755401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3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990"/>
            <a:ext cx="9144000" cy="6858000"/>
          </a:xfrm>
          <a:prstGeom prst="rect">
            <a:avLst/>
          </a:prstGeom>
        </p:spPr>
      </p:pic>
      <p:sp>
        <p:nvSpPr>
          <p:cNvPr id="5" name="Rounded Rectangle 4"/>
          <p:cNvSpPr/>
          <p:nvPr/>
        </p:nvSpPr>
        <p:spPr>
          <a:xfrm>
            <a:off x="4400550" y="447674"/>
            <a:ext cx="4572000" cy="2590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6" descr="C:\Documents and Settings\USER\Desktop\darsad.JPG"/>
          <p:cNvPicPr>
            <a:picLocks noChangeAspect="1" noChangeArrowheads="1"/>
          </p:cNvPicPr>
          <p:nvPr/>
        </p:nvPicPr>
        <p:blipFill>
          <a:blip r:embed="rId3" cstate="print"/>
          <a:srcRect t="4817"/>
          <a:stretch>
            <a:fillRect/>
          </a:stretch>
        </p:blipFill>
        <p:spPr bwMode="auto">
          <a:xfrm>
            <a:off x="4640948" y="1244147"/>
            <a:ext cx="4080253" cy="1752600"/>
          </a:xfrm>
          <a:prstGeom prst="rect">
            <a:avLst/>
          </a:prstGeom>
          <a:noFill/>
        </p:spPr>
      </p:pic>
      <p:sp>
        <p:nvSpPr>
          <p:cNvPr id="7" name="Rounded Rectangle 6"/>
          <p:cNvSpPr/>
          <p:nvPr/>
        </p:nvSpPr>
        <p:spPr>
          <a:xfrm>
            <a:off x="4476750" y="644525"/>
            <a:ext cx="4343400" cy="526915"/>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cs typeface="B Nazanin" pitchFamily="2" charset="-78"/>
              </a:rPr>
              <a:t>نسبت توزيع كاربران اينترنت در رسانه‌هاي اجتماعي </a:t>
            </a:r>
            <a:endParaRPr lang="fa-IR" sz="2000" dirty="0">
              <a:cs typeface="B Nazanin" pitchFamily="2" charset="-78"/>
            </a:endParaRPr>
          </a:p>
        </p:txBody>
      </p:sp>
      <p:pic>
        <p:nvPicPr>
          <p:cNvPr id="8" name="Picture 6" descr="C:\Documents and Settings\USER\Desktop\darsad.JPG"/>
          <p:cNvPicPr>
            <a:picLocks noChangeAspect="1" noChangeArrowheads="1"/>
          </p:cNvPicPr>
          <p:nvPr/>
        </p:nvPicPr>
        <p:blipFill>
          <a:blip r:embed="rId3" cstate="print"/>
          <a:srcRect t="4817"/>
          <a:stretch>
            <a:fillRect/>
          </a:stretch>
        </p:blipFill>
        <p:spPr bwMode="auto">
          <a:xfrm>
            <a:off x="4659996" y="4290997"/>
            <a:ext cx="4080253" cy="1752600"/>
          </a:xfrm>
          <a:prstGeom prst="rect">
            <a:avLst/>
          </a:prstGeom>
          <a:noFill/>
        </p:spPr>
      </p:pic>
      <p:sp>
        <p:nvSpPr>
          <p:cNvPr id="9" name="Rounded Rectangle 8"/>
          <p:cNvSpPr/>
          <p:nvPr/>
        </p:nvSpPr>
        <p:spPr>
          <a:xfrm>
            <a:off x="4495800" y="3691375"/>
            <a:ext cx="4343400" cy="526915"/>
          </a:xfrm>
          <a:prstGeom prst="round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000" dirty="0" smtClean="0">
                <a:cs typeface="B Nazanin" pitchFamily="2" charset="-78"/>
              </a:rPr>
              <a:t>نسبت توزيع كاربران اينترنت در شبكه هاي اجتماعي </a:t>
            </a:r>
            <a:endParaRPr lang="fa-IR" sz="2000" dirty="0">
              <a:cs typeface="B Nazanin" pitchFamily="2" charset="-78"/>
            </a:endParaRPr>
          </a:p>
        </p:txBody>
      </p:sp>
      <p:grpSp>
        <p:nvGrpSpPr>
          <p:cNvPr id="2" name="Group 9"/>
          <p:cNvGrpSpPr/>
          <p:nvPr/>
        </p:nvGrpSpPr>
        <p:grpSpPr>
          <a:xfrm>
            <a:off x="130626" y="145140"/>
            <a:ext cx="4191000" cy="6553200"/>
            <a:chOff x="0" y="0"/>
            <a:chExt cx="4191000" cy="6553200"/>
          </a:xfrm>
        </p:grpSpPr>
        <p:sp>
          <p:nvSpPr>
            <p:cNvPr id="11" name="Rounded Rectangle 10"/>
            <p:cNvSpPr/>
            <p:nvPr/>
          </p:nvSpPr>
          <p:spPr>
            <a:xfrm>
              <a:off x="0" y="0"/>
              <a:ext cx="4191000" cy="6553200"/>
            </a:xfrm>
            <a:prstGeom prst="roundRect">
              <a:avLst>
                <a:gd name="adj" fmla="val 2819"/>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3" name="Group 41"/>
            <p:cNvGrpSpPr/>
            <p:nvPr/>
          </p:nvGrpSpPr>
          <p:grpSpPr>
            <a:xfrm>
              <a:off x="161925" y="171450"/>
              <a:ext cx="3889950" cy="6204305"/>
              <a:chOff x="514660" y="228600"/>
              <a:chExt cx="3889950" cy="6204305"/>
            </a:xfrm>
          </p:grpSpPr>
          <p:pic>
            <p:nvPicPr>
              <p:cNvPr id="13" name="Picture 3" descr="C:\Documents and Settings\USER\Desktop\emarketer-globalwebindex-top-social-networks.gif"/>
              <p:cNvPicPr>
                <a:picLocks noChangeAspect="1" noChangeArrowheads="1"/>
              </p:cNvPicPr>
              <p:nvPr/>
            </p:nvPicPr>
            <p:blipFill>
              <a:blip r:embed="rId4" cstate="print"/>
              <a:srcRect t="7335" b="7584"/>
              <a:stretch>
                <a:fillRect/>
              </a:stretch>
            </p:blipFill>
            <p:spPr bwMode="auto">
              <a:xfrm>
                <a:off x="668608" y="1143000"/>
                <a:ext cx="3581400" cy="4953000"/>
              </a:xfrm>
              <a:prstGeom prst="rect">
                <a:avLst/>
              </a:prstGeom>
              <a:noFill/>
            </p:spPr>
          </p:pic>
          <p:grpSp>
            <p:nvGrpSpPr>
              <p:cNvPr id="4" name="Group 37"/>
              <p:cNvGrpSpPr/>
              <p:nvPr/>
            </p:nvGrpSpPr>
            <p:grpSpPr>
              <a:xfrm>
                <a:off x="514660" y="228600"/>
                <a:ext cx="3886200" cy="938719"/>
                <a:chOff x="1143000" y="1276350"/>
                <a:chExt cx="3886200" cy="938719"/>
              </a:xfrm>
              <a:solidFill>
                <a:srgbClr val="C00000"/>
              </a:solidFill>
            </p:grpSpPr>
            <p:sp>
              <p:nvSpPr>
                <p:cNvPr id="16" name="Rectangle 15"/>
                <p:cNvSpPr/>
                <p:nvPr/>
              </p:nvSpPr>
              <p:spPr>
                <a:xfrm>
                  <a:off x="1143000" y="1295400"/>
                  <a:ext cx="3886200" cy="83820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TextBox 16"/>
                <p:cNvSpPr txBox="1"/>
                <p:nvPr/>
              </p:nvSpPr>
              <p:spPr>
                <a:xfrm>
                  <a:off x="1143000" y="1276350"/>
                  <a:ext cx="3886200" cy="938719"/>
                </a:xfrm>
                <a:prstGeom prst="rect">
                  <a:avLst/>
                </a:prstGeom>
                <a:grpFill/>
              </p:spPr>
              <p:style>
                <a:lnRef idx="3">
                  <a:schemeClr val="lt1"/>
                </a:lnRef>
                <a:fillRef idx="1">
                  <a:schemeClr val="accent2"/>
                </a:fillRef>
                <a:effectRef idx="1">
                  <a:schemeClr val="accent2"/>
                </a:effectRef>
                <a:fontRef idx="minor">
                  <a:schemeClr val="lt1"/>
                </a:fontRef>
              </p:style>
              <p:txBody>
                <a:bodyPr wrap="square" rtlCol="1">
                  <a:spAutoFit/>
                </a:bodyPr>
                <a:lstStyle/>
                <a:p>
                  <a:pPr algn="r" rtl="1"/>
                  <a:r>
                    <a:rPr lang="fa-IR" sz="2000" b="1" dirty="0" smtClean="0">
                      <a:solidFill>
                        <a:schemeClr val="bg1"/>
                      </a:solidFill>
                      <a:cs typeface="B Nazanin" pitchFamily="2" charset="-78"/>
                    </a:rPr>
                    <a:t> 15 رسانه اجتماعي برتر دنيا بر اساس نفوذ كاربران فعال در 3 ماهه نخست سال 2013</a:t>
                  </a:r>
                </a:p>
                <a:p>
                  <a:pPr algn="r" rtl="1">
                    <a:tabLst>
                      <a:tab pos="2600325" algn="l"/>
                    </a:tabLst>
                  </a:pPr>
                  <a:r>
                    <a:rPr lang="fa-IR" sz="1500" b="1" dirty="0" smtClean="0">
                      <a:solidFill>
                        <a:schemeClr val="bg1"/>
                      </a:solidFill>
                      <a:cs typeface="B Nazanin" pitchFamily="2" charset="-78"/>
                    </a:rPr>
                    <a:t>% كاربران اينترنت</a:t>
                  </a:r>
                  <a:endParaRPr lang="fa-IR" sz="1500" b="1" dirty="0">
                    <a:solidFill>
                      <a:schemeClr val="bg1"/>
                    </a:solidFill>
                    <a:cs typeface="B Nazanin" pitchFamily="2" charset="-78"/>
                  </a:endParaRPr>
                </a:p>
              </p:txBody>
            </p:sp>
          </p:grpSp>
          <p:sp>
            <p:nvSpPr>
              <p:cNvPr id="15" name="TextBox 14"/>
              <p:cNvSpPr txBox="1"/>
              <p:nvPr/>
            </p:nvSpPr>
            <p:spPr>
              <a:xfrm>
                <a:off x="518410" y="6109740"/>
                <a:ext cx="3886200" cy="323165"/>
              </a:xfrm>
              <a:prstGeom prst="rect">
                <a:avLst/>
              </a:prstGeom>
              <a:solidFill>
                <a:srgbClr val="C00000"/>
              </a:solidFill>
            </p:spPr>
            <p:style>
              <a:lnRef idx="3">
                <a:schemeClr val="lt1"/>
              </a:lnRef>
              <a:fillRef idx="1">
                <a:schemeClr val="accent2"/>
              </a:fillRef>
              <a:effectRef idx="1">
                <a:schemeClr val="accent2"/>
              </a:effectRef>
              <a:fontRef idx="minor">
                <a:schemeClr val="lt1"/>
              </a:fontRef>
            </p:style>
            <p:txBody>
              <a:bodyPr wrap="square" rtlCol="1">
                <a:spAutoFit/>
              </a:bodyPr>
              <a:lstStyle/>
              <a:p>
                <a:pPr rtl="1">
                  <a:tabLst>
                    <a:tab pos="2600325" algn="l"/>
                  </a:tabLst>
                </a:pPr>
                <a:r>
                  <a:rPr lang="en-US" sz="1500" b="1" dirty="0" smtClean="0">
                    <a:solidFill>
                      <a:schemeClr val="bg1"/>
                    </a:solidFill>
                    <a:cs typeface="B Nazanin" pitchFamily="2" charset="-78"/>
                  </a:rPr>
                  <a:t>eMarketer.com</a:t>
                </a:r>
                <a:endParaRPr lang="fa-IR" sz="1500" b="1" dirty="0">
                  <a:solidFill>
                    <a:schemeClr val="bg1"/>
                  </a:solidFill>
                  <a:cs typeface="B Nazanin" pitchFamily="2" charset="-78"/>
                </a:endParaRPr>
              </a:p>
            </p:txBody>
          </p:sp>
        </p:grpSp>
      </p:grpSp>
      <p:grpSp>
        <p:nvGrpSpPr>
          <p:cNvPr id="10" name="Group 17"/>
          <p:cNvGrpSpPr/>
          <p:nvPr/>
        </p:nvGrpSpPr>
        <p:grpSpPr>
          <a:xfrm>
            <a:off x="4337958" y="3270706"/>
            <a:ext cx="4724400" cy="2746830"/>
            <a:chOff x="4376058" y="308430"/>
            <a:chExt cx="4724400" cy="2746830"/>
          </a:xfrm>
        </p:grpSpPr>
        <p:sp>
          <p:nvSpPr>
            <p:cNvPr id="19" name="Rounded Rectangle 18"/>
            <p:cNvSpPr/>
            <p:nvPr/>
          </p:nvSpPr>
          <p:spPr>
            <a:xfrm>
              <a:off x="4376058" y="308430"/>
              <a:ext cx="4724400" cy="2746830"/>
            </a:xfrm>
            <a:prstGeom prst="roundRect">
              <a:avLst>
                <a:gd name="adj" fmla="val 6886"/>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12" name="Group 8"/>
            <p:cNvGrpSpPr/>
            <p:nvPr/>
          </p:nvGrpSpPr>
          <p:grpSpPr>
            <a:xfrm>
              <a:off x="4386822" y="457200"/>
              <a:ext cx="4637165" cy="2480062"/>
              <a:chOff x="1080019" y="1295058"/>
              <a:chExt cx="5275061" cy="2985359"/>
            </a:xfrm>
          </p:grpSpPr>
          <p:pic>
            <p:nvPicPr>
              <p:cNvPr id="21" name="Picture 3" descr="C:\Documents and Settings\USER\Desktop\time.bmp"/>
              <p:cNvPicPr>
                <a:picLocks noChangeAspect="1" noChangeArrowheads="1"/>
              </p:cNvPicPr>
              <p:nvPr/>
            </p:nvPicPr>
            <p:blipFill>
              <a:blip r:embed="rId5" cstate="print"/>
              <a:srcRect l="2857"/>
              <a:stretch>
                <a:fillRect/>
              </a:stretch>
            </p:blipFill>
            <p:spPr bwMode="auto">
              <a:xfrm>
                <a:off x="1156970" y="1920240"/>
                <a:ext cx="5181600" cy="2360177"/>
              </a:xfrm>
              <a:prstGeom prst="rect">
                <a:avLst/>
              </a:prstGeom>
              <a:noFill/>
            </p:spPr>
          </p:pic>
          <p:grpSp>
            <p:nvGrpSpPr>
              <p:cNvPr id="14" name="Group 6"/>
              <p:cNvGrpSpPr/>
              <p:nvPr/>
            </p:nvGrpSpPr>
            <p:grpSpPr>
              <a:xfrm>
                <a:off x="1080019" y="1295058"/>
                <a:ext cx="5275061" cy="739483"/>
                <a:chOff x="1125739" y="1013118"/>
                <a:chExt cx="5275061" cy="739483"/>
              </a:xfrm>
            </p:grpSpPr>
            <p:sp>
              <p:nvSpPr>
                <p:cNvPr id="23" name="Rectangle 22"/>
                <p:cNvSpPr/>
                <p:nvPr/>
              </p:nvSpPr>
              <p:spPr>
                <a:xfrm>
                  <a:off x="1219200" y="1013118"/>
                  <a:ext cx="5181600" cy="739483"/>
                </a:xfrm>
                <a:prstGeom prst="rect">
                  <a:avLst/>
                </a:prstGeom>
                <a:ln>
                  <a:solidFill>
                    <a:srgbClr val="4776AF"/>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4" name="TextBox 23"/>
                <p:cNvSpPr txBox="1"/>
                <p:nvPr/>
              </p:nvSpPr>
              <p:spPr>
                <a:xfrm>
                  <a:off x="1125739" y="1040027"/>
                  <a:ext cx="5271984" cy="703920"/>
                </a:xfrm>
                <a:prstGeom prst="rect">
                  <a:avLst/>
                </a:prstGeom>
                <a:noFill/>
              </p:spPr>
              <p:txBody>
                <a:bodyPr wrap="square" rtlCol="1">
                  <a:spAutoFit/>
                </a:bodyPr>
                <a:lstStyle/>
                <a:p>
                  <a:pPr algn="r" rtl="1"/>
                  <a:r>
                    <a:rPr lang="fa-IR" sz="1700" b="1" dirty="0" smtClean="0">
                      <a:solidFill>
                        <a:schemeClr val="bg1">
                          <a:lumMod val="95000"/>
                        </a:schemeClr>
                      </a:solidFill>
                      <a:cs typeface="B Nazanin" pitchFamily="2" charset="-78"/>
                    </a:rPr>
                    <a:t>آمار ماهانه زمان سپري شده كاربران در رسانه‌هاي اجتماعي</a:t>
                  </a:r>
                </a:p>
                <a:p>
                  <a:pPr algn="r" rtl="1"/>
                  <a:r>
                    <a:rPr lang="fa-IR" sz="1500" b="1" dirty="0" smtClean="0">
                      <a:solidFill>
                        <a:schemeClr val="bg1">
                          <a:lumMod val="95000"/>
                        </a:schemeClr>
                      </a:solidFill>
                      <a:cs typeface="B Nazanin" pitchFamily="2" charset="-78"/>
                    </a:rPr>
                    <a:t>سال 2012</a:t>
                  </a:r>
                  <a:endParaRPr lang="fa-IR" sz="1500" b="1" dirty="0">
                    <a:solidFill>
                      <a:schemeClr val="bg1">
                        <a:lumMod val="95000"/>
                      </a:schemeClr>
                    </a:solidFill>
                    <a:cs typeface="B Nazanin" pitchFamily="2" charset="-78"/>
                  </a:endParaRPr>
                </a:p>
              </p:txBody>
            </p:sp>
          </p:grpSp>
        </p:grpSp>
      </p:grpSp>
      <p:grpSp>
        <p:nvGrpSpPr>
          <p:cNvPr id="18" name="Group 24"/>
          <p:cNvGrpSpPr/>
          <p:nvPr/>
        </p:nvGrpSpPr>
        <p:grpSpPr>
          <a:xfrm>
            <a:off x="438150" y="1571626"/>
            <a:ext cx="8382000" cy="3124200"/>
            <a:chOff x="1600200" y="-2286000"/>
            <a:chExt cx="8382000" cy="3124200"/>
          </a:xfrm>
        </p:grpSpPr>
        <p:sp>
          <p:nvSpPr>
            <p:cNvPr id="26" name="Rounded Rectangle 25"/>
            <p:cNvSpPr/>
            <p:nvPr/>
          </p:nvSpPr>
          <p:spPr>
            <a:xfrm>
              <a:off x="1600200" y="-2286000"/>
              <a:ext cx="8382000" cy="3124200"/>
            </a:xfrm>
            <a:prstGeom prst="roundRect">
              <a:avLst/>
            </a:prstGeom>
            <a:solidFill>
              <a:srgbClr val="3BD1D1"/>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grpSp>
          <p:nvGrpSpPr>
            <p:cNvPr id="20" name="Group 34"/>
            <p:cNvGrpSpPr/>
            <p:nvPr/>
          </p:nvGrpSpPr>
          <p:grpSpPr>
            <a:xfrm>
              <a:off x="2244770" y="-2029920"/>
              <a:ext cx="7302500" cy="2479620"/>
              <a:chOff x="800100" y="3654480"/>
              <a:chExt cx="7302500" cy="2479620"/>
            </a:xfrm>
          </p:grpSpPr>
          <p:grpSp>
            <p:nvGrpSpPr>
              <p:cNvPr id="22" name="Group 32"/>
              <p:cNvGrpSpPr/>
              <p:nvPr/>
            </p:nvGrpSpPr>
            <p:grpSpPr>
              <a:xfrm>
                <a:off x="952500" y="4343400"/>
                <a:ext cx="7150100" cy="1790700"/>
                <a:chOff x="952500" y="4343400"/>
                <a:chExt cx="7150100" cy="1790700"/>
              </a:xfrm>
            </p:grpSpPr>
            <p:pic>
              <p:nvPicPr>
                <p:cNvPr id="30" name="Picture 2" descr="C:\Documents and Settings\USER\Desktop\perminute.PNG"/>
                <p:cNvPicPr>
                  <a:picLocks noChangeAspect="1" noChangeArrowheads="1"/>
                </p:cNvPicPr>
                <p:nvPr/>
              </p:nvPicPr>
              <p:blipFill>
                <a:blip r:embed="rId6" cstate="print"/>
                <a:srcRect/>
                <a:stretch>
                  <a:fillRect/>
                </a:stretch>
              </p:blipFill>
              <p:spPr bwMode="auto">
                <a:xfrm>
                  <a:off x="990600" y="4343400"/>
                  <a:ext cx="6810375" cy="1790700"/>
                </a:xfrm>
                <a:prstGeom prst="rect">
                  <a:avLst/>
                </a:prstGeom>
                <a:noFill/>
              </p:spPr>
            </p:pic>
            <p:sp>
              <p:nvSpPr>
                <p:cNvPr id="31" name="TextBox 30"/>
                <p:cNvSpPr txBox="1"/>
                <p:nvPr/>
              </p:nvSpPr>
              <p:spPr>
                <a:xfrm>
                  <a:off x="1536700" y="4445000"/>
                  <a:ext cx="1752600" cy="738664"/>
                </a:xfrm>
                <a:prstGeom prst="rect">
                  <a:avLst/>
                </a:prstGeom>
                <a:noFill/>
              </p:spPr>
              <p:txBody>
                <a:bodyPr wrap="square" rtlCol="1">
                  <a:spAutoFit/>
                </a:bodyPr>
                <a:lstStyle/>
                <a:p>
                  <a:pPr algn="ctr" rtl="1"/>
                  <a:r>
                    <a:rPr lang="fa-IR" sz="2100" b="1" dirty="0" smtClean="0">
                      <a:solidFill>
                        <a:schemeClr val="bg1"/>
                      </a:solidFill>
                      <a:cs typeface="B Nazanin" pitchFamily="2" charset="-78"/>
                    </a:rPr>
                    <a:t>100000 </a:t>
                  </a:r>
                </a:p>
                <a:p>
                  <a:pPr algn="ctr" rtl="1"/>
                  <a:r>
                    <a:rPr lang="fa-IR" sz="2100" b="1" dirty="0" smtClean="0">
                      <a:solidFill>
                        <a:schemeClr val="bg1"/>
                      </a:solidFill>
                      <a:cs typeface="B Nazanin" pitchFamily="2" charset="-78"/>
                    </a:rPr>
                    <a:t>ارسال توئيت </a:t>
                  </a:r>
                  <a:endParaRPr lang="fa-IR" sz="2100" b="1" dirty="0">
                    <a:solidFill>
                      <a:schemeClr val="bg1"/>
                    </a:solidFill>
                    <a:cs typeface="B Nazanin" pitchFamily="2" charset="-78"/>
                  </a:endParaRPr>
                </a:p>
              </p:txBody>
            </p:sp>
            <p:sp>
              <p:nvSpPr>
                <p:cNvPr id="32" name="TextBox 24"/>
                <p:cNvSpPr txBox="1"/>
                <p:nvPr/>
              </p:nvSpPr>
              <p:spPr>
                <a:xfrm>
                  <a:off x="3467100" y="4546600"/>
                  <a:ext cx="927100" cy="384721"/>
                </a:xfrm>
                <a:prstGeom prst="rect">
                  <a:avLst/>
                </a:prstGeom>
                <a:noFill/>
              </p:spPr>
              <p:txBody>
                <a:bodyPr wrap="square" rtlCol="1">
                  <a:spAutoFit/>
                </a:bodyPr>
                <a:lstStyle/>
                <a:p>
                  <a:pPr algn="ctr" rtl="1"/>
                  <a:r>
                    <a:rPr lang="fa-IR" sz="1900" b="1" dirty="0" smtClean="0">
                      <a:cs typeface="B Nazanin" pitchFamily="2" charset="-78"/>
                    </a:rPr>
                    <a:t>2</a:t>
                  </a:r>
                  <a:r>
                    <a:rPr lang="fa-IR" sz="1900" dirty="0" smtClean="0">
                      <a:cs typeface="B Nazanin" pitchFamily="2" charset="-78"/>
                    </a:rPr>
                    <a:t> ميليون</a:t>
                  </a:r>
                  <a:endParaRPr lang="fa-IR" sz="1900" dirty="0">
                    <a:cs typeface="B Nazanin" pitchFamily="2" charset="-78"/>
                  </a:endParaRPr>
                </a:p>
              </p:txBody>
            </p:sp>
            <p:sp>
              <p:nvSpPr>
                <p:cNvPr id="33" name="TextBox 25"/>
                <p:cNvSpPr txBox="1"/>
                <p:nvPr/>
              </p:nvSpPr>
              <p:spPr>
                <a:xfrm>
                  <a:off x="4178300" y="4356100"/>
                  <a:ext cx="1600200" cy="738664"/>
                </a:xfrm>
                <a:prstGeom prst="rect">
                  <a:avLst/>
                </a:prstGeom>
                <a:noFill/>
              </p:spPr>
              <p:txBody>
                <a:bodyPr wrap="square" rtlCol="1">
                  <a:spAutoFit/>
                </a:bodyPr>
                <a:lstStyle/>
                <a:p>
                  <a:pPr algn="ctr" rtl="1"/>
                  <a:r>
                    <a:rPr lang="fa-IR" sz="2100" b="1" dirty="0" smtClean="0">
                      <a:cs typeface="B Nazanin" pitchFamily="2" charset="-78"/>
                    </a:rPr>
                    <a:t>جستجو </a:t>
                  </a:r>
                </a:p>
                <a:p>
                  <a:pPr algn="ctr" rtl="1"/>
                  <a:r>
                    <a:rPr lang="fa-IR" sz="2100" b="1" dirty="0" smtClean="0">
                      <a:cs typeface="B Nazanin" pitchFamily="2" charset="-78"/>
                    </a:rPr>
                    <a:t>بر روي گوگل</a:t>
                  </a:r>
                  <a:endParaRPr lang="fa-IR" sz="2100" b="1" dirty="0">
                    <a:cs typeface="B Nazanin" pitchFamily="2" charset="-78"/>
                  </a:endParaRPr>
                </a:p>
              </p:txBody>
            </p:sp>
            <p:sp>
              <p:nvSpPr>
                <p:cNvPr id="34" name="TextBox 33"/>
                <p:cNvSpPr txBox="1"/>
                <p:nvPr/>
              </p:nvSpPr>
              <p:spPr>
                <a:xfrm>
                  <a:off x="5562600" y="4445000"/>
                  <a:ext cx="927100" cy="738664"/>
                </a:xfrm>
                <a:prstGeom prst="rect">
                  <a:avLst/>
                </a:prstGeom>
                <a:noFill/>
              </p:spPr>
              <p:txBody>
                <a:bodyPr wrap="square" rtlCol="1">
                  <a:spAutoFit/>
                </a:bodyPr>
                <a:lstStyle/>
                <a:p>
                  <a:pPr algn="ctr" rtl="1"/>
                  <a:r>
                    <a:rPr lang="fa-IR" sz="2100" b="1" dirty="0" smtClean="0">
                      <a:cs typeface="B Nazanin" pitchFamily="2" charset="-78"/>
                    </a:rPr>
                    <a:t>48 ساعت</a:t>
                  </a:r>
                  <a:endParaRPr lang="fa-IR" sz="2100" dirty="0">
                    <a:cs typeface="B Nazanin" pitchFamily="2" charset="-78"/>
                  </a:endParaRPr>
                </a:p>
              </p:txBody>
            </p:sp>
            <p:sp>
              <p:nvSpPr>
                <p:cNvPr id="35" name="TextBox 34"/>
                <p:cNvSpPr txBox="1"/>
                <p:nvPr/>
              </p:nvSpPr>
              <p:spPr>
                <a:xfrm>
                  <a:off x="6248400" y="4457700"/>
                  <a:ext cx="1600200" cy="677108"/>
                </a:xfrm>
                <a:prstGeom prst="rect">
                  <a:avLst/>
                </a:prstGeom>
                <a:noFill/>
              </p:spPr>
              <p:txBody>
                <a:bodyPr wrap="square" rtlCol="1">
                  <a:spAutoFit/>
                </a:bodyPr>
                <a:lstStyle/>
                <a:p>
                  <a:pPr algn="ctr" rtl="1"/>
                  <a:r>
                    <a:rPr lang="fa-IR" sz="1900" b="1" dirty="0" smtClean="0">
                      <a:solidFill>
                        <a:schemeClr val="bg1"/>
                      </a:solidFill>
                      <a:cs typeface="B Nazanin" pitchFamily="2" charset="-78"/>
                    </a:rPr>
                    <a:t>بارگذاري فيلم </a:t>
                  </a:r>
                </a:p>
                <a:p>
                  <a:pPr algn="ctr" rtl="1"/>
                  <a:r>
                    <a:rPr lang="fa-IR" sz="1900" b="1" dirty="0" smtClean="0">
                      <a:solidFill>
                        <a:schemeClr val="bg1"/>
                      </a:solidFill>
                      <a:cs typeface="B Nazanin" pitchFamily="2" charset="-78"/>
                    </a:rPr>
                    <a:t>در يوتيوب</a:t>
                  </a:r>
                  <a:endParaRPr lang="fa-IR" sz="1900" b="1" dirty="0">
                    <a:solidFill>
                      <a:schemeClr val="bg1"/>
                    </a:solidFill>
                    <a:cs typeface="B Nazanin" pitchFamily="2" charset="-78"/>
                  </a:endParaRPr>
                </a:p>
              </p:txBody>
            </p:sp>
            <p:sp>
              <p:nvSpPr>
                <p:cNvPr id="36" name="TextBox 35"/>
                <p:cNvSpPr txBox="1"/>
                <p:nvPr/>
              </p:nvSpPr>
              <p:spPr>
                <a:xfrm>
                  <a:off x="952500" y="5486400"/>
                  <a:ext cx="990600" cy="415498"/>
                </a:xfrm>
                <a:prstGeom prst="rect">
                  <a:avLst/>
                </a:prstGeom>
                <a:noFill/>
              </p:spPr>
              <p:txBody>
                <a:bodyPr wrap="square" rtlCol="1">
                  <a:spAutoFit/>
                </a:bodyPr>
                <a:lstStyle/>
                <a:p>
                  <a:r>
                    <a:rPr lang="fa-IR" sz="2100" dirty="0" smtClean="0">
                      <a:cs typeface="B Nazanin" pitchFamily="2" charset="-78"/>
                    </a:rPr>
                    <a:t>684478</a:t>
                  </a:r>
                  <a:endParaRPr lang="fa-IR" sz="2100" dirty="0">
                    <a:cs typeface="B Nazanin" pitchFamily="2" charset="-78"/>
                  </a:endParaRPr>
                </a:p>
              </p:txBody>
            </p:sp>
            <p:sp>
              <p:nvSpPr>
                <p:cNvPr id="37" name="TextBox 36"/>
                <p:cNvSpPr txBox="1"/>
                <p:nvPr/>
              </p:nvSpPr>
              <p:spPr>
                <a:xfrm>
                  <a:off x="2603500" y="5321300"/>
                  <a:ext cx="1752600" cy="646331"/>
                </a:xfrm>
                <a:prstGeom prst="rect">
                  <a:avLst/>
                </a:prstGeom>
                <a:noFill/>
              </p:spPr>
              <p:txBody>
                <a:bodyPr wrap="square" rtlCol="1">
                  <a:spAutoFit/>
                </a:bodyPr>
                <a:lstStyle/>
                <a:p>
                  <a:pPr algn="ctr" rtl="1"/>
                  <a:r>
                    <a:rPr lang="fa-IR" b="1" dirty="0" smtClean="0">
                      <a:cs typeface="B Nazanin" pitchFamily="2" charset="-78"/>
                    </a:rPr>
                    <a:t>اشتراك گذاري محتوا در فيسبوك</a:t>
                  </a:r>
                  <a:endParaRPr lang="fa-IR" b="1" dirty="0">
                    <a:cs typeface="B Nazanin" pitchFamily="2" charset="-78"/>
                  </a:endParaRPr>
                </a:p>
              </p:txBody>
            </p:sp>
            <p:sp>
              <p:nvSpPr>
                <p:cNvPr id="38" name="TextBox 37"/>
                <p:cNvSpPr txBox="1"/>
                <p:nvPr/>
              </p:nvSpPr>
              <p:spPr>
                <a:xfrm>
                  <a:off x="5778500" y="5448300"/>
                  <a:ext cx="990600" cy="477054"/>
                </a:xfrm>
                <a:prstGeom prst="rect">
                  <a:avLst/>
                </a:prstGeom>
                <a:noFill/>
              </p:spPr>
              <p:txBody>
                <a:bodyPr wrap="square" rtlCol="1">
                  <a:spAutoFit/>
                </a:bodyPr>
                <a:lstStyle/>
                <a:p>
                  <a:r>
                    <a:rPr lang="fa-IR" sz="2500" b="1" dirty="0" smtClean="0">
                      <a:cs typeface="B Nazanin" pitchFamily="2" charset="-78"/>
                    </a:rPr>
                    <a:t>3600</a:t>
                  </a:r>
                  <a:endParaRPr lang="fa-IR" sz="2500" b="1" dirty="0">
                    <a:cs typeface="B Nazanin" pitchFamily="2" charset="-78"/>
                  </a:endParaRPr>
                </a:p>
              </p:txBody>
            </p:sp>
            <p:sp>
              <p:nvSpPr>
                <p:cNvPr id="39" name="TextBox 38"/>
                <p:cNvSpPr txBox="1"/>
                <p:nvPr/>
              </p:nvSpPr>
              <p:spPr>
                <a:xfrm>
                  <a:off x="6350000" y="5308600"/>
                  <a:ext cx="1752600" cy="738664"/>
                </a:xfrm>
                <a:prstGeom prst="rect">
                  <a:avLst/>
                </a:prstGeom>
                <a:noFill/>
              </p:spPr>
              <p:txBody>
                <a:bodyPr wrap="square" rtlCol="1">
                  <a:spAutoFit/>
                </a:bodyPr>
                <a:lstStyle/>
                <a:p>
                  <a:pPr algn="ctr" rtl="1"/>
                  <a:r>
                    <a:rPr lang="fa-IR" sz="1300" b="1" dirty="0" smtClean="0">
                      <a:cs typeface="B Nazanin" pitchFamily="2" charset="-78"/>
                    </a:rPr>
                    <a:t>اشتراك گذاري </a:t>
                  </a:r>
                </a:p>
                <a:p>
                  <a:pPr algn="ctr" rtl="1"/>
                  <a:r>
                    <a:rPr lang="fa-IR" sz="1600" b="1" dirty="0" smtClean="0">
                      <a:cs typeface="B Nazanin" pitchFamily="2" charset="-78"/>
                    </a:rPr>
                    <a:t>عكس </a:t>
                  </a:r>
                </a:p>
                <a:p>
                  <a:pPr algn="ctr" rtl="1"/>
                  <a:r>
                    <a:rPr lang="fa-IR" sz="1300" b="1" dirty="0" smtClean="0">
                      <a:cs typeface="B Nazanin" pitchFamily="2" charset="-78"/>
                    </a:rPr>
                    <a:t>در اينستاگرام</a:t>
                  </a:r>
                  <a:endParaRPr lang="fa-IR" sz="1300" b="1" dirty="0">
                    <a:cs typeface="B Nazanin" pitchFamily="2" charset="-78"/>
                  </a:endParaRPr>
                </a:p>
              </p:txBody>
            </p:sp>
          </p:grpSp>
          <p:sp>
            <p:nvSpPr>
              <p:cNvPr id="29" name="TextBox 28"/>
              <p:cNvSpPr txBox="1"/>
              <p:nvPr/>
            </p:nvSpPr>
            <p:spPr>
              <a:xfrm>
                <a:off x="800100" y="3654480"/>
                <a:ext cx="7239000" cy="707886"/>
              </a:xfrm>
              <a:prstGeom prst="rect">
                <a:avLst/>
              </a:prstGeom>
              <a:noFill/>
            </p:spPr>
            <p:txBody>
              <a:bodyPr wrap="square" rtlCol="1">
                <a:spAutoFit/>
              </a:bodyPr>
              <a:lstStyle/>
              <a:p>
                <a:pPr algn="ctr" rtl="1"/>
                <a:r>
                  <a:rPr lang="fa-IR" sz="2000" b="1" dirty="0" smtClean="0">
                    <a:cs typeface="B Nazanin" pitchFamily="2" charset="-78"/>
                  </a:rPr>
                  <a:t>هــر دقـــــــيقــــــه در رســـــانه های اجتـــــــــــماعي</a:t>
                </a:r>
              </a:p>
              <a:p>
                <a:pPr algn="ctr" rtl="1"/>
                <a:r>
                  <a:rPr lang="fa-IR" sz="2000" b="1" dirty="0" smtClean="0">
                    <a:cs typeface="B Nazanin" pitchFamily="2" charset="-78"/>
                  </a:rPr>
                  <a:t>سال 2012</a:t>
                </a:r>
                <a:endParaRPr lang="fa-IR" sz="2000" b="1" dirty="0">
                  <a:cs typeface="B Nazanin" pitchFamily="2" charset="-78"/>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ox(i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xit" presetSubtype="16" fill="hold" nodeType="clickEffect">
                                  <p:stCondLst>
                                    <p:cond delay="0"/>
                                  </p:stCondLst>
                                  <p:childTnLst>
                                    <p:animEffect transition="out" filter="box(in)">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3" presetClass="entr" presetSubtype="1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linds(horizontal)">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1957</Words>
  <Application>Microsoft Office PowerPoint</Application>
  <PresentationFormat>On-screen Show (4:3)</PresentationFormat>
  <Paragraphs>431</Paragraphs>
  <Slides>49</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vt:lpstr>
      <vt:lpstr>B Nazanin</vt:lpstr>
      <vt:lpstr>B Titr</vt:lpstr>
      <vt:lpstr>B Zar</vt:lpstr>
      <vt:lpstr>Calibri</vt:lpstr>
      <vt:lpstr>Cambria</vt:lpstr>
      <vt:lpstr>IranNastaliq</vt:lpstr>
      <vt:lpstr>Times New Roman</vt:lpstr>
      <vt:lpstr>Wingdings</vt:lpstr>
      <vt:lpstr>Office Theme</vt:lpstr>
      <vt:lpstr>PowerPoint Presentation</vt:lpstr>
      <vt:lpstr>PowerPoint Presentation</vt:lpstr>
      <vt:lpstr>PowerPoint Presentation</vt:lpstr>
      <vt:lpstr>بازنمايي دين در فضاي مجازي موضوع تعامل و مشاركت مذهبي در وب‌سايت‌هاي رسمي و غيررسمي</vt:lpstr>
      <vt:lpstr>PowerPoint Presentation</vt:lpstr>
      <vt:lpstr>بر اساس پژوهشهاي انجام شده به نظر مي رسد اینترنت می تواند باعث : </vt:lpstr>
      <vt:lpstr>نگاهي به وضعيت موجود فضاي مجازي از منظر شبكه هاي اجتماعي و بازي هاي رايانه اي</vt:lpstr>
      <vt:lpstr>PowerPoint Presentation</vt:lpstr>
      <vt:lpstr>PowerPoint Presentation</vt:lpstr>
      <vt:lpstr>PowerPoint Presentation</vt:lpstr>
      <vt:lpstr>PowerPoint Presentation</vt:lpstr>
      <vt:lpstr>PowerPoint Presentation</vt:lpstr>
      <vt:lpstr>PowerPoint Presentation</vt:lpstr>
      <vt:lpstr>Mobile Messaging App</vt:lpstr>
      <vt:lpstr>مهمترين شبكه هاي پيام‏رسان‏ دنيا</vt:lpstr>
      <vt:lpstr>محبوبترين پيام‏رسان‏ها بر اساس رصد 112 پيام رسان بالاي 10 هزار كاربر در ايران</vt:lpstr>
      <vt:lpstr>حضور كاربران ايراني در اينستاگرام به تفكيك ساعت  (بر اساس تحليل 200 هزار كاربر) </vt:lpstr>
      <vt:lpstr>حضور كاربران ايراني در اينستاگرام به تفكيك روزهاي هفته  (بر اساس تحليل 200 هزار كاربر) </vt:lpstr>
      <vt:lpstr>کاربران بازی های رایانه ای در ایران</vt:lpstr>
      <vt:lpstr>کاربران بازی های رایانه ای در ایران</vt:lpstr>
      <vt:lpstr>کاربران بازی های رایانه ای در ایران</vt:lpstr>
      <vt:lpstr>شرکت های تولید کننده بازی در دنیا</vt:lpstr>
      <vt:lpstr>PowerPoint Presentation</vt:lpstr>
      <vt:lpstr>PowerPoint Presentation</vt:lpstr>
      <vt:lpstr>PowerPoint Presentation</vt:lpstr>
      <vt:lpstr>PowerPoint Presentation</vt:lpstr>
      <vt:lpstr>PowerPoint Presentation</vt:lpstr>
      <vt:lpstr>پايگاه هاي اينترنتي اماكن متبركه مسلمانان</vt:lpstr>
      <vt:lpstr>PowerPoint Presentation</vt:lpstr>
      <vt:lpstr>مساجد اينترنتي</vt:lpstr>
      <vt:lpstr>مساجد اينترنتي</vt:lpstr>
      <vt:lpstr>زيارت اماكن متبركه</vt:lpstr>
      <vt:lpstr>كليساي اينترنتي</vt:lpstr>
      <vt:lpstr>نمونه هايي از تحريف در ويكي پديا </vt:lpstr>
      <vt:lpstr>PowerPoint Presentation</vt:lpstr>
      <vt:lpstr>PowerPoint Presentation</vt:lpstr>
      <vt:lpstr>PowerPoint Presentation</vt:lpstr>
      <vt:lpstr>PowerPoint Presentation</vt:lpstr>
      <vt:lpstr>PowerPoint Presentation</vt:lpstr>
      <vt:lpstr>ارائه اعمال و مناسك ديني در بازي  Secend Life زندگي دوم</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نتيجه گيري</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110</dc:creator>
  <cp:lastModifiedBy>MRT www.Win2Farsi.com</cp:lastModifiedBy>
  <cp:revision>59</cp:revision>
  <dcterms:created xsi:type="dcterms:W3CDTF">2016-01-06T07:26:49Z</dcterms:created>
  <dcterms:modified xsi:type="dcterms:W3CDTF">2015-12-09T18:25:57Z</dcterms:modified>
</cp:coreProperties>
</file>